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74" r:id="rId4"/>
    <p:sldId id="261" r:id="rId5"/>
    <p:sldId id="262" r:id="rId6"/>
    <p:sldId id="263" r:id="rId7"/>
    <p:sldId id="264" r:id="rId8"/>
    <p:sldId id="265" r:id="rId9"/>
    <p:sldId id="266" r:id="rId10"/>
    <p:sldId id="267" r:id="rId11"/>
    <p:sldId id="268" r:id="rId12"/>
    <p:sldId id="269" r:id="rId13"/>
    <p:sldId id="270" r:id="rId14"/>
    <p:sldId id="271" r:id="rId15"/>
    <p:sldId id="272"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u_flag_co_funded_pos_[rgb]_right.jpg"/>
          <p:cNvPicPr>
            <a:picLocks noGrp="1" noChangeAspect="1"/>
          </p:cNvPicPr>
          <p:nvPr isPhoto="1" userDrawn="1"/>
        </p:nvPicPr>
        <p:blipFill>
          <a:blip r:embed="rId4" cstate="print">
            <a:lum/>
          </a:blip>
          <a:stretch>
            <a:fillRect/>
          </a:stretch>
        </p:blipFill>
        <p:spPr>
          <a:xfrm>
            <a:off x="0" y="0"/>
            <a:ext cx="2934975" cy="838200"/>
          </a:xfrm>
          <a:prstGeom prst="rect">
            <a:avLst/>
          </a:prstGeom>
          <a:noFill/>
          <a:ln>
            <a:noFill/>
          </a:ln>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smtClean="0"/>
              <a:t> </a:t>
            </a:r>
            <a:r>
              <a:rPr lang="en-US" sz="1600" b="0" dirty="0" smtClean="0"/>
              <a:t>Promoting youth employment in remote areas in Jordan -(Job Jo)</a:t>
            </a:r>
          </a:p>
          <a:p>
            <a:pPr algn="ctr"/>
            <a:r>
              <a:rPr lang="en-US" sz="1600" b="0" dirty="0" smtClean="0"/>
              <a:t> 598428-EPP-1-2018-1-JO-EPPKA2-CBHE-JP </a:t>
            </a:r>
            <a:endParaRPr lang="en-US" sz="1600" b="0" dirty="0"/>
          </a:p>
        </p:txBody>
      </p:sp>
    </p:spTree>
    <p:extLst>
      <p:ext uri="{BB962C8B-B14F-4D97-AF65-F5344CB8AC3E}">
        <p14:creationId xmlns:p14="http://schemas.microsoft.com/office/powerpoint/2010/main" xmlns="" val="473030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801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7"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22/02/2019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22/02/2019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60" r:id="rId13"/>
    <p:sldLayoutId id="21474836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91513" cy="1209675"/>
          </a:xfrm>
        </p:spPr>
        <p:txBody>
          <a:bodyPr>
            <a:normAutofit fontScale="90000"/>
          </a:bodyPr>
          <a:lstStyle/>
          <a:p>
            <a:r>
              <a:rPr lang="en-US" sz="4000"/>
              <a:t>Some of major projects</a:t>
            </a:r>
            <a:br>
              <a:rPr lang="en-US" sz="4000"/>
            </a:br>
            <a:r>
              <a:rPr lang="en-US" sz="4000"/>
              <a:t>1-student accommodation</a:t>
            </a:r>
          </a:p>
        </p:txBody>
      </p:sp>
      <p:pic>
        <p:nvPicPr>
          <p:cNvPr id="12293" name="Picture 5" descr="thumbnail"/>
          <p:cNvPicPr>
            <a:picLocks noChangeAspect="1" noChangeArrowheads="1"/>
          </p:cNvPicPr>
          <p:nvPr/>
        </p:nvPicPr>
        <p:blipFill>
          <a:blip r:embed="rId2" cstate="print"/>
          <a:srcRect/>
          <a:stretch>
            <a:fillRect/>
          </a:stretch>
        </p:blipFill>
        <p:spPr bwMode="auto">
          <a:xfrm>
            <a:off x="468313" y="1446213"/>
            <a:ext cx="8096250" cy="48625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274638"/>
            <a:ext cx="8435975" cy="6249987"/>
          </a:xfrm>
        </p:spPr>
        <p:txBody>
          <a:bodyPr/>
          <a:lstStyle/>
          <a:p>
            <a:pPr algn="l"/>
            <a:r>
              <a:rPr lang="en-US"/>
              <a:t>Consists of 35 rooms and works on solar energy.</a:t>
            </a:r>
            <a:br>
              <a:rPr lang="en-US"/>
            </a:br>
            <a:endParaRPr lang="en-US"/>
          </a:p>
        </p:txBody>
      </p:sp>
      <p:pic>
        <p:nvPicPr>
          <p:cNvPr id="5122"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0"/>
            <a:ext cx="1834744" cy="129834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normAutofit fontScale="90000"/>
          </a:bodyPr>
          <a:lstStyle/>
          <a:p>
            <a:r>
              <a:rPr lang="en-US" sz="4000"/>
              <a:t>2- hazaa al majali complex:</a:t>
            </a:r>
            <a:br>
              <a:rPr lang="en-US" sz="4000"/>
            </a:br>
            <a:endParaRPr lang="en-US" sz="4000"/>
          </a:p>
        </p:txBody>
      </p:sp>
      <p:pic>
        <p:nvPicPr>
          <p:cNvPr id="16389" name="Picture 5" descr="936870_169032293262362_1631372481_n"/>
          <p:cNvPicPr>
            <a:picLocks noChangeAspect="1" noChangeArrowheads="1"/>
          </p:cNvPicPr>
          <p:nvPr/>
        </p:nvPicPr>
        <p:blipFill>
          <a:blip r:embed="rId2" cstate="print"/>
          <a:srcRect/>
          <a:stretch>
            <a:fillRect/>
          </a:stretch>
        </p:blipFill>
        <p:spPr bwMode="auto">
          <a:xfrm>
            <a:off x="395288" y="981075"/>
            <a:ext cx="8388350" cy="4752975"/>
          </a:xfrm>
          <a:prstGeom prst="rect">
            <a:avLst/>
          </a:prstGeom>
          <a:noFill/>
        </p:spPr>
      </p:pic>
      <p:pic>
        <p:nvPicPr>
          <p:cNvPr id="9218"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0"/>
            <a:ext cx="1834744" cy="12983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95288" y="1773238"/>
            <a:ext cx="8207375" cy="2016125"/>
          </a:xfrm>
        </p:spPr>
        <p:txBody>
          <a:bodyPr/>
          <a:lstStyle/>
          <a:p>
            <a:r>
              <a:rPr lang="en-US" sz="4000"/>
              <a:t>Consists of parking for car and halls for meetings and any events. </a:t>
            </a:r>
          </a:p>
        </p:txBody>
      </p:sp>
      <p:pic>
        <p:nvPicPr>
          <p:cNvPr id="614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0"/>
            <a:ext cx="1834744" cy="12983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3- Al karak park</a:t>
            </a:r>
          </a:p>
        </p:txBody>
      </p:sp>
      <p:pic>
        <p:nvPicPr>
          <p:cNvPr id="22533" name="Picture 5" descr="22519320_10209415482696795_3955292111204250587_n"/>
          <p:cNvPicPr>
            <a:picLocks noChangeAspect="1" noChangeArrowheads="1"/>
          </p:cNvPicPr>
          <p:nvPr/>
        </p:nvPicPr>
        <p:blipFill>
          <a:blip r:embed="rId2" cstate="print"/>
          <a:srcRect/>
          <a:stretch>
            <a:fillRect/>
          </a:stretch>
        </p:blipFill>
        <p:spPr bwMode="auto">
          <a:xfrm>
            <a:off x="900113" y="1628775"/>
            <a:ext cx="7272337" cy="4652963"/>
          </a:xfrm>
          <a:prstGeom prst="rect">
            <a:avLst/>
          </a:prstGeom>
          <a:noFill/>
        </p:spPr>
      </p:pic>
      <p:pic>
        <p:nvPicPr>
          <p:cNvPr id="7170" name="Picture 2" descr="C:\Users\Civil Head\Desktop\NewWEB SITE FOR JOB JO\4-Template\job jo.png"/>
          <p:cNvPicPr>
            <a:picLocks noChangeAspect="1" noChangeArrowheads="1"/>
          </p:cNvPicPr>
          <p:nvPr/>
        </p:nvPicPr>
        <p:blipFill>
          <a:blip r:embed="rId3" cstate="print"/>
          <a:srcRect/>
          <a:stretch>
            <a:fillRect/>
          </a:stretch>
        </p:blipFill>
        <p:spPr bwMode="auto">
          <a:xfrm>
            <a:off x="7164288" y="-315416"/>
            <a:ext cx="1834744" cy="12983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18488" cy="5962650"/>
          </a:xfrm>
        </p:spPr>
        <p:txBody>
          <a:bodyPr>
            <a:normAutofit/>
          </a:bodyPr>
          <a:lstStyle/>
          <a:p>
            <a:pPr algn="l"/>
            <a:r>
              <a:rPr lang="en-US" sz="4000"/>
              <a:t>4- solar cell farms to produce 3 m.</a:t>
            </a:r>
            <a:br>
              <a:rPr lang="en-US" sz="4000"/>
            </a:br>
            <a:r>
              <a:rPr lang="en-US" sz="4000"/>
              <a:t>5- factory to produce waste containers.</a:t>
            </a:r>
            <a:br>
              <a:rPr lang="en-US" sz="4000"/>
            </a:br>
            <a:r>
              <a:rPr lang="en-US" sz="4000"/>
              <a:t>6- factory to produce organic fertilizer.</a:t>
            </a:r>
            <a:br>
              <a:rPr lang="en-US" sz="4000"/>
            </a:br>
            <a:r>
              <a:rPr lang="en-US" sz="4000"/>
              <a:t>And many projects which are running the unemployed .</a:t>
            </a:r>
            <a:br>
              <a:rPr lang="en-US" sz="4000"/>
            </a:br>
            <a:r>
              <a:rPr lang="en-US" sz="4000"/>
              <a:t> </a:t>
            </a:r>
            <a:br>
              <a:rPr lang="en-US" sz="4000"/>
            </a:br>
            <a:endParaRPr 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F42EE6-6945-4E77-9814-D5F27BE04E7B}" type="slidenum">
              <a:rPr lang="en-GB" smtClean="0"/>
              <a:pPr/>
              <a:t>16</a:t>
            </a:fld>
            <a:endParaRPr lang="en-GB"/>
          </a:p>
        </p:txBody>
      </p:sp>
      <p:pic>
        <p:nvPicPr>
          <p:cNvPr id="4" name="Picture 3" descr="thankyou3.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837" y="332656"/>
            <a:ext cx="8168922" cy="597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4704" y="6469309"/>
            <a:ext cx="865187" cy="401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descr="C:\Users\Civil Head\Desktop\NewWEB SITE FOR JOB JO\4-Template\job jo.png"/>
          <p:cNvPicPr>
            <a:picLocks noChangeAspect="1" noChangeArrowheads="1"/>
          </p:cNvPicPr>
          <p:nvPr/>
        </p:nvPicPr>
        <p:blipFill>
          <a:blip r:embed="rId4" cstate="print"/>
          <a:srcRect/>
          <a:stretch>
            <a:fillRect/>
          </a:stretch>
        </p:blipFill>
        <p:spPr bwMode="auto">
          <a:xfrm>
            <a:off x="6660232" y="0"/>
            <a:ext cx="1834744" cy="1298341"/>
          </a:xfrm>
          <a:prstGeom prst="rect">
            <a:avLst/>
          </a:prstGeom>
          <a:noFill/>
        </p:spPr>
      </p:pic>
    </p:spTree>
    <p:extLst>
      <p:ext uri="{BB962C8B-B14F-4D97-AF65-F5344CB8AC3E}">
        <p14:creationId xmlns="" xmlns:p14="http://schemas.microsoft.com/office/powerpoint/2010/main" val="111935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Logo of Karak </a:t>
            </a:r>
            <a:r>
              <a:rPr lang="en-GB" dirty="0" err="1" smtClean="0"/>
              <a:t>Manuiciplity</a:t>
            </a:r>
            <a:r>
              <a:rPr lang="en-GB" dirty="0" smtClean="0"/>
              <a:t> </a:t>
            </a:r>
            <a:endParaRPr lang="en-GB" dirty="0"/>
          </a:p>
        </p:txBody>
      </p:sp>
      <p:pic>
        <p:nvPicPr>
          <p:cNvPr id="4" name="Picture 5" descr="13592711_295718094103261_621579302025302314_n (1)"/>
          <p:cNvPicPr>
            <a:picLocks noGrp="1" noChangeAspect="1" noChangeArrowheads="1"/>
          </p:cNvPicPr>
          <p:nvPr>
            <p:ph idx="1"/>
          </p:nvPr>
        </p:nvPicPr>
        <p:blipFill>
          <a:blip r:embed="rId2" cstate="print"/>
          <a:srcRect/>
          <a:stretch>
            <a:fillRect/>
          </a:stretch>
        </p:blipFill>
        <p:spPr bwMode="auto">
          <a:xfrm>
            <a:off x="323528" y="1600200"/>
            <a:ext cx="7488832" cy="5257800"/>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Castle of al </a:t>
            </a:r>
            <a:r>
              <a:rPr lang="en-US" dirty="0" err="1" smtClean="0">
                <a:solidFill>
                  <a:srgbClr val="FF0000"/>
                </a:solidFill>
              </a:rPr>
              <a:t>karak</a:t>
            </a:r>
            <a:endParaRPr lang="en-GB" dirty="0">
              <a:solidFill>
                <a:srgbClr val="FF0000"/>
              </a:solidFill>
            </a:endParaRPr>
          </a:p>
        </p:txBody>
      </p:sp>
      <p:pic>
        <p:nvPicPr>
          <p:cNvPr id="6" name="Content Placeholder 5" descr="Jordan-17A-093_-_Karak_Castle"/>
          <p:cNvPicPr>
            <a:picLocks noGrp="1" noChangeAspect="1" noChangeArrowheads="1"/>
          </p:cNvPicPr>
          <p:nvPr>
            <p:ph idx="1"/>
          </p:nvPr>
        </p:nvPicPr>
        <p:blipFill>
          <a:blip r:embed="rId2" cstate="print"/>
          <a:srcRect/>
          <a:stretch>
            <a:fillRect/>
          </a:stretch>
        </p:blipFill>
        <p:spPr bwMode="auto">
          <a:xfrm>
            <a:off x="251520" y="1412776"/>
            <a:ext cx="8496944" cy="4943561"/>
          </a:xfrm>
          <a:prstGeom prst="rect">
            <a:avLst/>
          </a:prstGeom>
          <a:noFill/>
        </p:spPr>
      </p:pic>
    </p:spTree>
    <p:extLst>
      <p:ext uri="{BB962C8B-B14F-4D97-AF65-F5344CB8AC3E}">
        <p14:creationId xmlns:p14="http://schemas.microsoft.com/office/powerpoint/2010/main" xmlns="" val="381893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74638"/>
            <a:ext cx="8291513" cy="5891212"/>
          </a:xfrm>
        </p:spPr>
        <p:txBody>
          <a:bodyPr/>
          <a:lstStyle/>
          <a:p>
            <a:r>
              <a:rPr lang="en-US" dirty="0"/>
              <a:t>The history of this city date back to iron age and was ruled by the Moabites ,Assyrians</a:t>
            </a:r>
            <a:r>
              <a:rPr lang="en-US" dirty="0" smtClean="0"/>
              <a:t>, </a:t>
            </a:r>
            <a:r>
              <a:rPr lang="en-US" dirty="0" err="1" smtClean="0"/>
              <a:t>Nabateans</a:t>
            </a:r>
            <a:r>
              <a:rPr lang="en-US" dirty="0"/>
              <a:t>, Greeks</a:t>
            </a:r>
            <a:r>
              <a:rPr lang="en-US" dirty="0" smtClean="0"/>
              <a:t>, Romans </a:t>
            </a:r>
            <a:r>
              <a:rPr lang="en-US" dirty="0"/>
              <a:t>and Byzantines.</a:t>
            </a:r>
          </a:p>
        </p:txBody>
      </p:sp>
      <p:pic>
        <p:nvPicPr>
          <p:cNvPr id="1026"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171400"/>
            <a:ext cx="1834744" cy="12983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274638"/>
            <a:ext cx="8291513" cy="5746750"/>
          </a:xfrm>
        </p:spPr>
        <p:txBody>
          <a:bodyPr>
            <a:normAutofit/>
          </a:bodyPr>
          <a:lstStyle/>
          <a:p>
            <a:pPr algn="l"/>
            <a:r>
              <a:rPr lang="en-US" sz="4000" dirty="0"/>
              <a:t>Area of the city = 34947 km²</a:t>
            </a:r>
            <a:br>
              <a:rPr lang="en-US" sz="4000" dirty="0"/>
            </a:br>
            <a:r>
              <a:rPr lang="en-US" sz="4000" dirty="0"/>
              <a:t>population = 316629 </a:t>
            </a:r>
            <a:br>
              <a:rPr lang="en-US" sz="4000" dirty="0"/>
            </a:br>
            <a:r>
              <a:rPr lang="en-US" sz="4000" dirty="0"/>
              <a:t>The most important tourist features:</a:t>
            </a:r>
            <a:br>
              <a:rPr lang="en-US" sz="4000" dirty="0"/>
            </a:br>
            <a:r>
              <a:rPr lang="en-US" sz="4000" dirty="0"/>
              <a:t>1- Castle al </a:t>
            </a:r>
            <a:r>
              <a:rPr lang="en-US" sz="4000" dirty="0" err="1"/>
              <a:t>karak</a:t>
            </a:r>
            <a:r>
              <a:rPr lang="en-US" sz="4000" dirty="0"/>
              <a:t>.</a:t>
            </a:r>
            <a:br>
              <a:rPr lang="en-US" sz="4000" dirty="0"/>
            </a:br>
            <a:r>
              <a:rPr lang="en-US" sz="4000" dirty="0"/>
              <a:t>2- Dead sea.</a:t>
            </a:r>
            <a:br>
              <a:rPr lang="en-US" sz="4000" dirty="0"/>
            </a:br>
            <a:r>
              <a:rPr lang="en-US" sz="4000" dirty="0"/>
              <a:t>3-Wadi Bin </a:t>
            </a:r>
            <a:r>
              <a:rPr lang="en-US" sz="4000" dirty="0" err="1"/>
              <a:t>Hammad</a:t>
            </a:r>
            <a:r>
              <a:rPr lang="en-US" sz="4000" dirty="0"/>
              <a:t>.</a:t>
            </a:r>
            <a:br>
              <a:rPr lang="en-US" sz="4000" dirty="0"/>
            </a:br>
            <a:r>
              <a:rPr lang="en-US" sz="4000" dirty="0"/>
              <a:t>4-Many archaeological and tourist sites of all kinds. </a:t>
            </a:r>
            <a:br>
              <a:rPr lang="en-US" sz="4000" dirty="0"/>
            </a:br>
            <a:endParaRPr lang="en-US" sz="4000" dirty="0"/>
          </a:p>
        </p:txBody>
      </p:sp>
      <p:pic>
        <p:nvPicPr>
          <p:cNvPr id="2050"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309256" y="-243408"/>
            <a:ext cx="1834744" cy="129834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18488" cy="6107112"/>
          </a:xfrm>
        </p:spPr>
        <p:txBody>
          <a:bodyPr/>
          <a:lstStyle/>
          <a:p>
            <a:pPr algn="l"/>
            <a:r>
              <a:rPr lang="en-US"/>
              <a:t>Introduction:</a:t>
            </a:r>
            <a:br>
              <a:rPr lang="en-US"/>
            </a:br>
            <a:r>
              <a:rPr lang="en-US"/>
              <a:t>The greater al karak municipilaty was established in 1893.</a:t>
            </a:r>
            <a:br>
              <a:rPr lang="en-US"/>
            </a:br>
            <a:r>
              <a:rPr lang="en-US"/>
              <a:t>The first mayor of al karak al sheikh daleywan al majale.</a:t>
            </a:r>
            <a:br>
              <a:rPr lang="en-US"/>
            </a:br>
            <a:r>
              <a:rPr lang="en-US"/>
              <a:t>Now the mayor of al karak mr. ibrahim al karacy.</a:t>
            </a:r>
          </a:p>
        </p:txBody>
      </p:sp>
      <p:sp>
        <p:nvSpPr>
          <p:cNvPr id="4099" name="Rectangle 3"/>
          <p:cNvSpPr>
            <a:spLocks noGrp="1" noChangeArrowheads="1"/>
          </p:cNvSpPr>
          <p:nvPr>
            <p:ph type="body" idx="4294967295"/>
          </p:nvPr>
        </p:nvSpPr>
        <p:spPr>
          <a:xfrm>
            <a:off x="0" y="1600200"/>
            <a:ext cx="8229600" cy="4525963"/>
          </a:xfrm>
        </p:spPr>
        <p:txBody>
          <a:bodyPr/>
          <a:lstStyle/>
          <a:p>
            <a:pPr algn="l"/>
            <a:endParaRPr lang="en-US" dirty="0"/>
          </a:p>
          <a:p>
            <a:pPr algn="l"/>
            <a:endParaRPr lang="en-US" dirty="0"/>
          </a:p>
        </p:txBody>
      </p:sp>
      <p:pic>
        <p:nvPicPr>
          <p:cNvPr id="3074"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92280" y="-243408"/>
            <a:ext cx="1834744" cy="12983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News-63"/>
          <p:cNvPicPr>
            <a:picLocks noChangeAspect="1" noChangeArrowheads="1"/>
          </p:cNvPicPr>
          <p:nvPr/>
        </p:nvPicPr>
        <p:blipFill>
          <a:blip r:embed="rId2" cstate="print"/>
          <a:srcRect/>
          <a:stretch>
            <a:fillRect/>
          </a:stretch>
        </p:blipFill>
        <p:spPr bwMode="auto">
          <a:xfrm>
            <a:off x="862013" y="260350"/>
            <a:ext cx="3422650" cy="3816350"/>
          </a:xfrm>
          <a:prstGeom prst="rect">
            <a:avLst/>
          </a:prstGeom>
          <a:noFill/>
        </p:spPr>
      </p:pic>
      <p:sp>
        <p:nvSpPr>
          <p:cNvPr id="5128" name="Rectangle 8"/>
          <p:cNvSpPr>
            <a:spLocks noGrp="1" noChangeArrowheads="1"/>
          </p:cNvSpPr>
          <p:nvPr>
            <p:ph type="title"/>
          </p:nvPr>
        </p:nvSpPr>
        <p:spPr>
          <a:xfrm>
            <a:off x="684213" y="4076700"/>
            <a:ext cx="8229600" cy="1143000"/>
          </a:xfrm>
        </p:spPr>
        <p:txBody>
          <a:bodyPr/>
          <a:lstStyle/>
          <a:p>
            <a:pPr algn="l"/>
            <a:r>
              <a:rPr lang="en-US" sz="2400" dirty="0"/>
              <a:t>Al sheikh </a:t>
            </a:r>
            <a:r>
              <a:rPr lang="en-US" sz="2400" dirty="0" err="1"/>
              <a:t>daleywan</a:t>
            </a:r>
            <a:r>
              <a:rPr lang="en-US" sz="2400" dirty="0"/>
              <a:t>  </a:t>
            </a:r>
            <a:r>
              <a:rPr lang="en-US" sz="2400" dirty="0" err="1" smtClean="0"/>
              <a:t>Majal</a:t>
            </a:r>
            <a:r>
              <a:rPr lang="en-US" sz="2400" dirty="0" smtClean="0"/>
              <a:t>        </a:t>
            </a:r>
            <a:r>
              <a:rPr lang="en-US" sz="2400" dirty="0"/>
              <a:t>Mr. </a:t>
            </a:r>
            <a:r>
              <a:rPr lang="en-US" sz="2400" dirty="0" err="1" smtClean="0"/>
              <a:t>ibrahim</a:t>
            </a:r>
            <a:r>
              <a:rPr lang="en-US" sz="2400" dirty="0" smtClean="0"/>
              <a:t> Al </a:t>
            </a:r>
            <a:r>
              <a:rPr lang="en-US" sz="2400" dirty="0" err="1" smtClean="0"/>
              <a:t>Karacy</a:t>
            </a:r>
            <a:r>
              <a:rPr lang="en-US" sz="2400" dirty="0" smtClean="0"/>
              <a:t>         </a:t>
            </a:r>
            <a:endParaRPr lang="en-US" sz="2400" dirty="0"/>
          </a:p>
        </p:txBody>
      </p:sp>
      <p:pic>
        <p:nvPicPr>
          <p:cNvPr id="5129" name="Picture 9" descr="21077600_1666666633344504_5856801388382511048_n"/>
          <p:cNvPicPr>
            <a:picLocks noChangeAspect="1" noChangeArrowheads="1"/>
          </p:cNvPicPr>
          <p:nvPr/>
        </p:nvPicPr>
        <p:blipFill>
          <a:blip r:embed="rId3" cstate="print"/>
          <a:srcRect/>
          <a:stretch>
            <a:fillRect/>
          </a:stretch>
        </p:blipFill>
        <p:spPr bwMode="auto">
          <a:xfrm>
            <a:off x="4859338" y="260350"/>
            <a:ext cx="3732212" cy="36734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68313" y="274638"/>
            <a:ext cx="8435975" cy="6583362"/>
          </a:xfrm>
        </p:spPr>
        <p:txBody>
          <a:bodyPr>
            <a:normAutofit fontScale="90000"/>
          </a:bodyPr>
          <a:lstStyle/>
          <a:p>
            <a:pPr algn="l"/>
            <a:r>
              <a:rPr lang="en-US" sz="4000"/>
              <a:t/>
            </a:r>
            <a:br>
              <a:rPr lang="en-US" sz="4000"/>
            </a:br>
            <a:r>
              <a:rPr lang="en-US" sz="4000"/>
              <a:t>The mayor and the members of the  council shall be elected.</a:t>
            </a:r>
            <a:br>
              <a:rPr lang="en-US" sz="4000"/>
            </a:br>
            <a:r>
              <a:rPr lang="en-US" sz="4000"/>
              <a:t>The municipality has 14 areas.</a:t>
            </a:r>
            <a:br>
              <a:rPr lang="en-US" sz="4000"/>
            </a:br>
            <a:r>
              <a:rPr lang="en-US" sz="4000"/>
              <a:t>Services are provided such as (electricity, cleaning, water, sewerage system, and others)</a:t>
            </a:r>
            <a:br>
              <a:rPr lang="en-US" sz="4000"/>
            </a:br>
            <a:r>
              <a:rPr lang="en-US" sz="4000"/>
              <a:t>The municipality has 800 employees.</a:t>
            </a:r>
            <a:br>
              <a:rPr lang="en-US" sz="4000"/>
            </a:br>
            <a:r>
              <a:rPr lang="en-US" sz="4000"/>
              <a:t/>
            </a:r>
            <a:br>
              <a:rPr lang="en-US" sz="4000"/>
            </a:br>
            <a:r>
              <a:rPr lang="en-US" sz="4000"/>
              <a:t/>
            </a:r>
            <a:br>
              <a:rPr lang="en-US" sz="4000"/>
            </a:br>
            <a:r>
              <a:rPr lang="en-US" sz="4000"/>
              <a:t/>
            </a:r>
            <a:br>
              <a:rPr lang="en-US" sz="4000"/>
            </a:br>
            <a:endParaRPr lang="en-US" sz="4000"/>
          </a:p>
        </p:txBody>
      </p:sp>
      <p:pic>
        <p:nvPicPr>
          <p:cNvPr id="4098" name="Picture 2" descr="C:\Users\Civil Head\Desktop\NewWEB SITE FOR JOB JO\4-Template\job jo.png"/>
          <p:cNvPicPr>
            <a:picLocks noChangeAspect="1" noChangeArrowheads="1"/>
          </p:cNvPicPr>
          <p:nvPr/>
        </p:nvPicPr>
        <p:blipFill>
          <a:blip r:embed="rId2" cstate="print"/>
          <a:srcRect/>
          <a:stretch>
            <a:fillRect/>
          </a:stretch>
        </p:blipFill>
        <p:spPr bwMode="auto">
          <a:xfrm>
            <a:off x="7020272" y="-243408"/>
            <a:ext cx="1834744" cy="12983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457200" y="274638"/>
            <a:ext cx="8362950" cy="5891212"/>
          </a:xfrm>
        </p:spPr>
        <p:txBody>
          <a:bodyPr/>
          <a:lstStyle/>
          <a:p>
            <a:pPr algn="l"/>
            <a:r>
              <a:rPr lang="en-US"/>
              <a:t>In last years ,it has evolved remarkably through by structure and development projects. Which employ a number of unemployed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XJEAPHMFWCY4-20-60</_dlc_DocId>
    <_dlc_DocIdUrl xmlns="22fd18e6-64cf-4f9f-aa22-5c0dbd791516">
      <Url>https://mutah.edu.jo/_layouts/DocIdRedir.aspx?ID=XJEAPHMFWCY4-20-60</Url>
      <Description>XJEAPHMFWCY4-20-60</Description>
    </_dlc_DocIdUrl>
  </documentManagement>
</p:properties>
</file>

<file path=customXml/itemProps1.xml><?xml version="1.0" encoding="utf-8"?>
<ds:datastoreItem xmlns:ds="http://schemas.openxmlformats.org/officeDocument/2006/customXml" ds:itemID="{A4AECF57-1EA6-49FC-862E-915456BACC1A}"/>
</file>

<file path=customXml/itemProps2.xml><?xml version="1.0" encoding="utf-8"?>
<ds:datastoreItem xmlns:ds="http://schemas.openxmlformats.org/officeDocument/2006/customXml" ds:itemID="{F282C023-BECC-4693-8064-39AD8BE3B87F}"/>
</file>

<file path=customXml/itemProps3.xml><?xml version="1.0" encoding="utf-8"?>
<ds:datastoreItem xmlns:ds="http://schemas.openxmlformats.org/officeDocument/2006/customXml" ds:itemID="{9E6BB481-C523-4DFC-8A40-6D819D5AEFAA}"/>
</file>

<file path=customXml/itemProps4.xml><?xml version="1.0" encoding="utf-8"?>
<ds:datastoreItem xmlns:ds="http://schemas.openxmlformats.org/officeDocument/2006/customXml" ds:itemID="{43BD675F-4B0E-47A4-8086-F1FD9084AC02}"/>
</file>

<file path=docProps/app.xml><?xml version="1.0" encoding="utf-8"?>
<Properties xmlns="http://schemas.openxmlformats.org/officeDocument/2006/extended-properties" xmlns:vt="http://schemas.openxmlformats.org/officeDocument/2006/docPropsVTypes">
  <Template/>
  <TotalTime>93</TotalTime>
  <Words>122</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Logo of Karak Manuiciplity </vt:lpstr>
      <vt:lpstr>Castle of al karak</vt:lpstr>
      <vt:lpstr>The history of this city date back to iron age and was ruled by the Moabites ,Assyrians, Nabateans, Greeks, Romans and Byzantines.</vt:lpstr>
      <vt:lpstr>Area of the city = 34947 km² population = 316629  The most important tourist features: 1- Castle al karak. 2- Dead sea. 3-Wadi Bin Hammad. 4-Many archaeological and tourist sites of all kinds.  </vt:lpstr>
      <vt:lpstr>Introduction: The greater al karak municipilaty was established in 1893. The first mayor of al karak al sheikh daleywan al majale. Now the mayor of al karak mr. ibrahim al karacy.</vt:lpstr>
      <vt:lpstr>Al sheikh daleywan  Majal        Mr. ibrahim Al Karacy         </vt:lpstr>
      <vt:lpstr> The mayor and the members of the  council shall be elected. The municipality has 14 areas. Services are provided such as (electricity, cleaning, water, sewerage system, and others) The municipality has 800 employees.    </vt:lpstr>
      <vt:lpstr>In last years ,it has evolved remarkably through by structure and development projects. Which employ a number of unemployed .</vt:lpstr>
      <vt:lpstr>Some of major projects 1-student accommodation</vt:lpstr>
      <vt:lpstr>Consists of 35 rooms and works on solar energy. </vt:lpstr>
      <vt:lpstr>2- hazaa al majali complex: </vt:lpstr>
      <vt:lpstr>Consists of parking for car and halls for meetings and any events. </vt:lpstr>
      <vt:lpstr>3- Al karak park</vt:lpstr>
      <vt:lpstr>4- solar cell farms to produce 3 m. 5- factory to produce waste containers. 6- factory to produce organic fertilizer. And many projects which are running the unemployed .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Civil Head</cp:lastModifiedBy>
  <cp:revision>7</cp:revision>
  <dcterms:created xsi:type="dcterms:W3CDTF">2018-09-11T16:13:06Z</dcterms:created>
  <dcterms:modified xsi:type="dcterms:W3CDTF">2019-02-22T15:40:43Z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432c1161-1871-4701-aea8-f93a2737e641</vt:lpwstr>
  </property>
</Properties>
</file>