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0" r:id="rId4"/>
    <p:sldId id="272" r:id="rId5"/>
    <p:sldId id="261" r:id="rId6"/>
    <p:sldId id="263" r:id="rId7"/>
    <p:sldId id="262" r:id="rId8"/>
    <p:sldId id="273" r:id="rId9"/>
    <p:sldId id="274" r:id="rId10"/>
    <p:sldId id="275"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F18CE-2594-4796-A96D-1EDA475362F7}" type="datetimeFigureOut">
              <a:rPr lang="en-US" smtClean="0"/>
              <a:pPr/>
              <a:t>7/29/2018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05AEC-DC74-4976-87D8-BBBF6F17BD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the fields you see by each file in file explorer is actually metadata. The actual data is inside those files. Metadata includes:</a:t>
            </a:r>
          </a:p>
          <a:p>
            <a:r>
              <a:rPr lang="en-US" dirty="0" smtClean="0"/>
              <a:t>file name, type, size, creation date and time, last modification date and time</a:t>
            </a:r>
          </a:p>
          <a:p>
            <a:endParaRPr lang="en-US" dirty="0"/>
          </a:p>
        </p:txBody>
      </p:sp>
      <p:sp>
        <p:nvSpPr>
          <p:cNvPr id="4" name="Slide Number Placeholder 3"/>
          <p:cNvSpPr>
            <a:spLocks noGrp="1"/>
          </p:cNvSpPr>
          <p:nvPr>
            <p:ph type="sldNum" sz="quarter" idx="10"/>
          </p:nvPr>
        </p:nvSpPr>
        <p:spPr/>
        <p:txBody>
          <a:bodyPr/>
          <a:lstStyle/>
          <a:p>
            <a:fld id="{1EB05AEC-DC74-4976-87D8-BBBF6F17BDA9}"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publisher is the parent of the graph which has the publisher name as a public attribute which inherited to all his intellectual works.</a:t>
            </a:r>
          </a:p>
          <a:p>
            <a:r>
              <a:rPr lang="en-US" dirty="0" smtClean="0"/>
              <a:t>the edge between the parent and the levels down represented the inheritance between the node in the second level.</a:t>
            </a:r>
          </a:p>
          <a:p>
            <a:r>
              <a:rPr lang="en-US" dirty="0" smtClean="0"/>
              <a:t>The second level represents all intellectual works which published which has the name, the description of the book, the authors and year of publication as the public attributes of all node in this level.</a:t>
            </a:r>
          </a:p>
          <a:p>
            <a:r>
              <a:rPr lang="en-US" dirty="0" smtClean="0"/>
              <a:t>All levels down represents the edition of the intellectual works were published which has the publication year as a private attribute.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EB05AEC-DC74-4976-87D8-BBBF6F17BDA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D190FCA-6B02-43FB-B8DB-95BC2CC90D66}" type="datetime1">
              <a:rPr lang="en-US" smtClean="0"/>
              <a:pPr/>
              <a:t>7/29/2018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2642F96-ED9E-419A-B652-F7D4C73F67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2212A8-5239-477C-8648-58C8E3AE7734}" type="datetime1">
              <a:rPr lang="en-US" smtClean="0"/>
              <a:pPr/>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42F96-ED9E-419A-B652-F7D4C73F67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6D180-4FCB-42E3-A73B-C098EC7A154D}" type="datetime1">
              <a:rPr lang="en-US" smtClean="0"/>
              <a:pPr/>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42F96-ED9E-419A-B652-F7D4C73F67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7CFBAD1-B31A-42CB-86EC-C26CB718F9BB}" type="datetime1">
              <a:rPr lang="en-US" smtClean="0"/>
              <a:pPr/>
              <a:t>7/29/2018</a:t>
            </a:fld>
            <a:endParaRPr lang="en-US"/>
          </a:p>
        </p:txBody>
      </p:sp>
      <p:sp>
        <p:nvSpPr>
          <p:cNvPr id="9" name="Slide Number Placeholder 8"/>
          <p:cNvSpPr>
            <a:spLocks noGrp="1"/>
          </p:cNvSpPr>
          <p:nvPr>
            <p:ph type="sldNum" sz="quarter" idx="15"/>
          </p:nvPr>
        </p:nvSpPr>
        <p:spPr/>
        <p:txBody>
          <a:bodyPr rtlCol="0"/>
          <a:lstStyle/>
          <a:p>
            <a:fld id="{42642F96-ED9E-419A-B652-F7D4C73F678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C7C1FF9-A613-4C63-B3E4-E049BB0B3A33}" type="datetime1">
              <a:rPr lang="en-US" smtClean="0"/>
              <a:pPr/>
              <a:t>7/29/2018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2642F96-ED9E-419A-B652-F7D4C73F67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F93E8F-5EB4-4DC0-99A8-438A6FA00923}" type="datetime1">
              <a:rPr lang="en-US" smtClean="0"/>
              <a:pPr/>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42F96-ED9E-419A-B652-F7D4C73F678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4B22203-1140-4C42-8261-3A6AB6BF7400}" type="datetime1">
              <a:rPr lang="en-US" smtClean="0"/>
              <a:pPr/>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42F96-ED9E-419A-B652-F7D4C73F678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B48AB12-A5C2-44A3-9CD9-021A6F4DB626}" type="datetime1">
              <a:rPr lang="en-US" smtClean="0"/>
              <a:pPr/>
              <a:t>7/29/2018</a:t>
            </a:fld>
            <a:endParaRPr lang="en-US"/>
          </a:p>
        </p:txBody>
      </p:sp>
      <p:sp>
        <p:nvSpPr>
          <p:cNvPr id="7" name="Slide Number Placeholder 6"/>
          <p:cNvSpPr>
            <a:spLocks noGrp="1"/>
          </p:cNvSpPr>
          <p:nvPr>
            <p:ph type="sldNum" sz="quarter" idx="11"/>
          </p:nvPr>
        </p:nvSpPr>
        <p:spPr/>
        <p:txBody>
          <a:bodyPr rtlCol="0"/>
          <a:lstStyle/>
          <a:p>
            <a:fld id="{42642F96-ED9E-419A-B652-F7D4C73F678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9CDC1-AE86-4294-96CA-D5AFAEB430B3}" type="datetime1">
              <a:rPr lang="en-US" smtClean="0"/>
              <a:pPr/>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42F96-ED9E-419A-B652-F7D4C73F67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F6EBCC6-57A2-4917-9267-8762055F35B2}" type="datetime1">
              <a:rPr lang="en-US" smtClean="0"/>
              <a:pPr/>
              <a:t>7/29/2018</a:t>
            </a:fld>
            <a:endParaRPr lang="en-US"/>
          </a:p>
        </p:txBody>
      </p:sp>
      <p:sp>
        <p:nvSpPr>
          <p:cNvPr id="22" name="Slide Number Placeholder 21"/>
          <p:cNvSpPr>
            <a:spLocks noGrp="1"/>
          </p:cNvSpPr>
          <p:nvPr>
            <p:ph type="sldNum" sz="quarter" idx="15"/>
          </p:nvPr>
        </p:nvSpPr>
        <p:spPr/>
        <p:txBody>
          <a:bodyPr rtlCol="0"/>
          <a:lstStyle/>
          <a:p>
            <a:fld id="{42642F96-ED9E-419A-B652-F7D4C73F678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E659CA6-2563-4B2D-B473-062AFB6CD850}" type="datetime1">
              <a:rPr lang="en-US" smtClean="0"/>
              <a:pPr/>
              <a:t>7/29/2018</a:t>
            </a:fld>
            <a:endParaRPr lang="en-US"/>
          </a:p>
        </p:txBody>
      </p:sp>
      <p:sp>
        <p:nvSpPr>
          <p:cNvPr id="18" name="Slide Number Placeholder 17"/>
          <p:cNvSpPr>
            <a:spLocks noGrp="1"/>
          </p:cNvSpPr>
          <p:nvPr>
            <p:ph type="sldNum" sz="quarter" idx="11"/>
          </p:nvPr>
        </p:nvSpPr>
        <p:spPr/>
        <p:txBody>
          <a:bodyPr rtlCol="0"/>
          <a:lstStyle/>
          <a:p>
            <a:fld id="{42642F96-ED9E-419A-B652-F7D4C73F678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353E0D-084D-4D79-8782-DB41480E626D}" type="datetime1">
              <a:rPr lang="en-US" smtClean="0"/>
              <a:pPr/>
              <a:t>7/29/2018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2642F96-ED9E-419A-B652-F7D4C73F67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905000" y="1219200"/>
            <a:ext cx="6432337"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Visualize Publisher Metadata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Cambria" pitchFamily="18" charset="0"/>
                <a:ea typeface="Times New Roman" pitchFamily="18" charset="0"/>
                <a:cs typeface="Times New Roman" pitchFamily="18" charset="0"/>
              </a:rPr>
              <a:t> for Easier Understanding and Management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743200" y="2514600"/>
            <a:ext cx="5334000" cy="1477328"/>
          </a:xfrm>
          <a:prstGeom prst="rect">
            <a:avLst/>
          </a:prstGeom>
        </p:spPr>
        <p:txBody>
          <a:bodyPr wrap="square">
            <a:spAutoFit/>
          </a:bodyPr>
          <a:lstStyle/>
          <a:p>
            <a:r>
              <a:rPr lang="en-US" dirty="0" err="1"/>
              <a:t>Abeer</a:t>
            </a:r>
            <a:r>
              <a:rPr lang="en-US" dirty="0"/>
              <a:t> A </a:t>
            </a:r>
            <a:r>
              <a:rPr lang="en-US" dirty="0" err="1"/>
              <a:t>Albustanji</a:t>
            </a:r>
            <a:r>
              <a:rPr lang="en-US" dirty="0"/>
              <a:t>	Lana </a:t>
            </a:r>
            <a:r>
              <a:rPr lang="en-US" dirty="0" err="1"/>
              <a:t>Kh</a:t>
            </a:r>
            <a:r>
              <a:rPr lang="en-US" dirty="0"/>
              <a:t> </a:t>
            </a:r>
            <a:r>
              <a:rPr lang="en-US" dirty="0" err="1"/>
              <a:t>Altarawneh</a:t>
            </a:r>
            <a:endParaRPr lang="en-US" dirty="0"/>
          </a:p>
          <a:p>
            <a:r>
              <a:rPr lang="en-US" dirty="0" smtClean="0"/>
              <a:t>    </a:t>
            </a:r>
            <a:r>
              <a:rPr lang="en-US" dirty="0" err="1" smtClean="0"/>
              <a:t>Diala</a:t>
            </a:r>
            <a:r>
              <a:rPr lang="en-US" dirty="0" smtClean="0"/>
              <a:t> </a:t>
            </a:r>
            <a:r>
              <a:rPr lang="en-US" dirty="0"/>
              <a:t>M </a:t>
            </a:r>
            <a:r>
              <a:rPr lang="en-US" dirty="0" err="1"/>
              <a:t>Alobisat</a:t>
            </a:r>
            <a:r>
              <a:rPr lang="en-US" dirty="0"/>
              <a:t>	</a:t>
            </a:r>
            <a:r>
              <a:rPr lang="en-US" dirty="0" err="1" smtClean="0"/>
              <a:t>Doaa</a:t>
            </a:r>
            <a:r>
              <a:rPr lang="en-US" dirty="0" smtClean="0"/>
              <a:t>  </a:t>
            </a:r>
            <a:r>
              <a:rPr lang="en-US" dirty="0"/>
              <a:t>M </a:t>
            </a:r>
            <a:r>
              <a:rPr lang="en-US" dirty="0" err="1" smtClean="0"/>
              <a:t>Almaitah</a:t>
            </a:r>
            <a:endParaRPr lang="en-US" dirty="0" smtClean="0"/>
          </a:p>
          <a:p>
            <a:pPr algn="ctr"/>
            <a:endParaRPr lang="en-US" dirty="0" smtClean="0"/>
          </a:p>
          <a:p>
            <a:pPr algn="ctr"/>
            <a:r>
              <a:rPr lang="en-US" dirty="0" smtClean="0"/>
              <a:t>Supervisor</a:t>
            </a:r>
          </a:p>
          <a:p>
            <a:pPr algn="ctr"/>
            <a:r>
              <a:rPr lang="en-US" dirty="0" err="1" smtClean="0"/>
              <a:t>Dr.Hamzah</a:t>
            </a:r>
            <a:r>
              <a:rPr lang="en-US" dirty="0" smtClean="0"/>
              <a:t>  </a:t>
            </a:r>
            <a:r>
              <a:rPr lang="en-US" dirty="0" err="1" smtClean="0"/>
              <a:t>Eyal</a:t>
            </a:r>
            <a:r>
              <a:rPr lang="en-US" dirty="0" smtClean="0"/>
              <a:t>  </a:t>
            </a:r>
            <a:r>
              <a:rPr lang="en-US" dirty="0" err="1" smtClean="0"/>
              <a:t>Salman</a:t>
            </a:r>
            <a:endParaRPr lang="en-US" dirty="0"/>
          </a:p>
        </p:txBody>
      </p:sp>
      <p:pic>
        <p:nvPicPr>
          <p:cNvPr id="23555" name="Picture 3" descr="Image result for metadata"/>
          <p:cNvPicPr>
            <a:picLocks noChangeAspect="1" noChangeArrowheads="1"/>
          </p:cNvPicPr>
          <p:nvPr/>
        </p:nvPicPr>
        <p:blipFill>
          <a:blip r:embed="rId2"/>
          <a:srcRect/>
          <a:stretch>
            <a:fillRect/>
          </a:stretch>
        </p:blipFill>
        <p:spPr bwMode="auto">
          <a:xfrm>
            <a:off x="3048000" y="4343400"/>
            <a:ext cx="3781425" cy="2272723"/>
          </a:xfrm>
          <a:prstGeom prst="ellipse">
            <a:avLst/>
          </a:prstGeom>
          <a:ln>
            <a:noFill/>
          </a:ln>
          <a:effectLst>
            <a:softEdge rad="112500"/>
          </a:effectLst>
        </p:spPr>
      </p:pic>
      <p:sp>
        <p:nvSpPr>
          <p:cNvPr id="8" name="Slide Number Placeholder 7"/>
          <p:cNvSpPr>
            <a:spLocks noGrp="1"/>
          </p:cNvSpPr>
          <p:nvPr>
            <p:ph type="sldNum" sz="quarter" idx="12"/>
          </p:nvPr>
        </p:nvSpPr>
        <p:spPr/>
        <p:txBody>
          <a:bodyPr/>
          <a:lstStyle/>
          <a:p>
            <a:fld id="{42642F96-ED9E-419A-B652-F7D4C73F678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  cont …</a:t>
            </a:r>
            <a:endParaRPr lang="en-US" dirty="0"/>
          </a:p>
        </p:txBody>
      </p:sp>
      <p:sp>
        <p:nvSpPr>
          <p:cNvPr id="3" name="Content Placeholder 2"/>
          <p:cNvSpPr>
            <a:spLocks noGrp="1"/>
          </p:cNvSpPr>
          <p:nvPr>
            <p:ph sz="quarter" idx="1"/>
          </p:nvPr>
        </p:nvSpPr>
        <p:spPr>
          <a:xfrm>
            <a:off x="228600" y="1219200"/>
            <a:ext cx="8534400" cy="4873752"/>
          </a:xfrm>
        </p:spPr>
        <p:txBody>
          <a:bodyPr/>
          <a:lstStyle/>
          <a:p>
            <a:r>
              <a:rPr lang="en-US" dirty="0" smtClean="0"/>
              <a:t>In the figure below an example of our proposed method:</a:t>
            </a:r>
            <a:endParaRPr lang="en-US" b="1" dirty="0" smtClean="0"/>
          </a:p>
          <a:p>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10</a:t>
            </a:fld>
            <a:endParaRPr lang="en-US"/>
          </a:p>
        </p:txBody>
      </p:sp>
      <p:sp>
        <p:nvSpPr>
          <p:cNvPr id="33793" name="Rectangle 1"/>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Figure1:</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example to represent metadata of publisher</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3"/>
          <a:srcRect/>
          <a:stretch>
            <a:fillRect/>
          </a:stretch>
        </p:blipFill>
        <p:spPr bwMode="auto">
          <a:xfrm>
            <a:off x="1066800" y="1822871"/>
            <a:ext cx="6205537" cy="450172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 P., R, S., Z, S., &amp; A, H. (2018). </a:t>
            </a:r>
            <a:r>
              <a:rPr lang="en-US" dirty="0" err="1" smtClean="0"/>
              <a:t>MetaStore</a:t>
            </a:r>
            <a:r>
              <a:rPr lang="en-US" dirty="0" smtClean="0"/>
              <a:t>: an adaptive metadata management framework for heterogeneous metadata models. </a:t>
            </a:r>
            <a:r>
              <a:rPr lang="en-US" i="1" dirty="0" smtClean="0"/>
              <a:t>Distributed and Parallel Databases</a:t>
            </a:r>
            <a:r>
              <a:rPr lang="en-US" dirty="0" smtClean="0"/>
              <a:t>, pp. 153-194.</a:t>
            </a:r>
          </a:p>
          <a:p>
            <a:r>
              <a:rPr lang="en-US" dirty="0" err="1" smtClean="0"/>
              <a:t>businessdictionary</a:t>
            </a:r>
            <a:r>
              <a:rPr lang="en-US" dirty="0" smtClean="0"/>
              <a:t>. (</a:t>
            </a:r>
            <a:r>
              <a:rPr lang="en-US" dirty="0" err="1" smtClean="0"/>
              <a:t>n.d</a:t>
            </a:r>
            <a:r>
              <a:rPr lang="en-US" dirty="0" smtClean="0"/>
              <a:t>.). </a:t>
            </a:r>
            <a:r>
              <a:rPr lang="en-US" i="1" dirty="0" err="1" smtClean="0"/>
              <a:t>businessdictionary</a:t>
            </a:r>
            <a:r>
              <a:rPr lang="en-US" dirty="0" smtClean="0"/>
              <a:t>. Retrieved from http://www.businessdictionary.com/definition/metadata.html</a:t>
            </a:r>
          </a:p>
          <a:p>
            <a:r>
              <a:rPr lang="en-US" dirty="0" smtClean="0"/>
              <a:t>D, C., M., S., &amp; Z, P. (2013). From big data to big data mining: challenges, issues, and opportunities. In International Conference on Database Systems for Advanced Applications </a:t>
            </a:r>
            <a:r>
              <a:rPr lang="ar-SA" dirty="0" smtClean="0"/>
              <a:t>‏</a:t>
            </a:r>
            <a:r>
              <a:rPr lang="en-US" dirty="0" smtClean="0"/>
              <a:t>. </a:t>
            </a:r>
            <a:r>
              <a:rPr lang="en-US" i="1" dirty="0" smtClean="0"/>
              <a:t>Springer</a:t>
            </a:r>
            <a:r>
              <a:rPr lang="en-US" dirty="0" smtClean="0"/>
              <a:t>, pp. 1-15.</a:t>
            </a:r>
          </a:p>
          <a:p>
            <a:r>
              <a:rPr lang="en-US" dirty="0" smtClean="0"/>
              <a:t>G, M., S, S., &amp; J, W. (2016). Improving metadata management for small files in HDFS. </a:t>
            </a:r>
            <a:r>
              <a:rPr lang="en-US" i="1" dirty="0" smtClean="0"/>
              <a:t>IEEE International Conference</a:t>
            </a:r>
            <a:r>
              <a:rPr lang="en-US" dirty="0" smtClean="0"/>
              <a:t>, (pp. 1-4).</a:t>
            </a:r>
          </a:p>
          <a:p>
            <a:r>
              <a:rPr lang="en-US" dirty="0" smtClean="0"/>
              <a:t>L, P., D, L., &amp; A, C. (2017). The ground truth about metadata and community detection in networks. </a:t>
            </a:r>
            <a:r>
              <a:rPr lang="en-US" i="1" dirty="0" smtClean="0"/>
              <a:t>Science advances</a:t>
            </a:r>
            <a:r>
              <a:rPr lang="en-US" dirty="0" smtClean="0"/>
              <a:t>.</a:t>
            </a:r>
          </a:p>
          <a:p>
            <a:r>
              <a:rPr lang="en-US" dirty="0" smtClean="0"/>
              <a:t>M, F., &amp; L, F. (2018). </a:t>
            </a:r>
            <a:r>
              <a:rPr lang="en-US" i="1" dirty="0" smtClean="0"/>
              <a:t>Metadata. In Modern Data Strategy.</a:t>
            </a:r>
            <a:r>
              <a:rPr lang="en-US" dirty="0" smtClean="0"/>
              <a:t> </a:t>
            </a:r>
            <a:r>
              <a:rPr lang="en-US" dirty="0" err="1" smtClean="0"/>
              <a:t>Springe</a:t>
            </a:r>
            <a:r>
              <a:rPr lang="en-US" dirty="0" smtClean="0"/>
              <a:t>.</a:t>
            </a:r>
          </a:p>
          <a:p>
            <a:r>
              <a:rPr lang="en-US" dirty="0" err="1" smtClean="0"/>
              <a:t>marciazeng</a:t>
            </a:r>
            <a:r>
              <a:rPr lang="en-US" dirty="0" smtClean="0"/>
              <a:t>. (2008). Retrieved from http://marciazeng.slis.kent.edu</a:t>
            </a:r>
          </a:p>
          <a:p>
            <a:r>
              <a:rPr lang="en-US" dirty="0" err="1" smtClean="0"/>
              <a:t>Nae</a:t>
            </a:r>
            <a:r>
              <a:rPr lang="en-US" dirty="0" smtClean="0"/>
              <a:t>, S., </a:t>
            </a:r>
            <a:r>
              <a:rPr lang="en-US" dirty="0" err="1" smtClean="0"/>
              <a:t>Hwajung</a:t>
            </a:r>
            <a:r>
              <a:rPr lang="en-US" dirty="0" smtClean="0"/>
              <a:t> Kim, Y., Han, H., &amp; </a:t>
            </a:r>
            <a:r>
              <a:rPr lang="en-US" dirty="0" err="1" smtClean="0"/>
              <a:t>Heon</a:t>
            </a:r>
            <a:r>
              <a:rPr lang="en-US" dirty="0" smtClean="0"/>
              <a:t> . (2018). Optimizing of metadata management in large-scale file systems. </a:t>
            </a:r>
            <a:r>
              <a:rPr lang="en-US" i="1" dirty="0" smtClean="0"/>
              <a:t>Cluster Computing</a:t>
            </a:r>
            <a:r>
              <a:rPr lang="en-US" dirty="0" smtClean="0"/>
              <a:t>, 1-15.</a:t>
            </a:r>
          </a:p>
          <a:p>
            <a:r>
              <a:rPr lang="en-US" dirty="0" smtClean="0"/>
              <a:t>S, L., S, B., C, B., &amp; M, C. (2016). Metadata management for high content screening in OMERO. pp. 27-32.</a:t>
            </a:r>
          </a:p>
          <a:p>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Image result for thank you for listening"/>
          <p:cNvPicPr>
            <a:picLocks noChangeAspect="1" noChangeArrowheads="1"/>
          </p:cNvPicPr>
          <p:nvPr/>
        </p:nvPicPr>
        <p:blipFill>
          <a:blip r:embed="rId2"/>
          <a:srcRect/>
          <a:stretch>
            <a:fillRect/>
          </a:stretch>
        </p:blipFill>
        <p:spPr bwMode="auto">
          <a:xfrm>
            <a:off x="609600" y="1066800"/>
            <a:ext cx="7848600" cy="3657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Outlines</a:t>
            </a:r>
            <a:endParaRPr lang="en-US" dirty="0"/>
          </a:p>
        </p:txBody>
      </p:sp>
      <p:sp>
        <p:nvSpPr>
          <p:cNvPr id="3" name="Content Placeholder 2"/>
          <p:cNvSpPr>
            <a:spLocks noGrp="1"/>
          </p:cNvSpPr>
          <p:nvPr>
            <p:ph sz="quarter" idx="1"/>
          </p:nvPr>
        </p:nvSpPr>
        <p:spPr>
          <a:xfrm>
            <a:off x="457200" y="1752600"/>
            <a:ext cx="7467600" cy="4873752"/>
          </a:xfrm>
        </p:spPr>
        <p:txBody>
          <a:bodyPr/>
          <a:lstStyle/>
          <a:p>
            <a:r>
              <a:rPr lang="en-US" sz="2200" dirty="0" smtClean="0"/>
              <a:t>Introduction ( what  and why ) </a:t>
            </a:r>
          </a:p>
          <a:p>
            <a:r>
              <a:rPr lang="en-US" sz="2200" dirty="0" smtClean="0"/>
              <a:t>Example of metadata</a:t>
            </a:r>
          </a:p>
          <a:p>
            <a:r>
              <a:rPr lang="en-US" sz="2200" dirty="0" smtClean="0"/>
              <a:t>metadata types </a:t>
            </a:r>
          </a:p>
          <a:p>
            <a:r>
              <a:rPr lang="en-US" sz="2200" dirty="0" smtClean="0"/>
              <a:t>Related Works </a:t>
            </a:r>
          </a:p>
          <a:p>
            <a:r>
              <a:rPr lang="en-US" sz="2200" dirty="0" smtClean="0"/>
              <a:t>Methodology</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2</a:t>
            </a:fld>
            <a:endParaRPr lang="en-US"/>
          </a:p>
        </p:txBody>
      </p:sp>
      <p:pic>
        <p:nvPicPr>
          <p:cNvPr id="28674" name="Picture 2" descr="Image result for metadata"/>
          <p:cNvPicPr>
            <a:picLocks noChangeAspect="1" noChangeArrowheads="1"/>
          </p:cNvPicPr>
          <p:nvPr/>
        </p:nvPicPr>
        <p:blipFill>
          <a:blip r:embed="rId2"/>
          <a:srcRect/>
          <a:stretch>
            <a:fillRect/>
          </a:stretch>
        </p:blipFill>
        <p:spPr bwMode="auto">
          <a:xfrm>
            <a:off x="5562600" y="3962400"/>
            <a:ext cx="2143125" cy="21431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sz="quarter" idx="1"/>
          </p:nvPr>
        </p:nvSpPr>
        <p:spPr>
          <a:xfrm>
            <a:off x="1752600" y="1905000"/>
            <a:ext cx="5562600" cy="4187952"/>
          </a:xfrm>
        </p:spPr>
        <p:txBody>
          <a:bodyPr/>
          <a:lstStyle/>
          <a:p>
            <a:r>
              <a:rPr lang="en-US" dirty="0" smtClean="0"/>
              <a:t>Metadata : is the data about data. The metadata represent data that provides basic data about data and summarizes the basic parameters of the data</a:t>
            </a:r>
            <a:endParaRPr lang="en-US" dirty="0"/>
          </a:p>
        </p:txBody>
      </p:sp>
      <p:sp>
        <p:nvSpPr>
          <p:cNvPr id="6" name="Slide Number Placeholder 5"/>
          <p:cNvSpPr>
            <a:spLocks noGrp="1"/>
          </p:cNvSpPr>
          <p:nvPr>
            <p:ph type="sldNum" sz="quarter" idx="15"/>
          </p:nvPr>
        </p:nvSpPr>
        <p:spPr/>
        <p:txBody>
          <a:bodyPr/>
          <a:lstStyle/>
          <a:p>
            <a:fld id="{42642F96-ED9E-419A-B652-F7D4C73F6788}" type="slidenum">
              <a:rPr lang="en-US" smtClean="0"/>
              <a:pPr/>
              <a:t>3</a:t>
            </a:fld>
            <a:endParaRPr lang="en-US"/>
          </a:p>
        </p:txBody>
      </p:sp>
      <p:sp>
        <p:nvSpPr>
          <p:cNvPr id="4" name="Rounded Rectangular Callout 3"/>
          <p:cNvSpPr/>
          <p:nvPr/>
        </p:nvSpPr>
        <p:spPr>
          <a:xfrm>
            <a:off x="533400" y="1752600"/>
            <a:ext cx="1143000" cy="685800"/>
          </a:xfrm>
          <a:prstGeom prst="wedgeRoundRectCallout">
            <a:avLst>
              <a:gd name="adj1" fmla="val 27167"/>
              <a:gd name="adj2" fmla="val 871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a:t>
            </a:r>
            <a:endParaRPr lang="en-US" dirty="0"/>
          </a:p>
        </p:txBody>
      </p:sp>
      <p:pic>
        <p:nvPicPr>
          <p:cNvPr id="29698" name="Picture 2" descr="Image result for metadata"/>
          <p:cNvPicPr>
            <a:picLocks noChangeAspect="1" noChangeArrowheads="1"/>
          </p:cNvPicPr>
          <p:nvPr/>
        </p:nvPicPr>
        <p:blipFill>
          <a:blip r:embed="rId2"/>
          <a:srcRect/>
          <a:stretch>
            <a:fillRect/>
          </a:stretch>
        </p:blipFill>
        <p:spPr bwMode="auto">
          <a:xfrm>
            <a:off x="3124200" y="3886200"/>
            <a:ext cx="1981200" cy="259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b="1" dirty="0" smtClean="0"/>
              <a:t>Introduction</a:t>
            </a:r>
            <a:endParaRPr lang="ar-JO" dirty="0"/>
          </a:p>
        </p:txBody>
      </p:sp>
      <p:sp>
        <p:nvSpPr>
          <p:cNvPr id="7" name="Content Placeholder 2"/>
          <p:cNvSpPr txBox="1">
            <a:spLocks/>
          </p:cNvSpPr>
          <p:nvPr/>
        </p:nvSpPr>
        <p:spPr>
          <a:xfrm>
            <a:off x="1752600" y="1600200"/>
            <a:ext cx="6781800" cy="452596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US" sz="2800" dirty="0" smtClean="0"/>
              <a:t>a large number of heterogeneous and homogeneous data emerged.</a:t>
            </a:r>
          </a:p>
          <a:p>
            <a:pPr algn="l" rtl="0"/>
            <a:endParaRPr lang="en-US" sz="2400" dirty="0" smtClean="0"/>
          </a:p>
          <a:p>
            <a:pPr algn="l" rtl="0"/>
            <a:r>
              <a:rPr lang="en-US" sz="2800" dirty="0" smtClean="0"/>
              <a:t>The need to organize this data is based on an approach that :</a:t>
            </a:r>
          </a:p>
          <a:p>
            <a:pPr marL="0" indent="0" algn="l" rtl="0">
              <a:buNone/>
            </a:pPr>
            <a:r>
              <a:rPr lang="en-US" sz="2800" dirty="0" smtClean="0"/>
              <a:t> </a:t>
            </a:r>
          </a:p>
          <a:p>
            <a:pPr algn="l" rtl="0"/>
            <a:endParaRPr lang="ar-JO" sz="2800" dirty="0"/>
          </a:p>
        </p:txBody>
      </p:sp>
      <p:sp>
        <p:nvSpPr>
          <p:cNvPr id="8" name="Snip Single Corner Rectangle 7"/>
          <p:cNvSpPr/>
          <p:nvPr/>
        </p:nvSpPr>
        <p:spPr>
          <a:xfrm>
            <a:off x="1526704" y="4572000"/>
            <a:ext cx="2664296" cy="1728192"/>
          </a:xfrm>
          <a:prstGeom prst="snip1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en-US" sz="2800" dirty="0" smtClean="0"/>
              <a:t>Quick, easy access to the data</a:t>
            </a:r>
            <a:endParaRPr lang="ar-JO" sz="2800" dirty="0"/>
          </a:p>
        </p:txBody>
      </p:sp>
      <p:sp>
        <p:nvSpPr>
          <p:cNvPr id="9" name="Snip Single Corner Rectangle 8"/>
          <p:cNvSpPr/>
          <p:nvPr/>
        </p:nvSpPr>
        <p:spPr>
          <a:xfrm>
            <a:off x="4650904" y="4572000"/>
            <a:ext cx="2664296" cy="1728192"/>
          </a:xfrm>
          <a:prstGeom prst="snip1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2800" dirty="0" smtClean="0"/>
              <a:t>The ease of retrieving data</a:t>
            </a:r>
            <a:endParaRPr lang="ar-JO" sz="2800" dirty="0"/>
          </a:p>
        </p:txBody>
      </p:sp>
      <p:sp>
        <p:nvSpPr>
          <p:cNvPr id="10" name="Rounded Rectangular Callout 9"/>
          <p:cNvSpPr/>
          <p:nvPr/>
        </p:nvSpPr>
        <p:spPr>
          <a:xfrm>
            <a:off x="533400" y="1752600"/>
            <a:ext cx="1143000" cy="685800"/>
          </a:xfrm>
          <a:prstGeom prst="wedgeRoundRectCallout">
            <a:avLst>
              <a:gd name="adj1" fmla="val 27167"/>
              <a:gd name="adj2" fmla="val 871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metadata  </a:t>
            </a:r>
            <a:endParaRPr lang="en-US" dirty="0"/>
          </a:p>
        </p:txBody>
      </p:sp>
      <p:sp>
        <p:nvSpPr>
          <p:cNvPr id="7" name="Content Placeholder 2"/>
          <p:cNvSpPr>
            <a:spLocks noGrp="1"/>
          </p:cNvSpPr>
          <p:nvPr>
            <p:ph sz="quarter" idx="1"/>
          </p:nvPr>
        </p:nvSpPr>
        <p:spPr>
          <a:xfrm>
            <a:off x="533400" y="1752600"/>
            <a:ext cx="7467600" cy="533400"/>
          </a:xfrm>
        </p:spPr>
        <p:txBody>
          <a:bodyPr/>
          <a:lstStyle/>
          <a:p>
            <a:r>
              <a:rPr lang="en-US" dirty="0" smtClean="0"/>
              <a:t>Computer Files</a:t>
            </a:r>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5</a:t>
            </a:fld>
            <a:endParaRPr lang="en-US"/>
          </a:p>
        </p:txBody>
      </p:sp>
      <p:sp>
        <p:nvSpPr>
          <p:cNvPr id="31746" name="AutoShape 2" descr="https://dataedo.com/asset/img/blog/metadata_files.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47" name="Picture 3"/>
          <p:cNvPicPr>
            <a:picLocks noChangeAspect="1" noChangeArrowheads="1"/>
          </p:cNvPicPr>
          <p:nvPr/>
        </p:nvPicPr>
        <p:blipFill>
          <a:blip r:embed="rId3"/>
          <a:srcRect/>
          <a:stretch>
            <a:fillRect/>
          </a:stretch>
        </p:blipFill>
        <p:spPr bwMode="auto">
          <a:xfrm>
            <a:off x="609600" y="2438400"/>
            <a:ext cx="6934200" cy="2971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b="1" dirty="0" smtClean="0"/>
              <a:t>Related Works:</a:t>
            </a:r>
            <a:r>
              <a:rPr lang="en-US" dirty="0" smtClean="0"/>
              <a:t/>
            </a:r>
            <a:br>
              <a:rPr lang="en-US" dirty="0" smtClean="0"/>
            </a:br>
            <a:endParaRPr lang="en-US" dirty="0"/>
          </a:p>
        </p:txBody>
      </p:sp>
      <p:graphicFrame>
        <p:nvGraphicFramePr>
          <p:cNvPr id="7" name="Content Placeholder 3"/>
          <p:cNvGraphicFramePr>
            <a:graphicFrameLocks noGrp="1"/>
          </p:cNvGraphicFramePr>
          <p:nvPr>
            <p:ph sz="quarter" idx="1"/>
            <p:extLst>
              <p:ext uri="{D42A27DB-BD31-4B8C-83A1-F6EECF244321}">
                <p14:modId xmlns="" xmlns:p14="http://schemas.microsoft.com/office/powerpoint/2010/main" val="322204550"/>
              </p:ext>
            </p:extLst>
          </p:nvPr>
        </p:nvGraphicFramePr>
        <p:xfrm>
          <a:off x="228600" y="762000"/>
          <a:ext cx="8509519" cy="6004560"/>
        </p:xfrm>
        <a:graphic>
          <a:graphicData uri="http://schemas.openxmlformats.org/drawingml/2006/table">
            <a:tbl>
              <a:tblPr rtl="1" firstRow="1" bandRow="1">
                <a:tableStyleId>{5C22544A-7EE6-4342-B048-85BDC9FD1C3A}</a:tableStyleId>
              </a:tblPr>
              <a:tblGrid>
                <a:gridCol w="3475650"/>
                <a:gridCol w="1531469"/>
                <a:gridCol w="3502400"/>
              </a:tblGrid>
              <a:tr h="576064">
                <a:tc>
                  <a:txBody>
                    <a:bodyPr/>
                    <a:lstStyle/>
                    <a:p>
                      <a:pPr algn="ctr" rtl="0"/>
                      <a:r>
                        <a:rPr lang="en-US" sz="2400" dirty="0" smtClean="0"/>
                        <a:t>Subject</a:t>
                      </a:r>
                      <a:endParaRPr lang="ar-JO" dirty="0"/>
                    </a:p>
                  </a:txBody>
                  <a:tcPr/>
                </a:tc>
                <a:tc>
                  <a:txBody>
                    <a:bodyPr/>
                    <a:lstStyle/>
                    <a:p>
                      <a:pPr algn="ctr" rtl="0"/>
                      <a:r>
                        <a:rPr lang="en-US" sz="2000" dirty="0" smtClean="0"/>
                        <a:t>Researcher</a:t>
                      </a:r>
                      <a:r>
                        <a:rPr lang="en-US" sz="2000" baseline="0" dirty="0" smtClean="0"/>
                        <a:t> / Year</a:t>
                      </a:r>
                      <a:endParaRPr lang="ar-JO" sz="2000" dirty="0"/>
                    </a:p>
                  </a:txBody>
                  <a:tcPr/>
                </a:tc>
                <a:tc>
                  <a:txBody>
                    <a:bodyPr/>
                    <a:lstStyle/>
                    <a:p>
                      <a:pPr algn="ctr" rtl="0"/>
                      <a:r>
                        <a:rPr lang="en-US" sz="2400" dirty="0" smtClean="0"/>
                        <a:t>Papers</a:t>
                      </a:r>
                      <a:endParaRPr lang="ar-JO" dirty="0"/>
                    </a:p>
                  </a:txBody>
                  <a:tcPr/>
                </a:tc>
              </a:tr>
              <a:tr h="1099160">
                <a:tc>
                  <a:txBody>
                    <a:bodyPr/>
                    <a:lstStyle/>
                    <a:p>
                      <a:pPr algn="l" rtl="0"/>
                      <a:r>
                        <a:rPr lang="en-US" sz="1800" kern="1200" dirty="0" smtClean="0">
                          <a:effectLst/>
                        </a:rPr>
                        <a:t>The index is expected to archive all past and current reproduction exercises (counting information provenance)</a:t>
                      </a:r>
                      <a:endParaRPr lang="ar-JO" dirty="0"/>
                    </a:p>
                  </a:txBody>
                  <a:tcPr/>
                </a:tc>
                <a:tc>
                  <a:txBody>
                    <a:bodyPr/>
                    <a:lstStyle/>
                    <a:p>
                      <a:pPr algn="l" rtl="0"/>
                      <a:r>
                        <a:rPr lang="en-US" sz="1800" kern="1200" dirty="0" smtClean="0">
                          <a:effectLst/>
                        </a:rPr>
                        <a:t>(D, M., &amp; Z, 2013) </a:t>
                      </a:r>
                      <a:endParaRPr lang="ar-JO" dirty="0"/>
                    </a:p>
                  </a:txBody>
                  <a:tcPr/>
                </a:tc>
                <a:tc>
                  <a:txBody>
                    <a:bodyPr/>
                    <a:lstStyle/>
                    <a:p>
                      <a:pPr algn="l" rtl="0"/>
                      <a:r>
                        <a:rPr lang="en-US" sz="1800" kern="1200" dirty="0" smtClean="0">
                          <a:effectLst/>
                        </a:rPr>
                        <a:t>depicts a way to deal with overseeing recreation information through the formation of a far-reaching metadata inventory. </a:t>
                      </a:r>
                      <a:endParaRPr lang="ar-JO" dirty="0"/>
                    </a:p>
                  </a:txBody>
                  <a:tcPr/>
                </a:tc>
              </a:tr>
              <a:tr h="1152128">
                <a:tc>
                  <a:txBody>
                    <a:bodyPr/>
                    <a:lstStyle/>
                    <a:p>
                      <a:pPr algn="l" rtl="0"/>
                      <a:r>
                        <a:rPr lang="en-US" sz="1800" kern="1200" dirty="0" smtClean="0">
                          <a:effectLst/>
                        </a:rPr>
                        <a:t>an extended set of functionalities such as enabling annotation of images and text by integrating the Web Annotation Data Model</a:t>
                      </a:r>
                      <a:endParaRPr lang="ar-JO" dirty="0"/>
                    </a:p>
                  </a:txBody>
                  <a:tcPr/>
                </a:tc>
                <a:tc>
                  <a:txBody>
                    <a:bodyPr/>
                    <a:lstStyle/>
                    <a:p>
                      <a:pPr algn="l" rtl="0"/>
                      <a:r>
                        <a:rPr lang="en-US" sz="1800" kern="1200" dirty="0" smtClean="0">
                          <a:effectLst/>
                        </a:rPr>
                        <a:t>(A, R, Z, &amp; A, 2018)</a:t>
                      </a:r>
                      <a:endParaRPr lang="ar-JO" dirty="0"/>
                    </a:p>
                  </a:txBody>
                  <a:tcPr/>
                </a:tc>
                <a:tc>
                  <a:txBody>
                    <a:bodyPr/>
                    <a:lstStyle/>
                    <a:p>
                      <a:pPr algn="l" rtl="0"/>
                      <a:r>
                        <a:rPr lang="en-US" sz="1800" kern="1200" dirty="0" err="1" smtClean="0">
                          <a:effectLst/>
                        </a:rPr>
                        <a:t>MetaStore</a:t>
                      </a:r>
                      <a:r>
                        <a:rPr lang="en-US" sz="1800" kern="1200" dirty="0" smtClean="0">
                          <a:effectLst/>
                        </a:rPr>
                        <a:t>, a metadata management framework for scientific data repositories.</a:t>
                      </a:r>
                      <a:endParaRPr lang="ar-JO" dirty="0"/>
                    </a:p>
                  </a:txBody>
                  <a:tcPr/>
                </a:tc>
              </a:tr>
              <a:tr h="1115536">
                <a:tc>
                  <a:txBody>
                    <a:bodyPr/>
                    <a:lstStyle/>
                    <a:p>
                      <a:pPr algn="l" rtl="0"/>
                      <a:r>
                        <a:rPr lang="en-US" sz="1800" kern="1200" dirty="0" smtClean="0">
                          <a:effectLst/>
                        </a:rPr>
                        <a:t>running Map Reduce programs may complete without being killed by the Job Tracker due to quota policies</a:t>
                      </a:r>
                      <a:endParaRPr lang="ar-JO" dirty="0"/>
                    </a:p>
                  </a:txBody>
                  <a:tcPr/>
                </a:tc>
                <a:tc>
                  <a:txBody>
                    <a:bodyPr/>
                    <a:lstStyle/>
                    <a:p>
                      <a:pPr algn="l" rtl="0"/>
                      <a:r>
                        <a:rPr lang="en-US" sz="1800" kern="1200" dirty="0" smtClean="0">
                          <a:effectLst/>
                        </a:rPr>
                        <a:t> (G, S, &amp; J, 2016)</a:t>
                      </a:r>
                      <a:endParaRPr lang="ar-JO" dirty="0"/>
                    </a:p>
                  </a:txBody>
                  <a:tcPr/>
                </a:tc>
                <a:tc>
                  <a:txBody>
                    <a:bodyPr/>
                    <a:lstStyle/>
                    <a:p>
                      <a:pPr algn="l" rtl="0"/>
                      <a:r>
                        <a:rPr lang="en-US" sz="1800" kern="1200" dirty="0" smtClean="0">
                          <a:effectLst/>
                        </a:rPr>
                        <a:t>reduce the metadata footprint in main memory by a factor of 42</a:t>
                      </a:r>
                      <a:endParaRPr lang="ar-JO" dirty="0"/>
                    </a:p>
                  </a:txBody>
                  <a:tcPr/>
                </a:tc>
              </a:tr>
              <a:tr h="706312">
                <a:tc>
                  <a:txBody>
                    <a:bodyPr/>
                    <a:lstStyle/>
                    <a:p>
                      <a:pPr algn="l" rtl="0"/>
                      <a:r>
                        <a:rPr lang="en-US" sz="1800" kern="1200" dirty="0" smtClean="0">
                          <a:effectLst/>
                        </a:rPr>
                        <a:t>OME Data Model is a metadata specification that supports the image data and metadata recorded. </a:t>
                      </a:r>
                      <a:endParaRPr lang="ar-JO" dirty="0"/>
                    </a:p>
                  </a:txBody>
                  <a:tcPr/>
                </a:tc>
                <a:tc>
                  <a:txBody>
                    <a:bodyPr/>
                    <a:lstStyle/>
                    <a:p>
                      <a:pPr algn="l" rtl="0"/>
                      <a:r>
                        <a:rPr lang="en-US" sz="1800" kern="1200" dirty="0" smtClean="0">
                          <a:effectLst/>
                        </a:rPr>
                        <a:t> (S, S, C, &amp; M, 2016)</a:t>
                      </a:r>
                      <a:endParaRPr lang="ar-JO" dirty="0"/>
                    </a:p>
                  </a:txBody>
                  <a:tcPr/>
                </a:tc>
                <a:tc>
                  <a:txBody>
                    <a:bodyPr/>
                    <a:lstStyle/>
                    <a:p>
                      <a:pPr algn="l" rtl="0"/>
                      <a:r>
                        <a:rPr lang="en-US" sz="1800" kern="1200" dirty="0" smtClean="0">
                          <a:effectLst/>
                        </a:rPr>
                        <a:t>OMERO is an enterprise data management application that integrates image data</a:t>
                      </a:r>
                      <a:endParaRPr lang="ar-JO" dirty="0"/>
                    </a:p>
                  </a:txBody>
                  <a:tcPr/>
                </a:tc>
              </a:tr>
            </a:tbl>
          </a:graphicData>
        </a:graphic>
      </p:graphicFrame>
      <p:sp>
        <p:nvSpPr>
          <p:cNvPr id="4" name="Slide Number Placeholder 3"/>
          <p:cNvSpPr>
            <a:spLocks noGrp="1"/>
          </p:cNvSpPr>
          <p:nvPr>
            <p:ph type="sldNum" sz="quarter" idx="15"/>
          </p:nvPr>
        </p:nvSpPr>
        <p:spPr/>
        <p:txBody>
          <a:bodyPr/>
          <a:lstStyle/>
          <a:p>
            <a:fld id="{42642F96-ED9E-419A-B652-F7D4C73F6788}" type="slidenum">
              <a:rPr lang="en-US" smtClean="0"/>
              <a:pPr/>
              <a:t>6</a:t>
            </a:fld>
            <a:endParaRPr lang="en-US"/>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467600" cy="762000"/>
          </a:xfrm>
        </p:spPr>
        <p:txBody>
          <a:bodyPr/>
          <a:lstStyle/>
          <a:p>
            <a:r>
              <a:rPr lang="en-US" b="1" dirty="0" smtClean="0"/>
              <a:t>metadata types</a:t>
            </a:r>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7</a:t>
            </a:fld>
            <a:endParaRPr lang="en-US"/>
          </a:p>
        </p:txBody>
      </p:sp>
      <p:graphicFrame>
        <p:nvGraphicFramePr>
          <p:cNvPr id="5" name="Table 4"/>
          <p:cNvGraphicFramePr>
            <a:graphicFrameLocks noGrp="1"/>
          </p:cNvGraphicFramePr>
          <p:nvPr/>
        </p:nvGraphicFramePr>
        <p:xfrm>
          <a:off x="381000" y="1371600"/>
          <a:ext cx="7543800" cy="5190520"/>
        </p:xfrm>
        <a:graphic>
          <a:graphicData uri="http://schemas.openxmlformats.org/drawingml/2006/table">
            <a:tbl>
              <a:tblPr>
                <a:tableStyleId>{BC89EF96-8CEA-46FF-86C4-4CE0E7609802}</a:tableStyleId>
              </a:tblPr>
              <a:tblGrid>
                <a:gridCol w="1378974"/>
                <a:gridCol w="2839064"/>
                <a:gridCol w="3325762"/>
              </a:tblGrid>
              <a:tr h="215723">
                <a:tc>
                  <a:txBody>
                    <a:bodyPr/>
                    <a:lstStyle/>
                    <a:p>
                      <a:pPr marL="0" marR="0" algn="ctr">
                        <a:lnSpc>
                          <a:spcPct val="150000"/>
                        </a:lnSpc>
                        <a:spcBef>
                          <a:spcPts val="0"/>
                        </a:spcBef>
                        <a:spcAft>
                          <a:spcPts val="0"/>
                        </a:spcAft>
                      </a:pPr>
                      <a:r>
                        <a:rPr lang="en-US" sz="1600" dirty="0"/>
                        <a:t>Type</a:t>
                      </a:r>
                      <a:endParaRPr lang="en-US" sz="1600" dirty="0">
                        <a:latin typeface="Aharoni" pitchFamily="2" charset="-79"/>
                        <a:ea typeface="Batang" pitchFamily="18" charset="-127"/>
                        <a:cs typeface="Aharoni" pitchFamily="2" charset="-79"/>
                      </a:endParaRPr>
                    </a:p>
                  </a:txBody>
                  <a:tcPr marL="6988" marR="6988" marT="6988" marB="6988" anchor="ctr"/>
                </a:tc>
                <a:tc>
                  <a:txBody>
                    <a:bodyPr/>
                    <a:lstStyle/>
                    <a:p>
                      <a:pPr marL="0" marR="0" algn="ctr">
                        <a:lnSpc>
                          <a:spcPct val="150000"/>
                        </a:lnSpc>
                        <a:spcBef>
                          <a:spcPts val="0"/>
                        </a:spcBef>
                        <a:spcAft>
                          <a:spcPts val="0"/>
                        </a:spcAft>
                      </a:pPr>
                      <a:r>
                        <a:rPr lang="en-US" sz="1600" dirty="0"/>
                        <a:t>Definition</a:t>
                      </a:r>
                      <a:endParaRPr lang="en-US" sz="1600" dirty="0">
                        <a:latin typeface="Aharoni" pitchFamily="2" charset="-79"/>
                        <a:ea typeface="Batang" pitchFamily="18" charset="-127"/>
                        <a:cs typeface="Aharoni" pitchFamily="2" charset="-79"/>
                      </a:endParaRPr>
                    </a:p>
                  </a:txBody>
                  <a:tcPr marL="6988" marR="6988" marT="6988" marB="6988" anchor="ctr"/>
                </a:tc>
                <a:tc>
                  <a:txBody>
                    <a:bodyPr/>
                    <a:lstStyle/>
                    <a:p>
                      <a:pPr marL="0" marR="0" algn="ctr">
                        <a:lnSpc>
                          <a:spcPct val="150000"/>
                        </a:lnSpc>
                        <a:spcBef>
                          <a:spcPts val="0"/>
                        </a:spcBef>
                        <a:spcAft>
                          <a:spcPts val="0"/>
                        </a:spcAft>
                      </a:pPr>
                      <a:r>
                        <a:rPr lang="en-US" sz="1600" dirty="0"/>
                        <a:t>Examples</a:t>
                      </a:r>
                      <a:endParaRPr lang="en-US" sz="1600" dirty="0">
                        <a:latin typeface="Aharoni" pitchFamily="2" charset="-79"/>
                        <a:ea typeface="Batang" pitchFamily="18" charset="-127"/>
                        <a:cs typeface="Aharoni" pitchFamily="2" charset="-79"/>
                      </a:endParaRPr>
                    </a:p>
                  </a:txBody>
                  <a:tcPr marL="6988" marR="6988" marT="6988" marB="6988" anchor="ctr"/>
                </a:tc>
              </a:tr>
              <a:tr h="393878">
                <a:tc>
                  <a:txBody>
                    <a:bodyPr/>
                    <a:lstStyle/>
                    <a:p>
                      <a:pPr marL="0" marR="0" algn="ctr">
                        <a:lnSpc>
                          <a:spcPct val="150000"/>
                        </a:lnSpc>
                        <a:spcBef>
                          <a:spcPts val="0"/>
                        </a:spcBef>
                        <a:spcAft>
                          <a:spcPts val="0"/>
                        </a:spcAft>
                      </a:pPr>
                      <a:r>
                        <a:rPr lang="en-US" sz="1600"/>
                        <a:t>Administrative</a:t>
                      </a:r>
                      <a:endParaRPr lang="en-US" sz="1600">
                        <a:latin typeface="Aharoni" pitchFamily="2" charset="-79"/>
                        <a:ea typeface="Batang" pitchFamily="18" charset="-127"/>
                        <a:cs typeface="Aharoni" pitchFamily="2" charset="-79"/>
                      </a:endParaRPr>
                    </a:p>
                  </a:txBody>
                  <a:tcPr marL="6988" marR="6988" marT="6988" marB="6988"/>
                </a:tc>
                <a:tc>
                  <a:txBody>
                    <a:bodyPr/>
                    <a:lstStyle/>
                    <a:p>
                      <a:pPr marL="0" marR="0" algn="ctr">
                        <a:lnSpc>
                          <a:spcPct val="150000"/>
                        </a:lnSpc>
                        <a:spcBef>
                          <a:spcPts val="0"/>
                        </a:spcBef>
                        <a:spcAft>
                          <a:spcPts val="0"/>
                        </a:spcAft>
                      </a:pPr>
                      <a:r>
                        <a:rPr lang="en-US" sz="1600" dirty="0"/>
                        <a:t>Metadata used in managing and administering collections and information resources</a:t>
                      </a:r>
                      <a:endParaRPr lang="en-US" sz="1600" dirty="0">
                        <a:latin typeface="Aharoni" pitchFamily="2" charset="-79"/>
                        <a:ea typeface="Batang" pitchFamily="18" charset="-127"/>
                        <a:cs typeface="Aharoni" pitchFamily="2" charset="-79"/>
                      </a:endParaRPr>
                    </a:p>
                  </a:txBody>
                  <a:tcPr marL="6988" marR="6988" marT="6988" marB="6988"/>
                </a:tc>
                <a:tc>
                  <a:txBody>
                    <a:bodyPr/>
                    <a:lstStyle/>
                    <a:p>
                      <a:pPr marL="342900" marR="0" lvl="0" indent="-342900" algn="l">
                        <a:lnSpc>
                          <a:spcPct val="150000"/>
                        </a:lnSpc>
                        <a:spcBef>
                          <a:spcPts val="0"/>
                        </a:spcBef>
                        <a:spcAft>
                          <a:spcPts val="1000"/>
                        </a:spcAft>
                        <a:buSzPts val="1000"/>
                        <a:buFont typeface="Symbol"/>
                        <a:buChar char=""/>
                        <a:tabLst>
                          <a:tab pos="457200" algn="l"/>
                        </a:tabLst>
                      </a:pPr>
                      <a:r>
                        <a:rPr lang="en-US" sz="1600" dirty="0"/>
                        <a:t>Acquisition </a:t>
                      </a:r>
                      <a:r>
                        <a:rPr lang="en-US" sz="1600" dirty="0" smtClean="0"/>
                        <a:t>information</a:t>
                      </a:r>
                      <a:endParaRPr lang="en-US" sz="1600" dirty="0">
                        <a:latin typeface="Aharoni" pitchFamily="2" charset="-79"/>
                        <a:ea typeface="Batang" pitchFamily="18" charset="-127"/>
                        <a:cs typeface="Aharoni" pitchFamily="2" charset="-79"/>
                      </a:endParaRPr>
                    </a:p>
                  </a:txBody>
                  <a:tcPr marL="6988" marR="6988" marT="6988" marB="6988"/>
                </a:tc>
              </a:tr>
              <a:tr h="869107">
                <a:tc>
                  <a:txBody>
                    <a:bodyPr/>
                    <a:lstStyle/>
                    <a:p>
                      <a:pPr marL="0" marR="0" algn="ctr">
                        <a:lnSpc>
                          <a:spcPct val="150000"/>
                        </a:lnSpc>
                        <a:spcBef>
                          <a:spcPts val="0"/>
                        </a:spcBef>
                        <a:spcAft>
                          <a:spcPts val="0"/>
                        </a:spcAft>
                      </a:pPr>
                      <a:r>
                        <a:rPr lang="en-US" sz="1600" dirty="0"/>
                        <a:t>Descriptive</a:t>
                      </a:r>
                      <a:endParaRPr lang="en-US" sz="1600" dirty="0">
                        <a:latin typeface="Aharoni" pitchFamily="2" charset="-79"/>
                        <a:ea typeface="Batang" pitchFamily="18" charset="-127"/>
                        <a:cs typeface="Aharoni" pitchFamily="2" charset="-79"/>
                      </a:endParaRPr>
                    </a:p>
                  </a:txBody>
                  <a:tcPr marL="6988" marR="6988" marT="6988" marB="6988"/>
                </a:tc>
                <a:tc>
                  <a:txBody>
                    <a:bodyPr/>
                    <a:lstStyle/>
                    <a:p>
                      <a:pPr marL="0" marR="0" algn="ctr">
                        <a:lnSpc>
                          <a:spcPct val="150000"/>
                        </a:lnSpc>
                        <a:spcBef>
                          <a:spcPts val="0"/>
                        </a:spcBef>
                        <a:spcAft>
                          <a:spcPts val="0"/>
                        </a:spcAft>
                      </a:pPr>
                      <a:r>
                        <a:rPr lang="en-US" sz="1600" dirty="0"/>
                        <a:t>Metadata used to identify and describe collections and related information resources</a:t>
                      </a:r>
                      <a:endParaRPr lang="en-US" sz="1600" dirty="0">
                        <a:latin typeface="Aharoni" pitchFamily="2" charset="-79"/>
                        <a:ea typeface="Batang" pitchFamily="18" charset="-127"/>
                        <a:cs typeface="Aharoni" pitchFamily="2" charset="-79"/>
                      </a:endParaRPr>
                    </a:p>
                  </a:txBody>
                  <a:tcPr marL="6988" marR="6988" marT="6988" marB="6988"/>
                </a:tc>
                <a:tc>
                  <a:txBody>
                    <a:bodyPr/>
                    <a:lstStyle/>
                    <a:p>
                      <a:pPr marL="342900" marR="0" lvl="0" indent="-342900" algn="l">
                        <a:lnSpc>
                          <a:spcPct val="150000"/>
                        </a:lnSpc>
                        <a:spcBef>
                          <a:spcPts val="0"/>
                        </a:spcBef>
                        <a:spcAft>
                          <a:spcPts val="1000"/>
                        </a:spcAft>
                        <a:buSzPts val="1000"/>
                        <a:buFont typeface="Symbol"/>
                        <a:buChar char=""/>
                        <a:tabLst>
                          <a:tab pos="457200" algn="l"/>
                        </a:tabLst>
                      </a:pPr>
                      <a:r>
                        <a:rPr lang="en-US" sz="1600" dirty="0" smtClean="0"/>
                        <a:t>Differentiations </a:t>
                      </a:r>
                      <a:r>
                        <a:rPr lang="en-US" sz="1600" dirty="0"/>
                        <a:t>between versions</a:t>
                      </a:r>
                      <a:endParaRPr lang="en-US" sz="1600" dirty="0">
                        <a:latin typeface="Aharoni" pitchFamily="2" charset="-79"/>
                        <a:ea typeface="Batang" pitchFamily="18" charset="-127"/>
                        <a:cs typeface="Aharoni" pitchFamily="2" charset="-79"/>
                      </a:endParaRPr>
                    </a:p>
                  </a:txBody>
                  <a:tcPr marL="6988" marR="6988" marT="6988" marB="6988"/>
                </a:tc>
              </a:tr>
              <a:tr h="895539">
                <a:tc>
                  <a:txBody>
                    <a:bodyPr/>
                    <a:lstStyle/>
                    <a:p>
                      <a:pPr marL="0" marR="0" algn="ctr">
                        <a:lnSpc>
                          <a:spcPct val="150000"/>
                        </a:lnSpc>
                        <a:spcBef>
                          <a:spcPts val="0"/>
                        </a:spcBef>
                        <a:spcAft>
                          <a:spcPts val="0"/>
                        </a:spcAft>
                      </a:pPr>
                      <a:r>
                        <a:rPr lang="en-US" sz="1600"/>
                        <a:t>Preservation</a:t>
                      </a:r>
                      <a:endParaRPr lang="en-US" sz="1600">
                        <a:latin typeface="Aharoni" pitchFamily="2" charset="-79"/>
                        <a:ea typeface="Batang" pitchFamily="18" charset="-127"/>
                        <a:cs typeface="Aharoni" pitchFamily="2" charset="-79"/>
                      </a:endParaRPr>
                    </a:p>
                  </a:txBody>
                  <a:tcPr marL="6988" marR="6988" marT="6988" marB="6988"/>
                </a:tc>
                <a:tc>
                  <a:txBody>
                    <a:bodyPr/>
                    <a:lstStyle/>
                    <a:p>
                      <a:pPr marL="0" marR="0" algn="ctr">
                        <a:lnSpc>
                          <a:spcPct val="150000"/>
                        </a:lnSpc>
                        <a:spcBef>
                          <a:spcPts val="0"/>
                        </a:spcBef>
                        <a:spcAft>
                          <a:spcPts val="0"/>
                        </a:spcAft>
                      </a:pPr>
                      <a:r>
                        <a:rPr lang="en-US" sz="1600" dirty="0"/>
                        <a:t>Metadata related to the preservation management of collections and information resources</a:t>
                      </a:r>
                      <a:endParaRPr lang="en-US" sz="1600" dirty="0">
                        <a:latin typeface="Aharoni" pitchFamily="2" charset="-79"/>
                        <a:ea typeface="Batang" pitchFamily="18" charset="-127"/>
                        <a:cs typeface="Aharoni" pitchFamily="2" charset="-79"/>
                      </a:endParaRPr>
                    </a:p>
                  </a:txBody>
                  <a:tcPr marL="6988" marR="6988" marT="6988" marB="6988"/>
                </a:tc>
                <a:tc>
                  <a:txBody>
                    <a:bodyPr/>
                    <a:lstStyle/>
                    <a:p>
                      <a:pPr marL="342900" marR="0" lvl="0" indent="-342900" algn="l">
                        <a:lnSpc>
                          <a:spcPct val="150000"/>
                        </a:lnSpc>
                        <a:spcBef>
                          <a:spcPts val="0"/>
                        </a:spcBef>
                        <a:spcAft>
                          <a:spcPts val="1000"/>
                        </a:spcAft>
                        <a:buSzPts val="1000"/>
                        <a:buFont typeface="Symbol"/>
                        <a:buChar char=""/>
                        <a:tabLst>
                          <a:tab pos="457200" algn="l"/>
                        </a:tabLst>
                      </a:pPr>
                      <a:r>
                        <a:rPr lang="en-US" sz="1600" dirty="0"/>
                        <a:t>Documentation of physical condition of </a:t>
                      </a:r>
                      <a:r>
                        <a:rPr lang="en-US" sz="1600" dirty="0" smtClean="0"/>
                        <a:t>resources</a:t>
                      </a:r>
                      <a:endParaRPr lang="en-US" sz="1600" dirty="0">
                        <a:latin typeface="Aharoni" pitchFamily="2" charset="-79"/>
                        <a:ea typeface="Batang" pitchFamily="18" charset="-127"/>
                        <a:cs typeface="Aharoni" pitchFamily="2" charset="-79"/>
                      </a:endParaRPr>
                    </a:p>
                  </a:txBody>
                  <a:tcPr marL="6988" marR="6988" marT="6988" marB="6988"/>
                </a:tc>
              </a:tr>
              <a:tr h="542415">
                <a:tc>
                  <a:txBody>
                    <a:bodyPr/>
                    <a:lstStyle/>
                    <a:p>
                      <a:pPr marL="0" marR="0" algn="ctr">
                        <a:lnSpc>
                          <a:spcPct val="150000"/>
                        </a:lnSpc>
                        <a:spcBef>
                          <a:spcPts val="0"/>
                        </a:spcBef>
                        <a:spcAft>
                          <a:spcPts val="0"/>
                        </a:spcAft>
                      </a:pPr>
                      <a:r>
                        <a:rPr lang="en-US" sz="1600"/>
                        <a:t>Technical</a:t>
                      </a:r>
                      <a:endParaRPr lang="en-US" sz="1600">
                        <a:latin typeface="Aharoni" pitchFamily="2" charset="-79"/>
                        <a:ea typeface="Batang" pitchFamily="18" charset="-127"/>
                        <a:cs typeface="Aharoni" pitchFamily="2" charset="-79"/>
                      </a:endParaRPr>
                    </a:p>
                  </a:txBody>
                  <a:tcPr marL="6988" marR="6988" marT="6988" marB="6988"/>
                </a:tc>
                <a:tc>
                  <a:txBody>
                    <a:bodyPr/>
                    <a:lstStyle/>
                    <a:p>
                      <a:pPr marL="0" marR="0" algn="ctr">
                        <a:lnSpc>
                          <a:spcPct val="150000"/>
                        </a:lnSpc>
                        <a:spcBef>
                          <a:spcPts val="0"/>
                        </a:spcBef>
                        <a:spcAft>
                          <a:spcPts val="0"/>
                        </a:spcAft>
                      </a:pPr>
                      <a:r>
                        <a:rPr lang="en-US" sz="1600" dirty="0"/>
                        <a:t>Metadata related to how a system functions or metadata behaves</a:t>
                      </a:r>
                      <a:endParaRPr lang="en-US" sz="1600" dirty="0">
                        <a:latin typeface="Aharoni" pitchFamily="2" charset="-79"/>
                        <a:ea typeface="Batang" pitchFamily="18" charset="-127"/>
                        <a:cs typeface="Aharoni" pitchFamily="2" charset="-79"/>
                      </a:endParaRPr>
                    </a:p>
                  </a:txBody>
                  <a:tcPr marL="6988" marR="6988" marT="6988" marB="6988"/>
                </a:tc>
                <a:tc>
                  <a:txBody>
                    <a:bodyPr/>
                    <a:lstStyle/>
                    <a:p>
                      <a:pPr marL="342900" marR="0" lvl="0" indent="-342900" algn="l">
                        <a:lnSpc>
                          <a:spcPct val="150000"/>
                        </a:lnSpc>
                        <a:spcBef>
                          <a:spcPts val="0"/>
                        </a:spcBef>
                        <a:spcAft>
                          <a:spcPts val="1000"/>
                        </a:spcAft>
                        <a:buSzPts val="1000"/>
                        <a:buFont typeface="Symbol"/>
                        <a:buChar char=""/>
                        <a:tabLst>
                          <a:tab pos="457200" algn="l"/>
                        </a:tabLst>
                      </a:pPr>
                      <a:r>
                        <a:rPr lang="en-US" sz="1600" dirty="0"/>
                        <a:t>Hardware and software </a:t>
                      </a:r>
                      <a:r>
                        <a:rPr lang="en-US" sz="1600" dirty="0" smtClean="0"/>
                        <a:t>documentation</a:t>
                      </a:r>
                      <a:endParaRPr lang="en-US" sz="1600" dirty="0">
                        <a:latin typeface="Aharoni" pitchFamily="2" charset="-79"/>
                        <a:ea typeface="Batang" pitchFamily="18" charset="-127"/>
                        <a:cs typeface="Aharoni" pitchFamily="2" charset="-79"/>
                      </a:endParaRPr>
                    </a:p>
                  </a:txBody>
                  <a:tcPr marL="6988" marR="6988" marT="6988" marB="6988"/>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dirty="0"/>
          </a:p>
        </p:txBody>
      </p:sp>
      <p:sp>
        <p:nvSpPr>
          <p:cNvPr id="3" name="Content Placeholder 2"/>
          <p:cNvSpPr>
            <a:spLocks noGrp="1"/>
          </p:cNvSpPr>
          <p:nvPr>
            <p:ph sz="quarter" idx="1"/>
          </p:nvPr>
        </p:nvSpPr>
        <p:spPr>
          <a:xfrm>
            <a:off x="533400" y="1828800"/>
            <a:ext cx="4876800" cy="3505200"/>
          </a:xfrm>
        </p:spPr>
        <p:txBody>
          <a:bodyPr>
            <a:normAutofit/>
          </a:bodyPr>
          <a:lstStyle/>
          <a:p>
            <a:r>
              <a:rPr lang="en-US" dirty="0" smtClean="0"/>
              <a:t>Representing the metadata through a hierarchical graph</a:t>
            </a:r>
          </a:p>
          <a:p>
            <a:endParaRPr lang="en-US" dirty="0" smtClean="0"/>
          </a:p>
          <a:p>
            <a:r>
              <a:rPr lang="en-US" dirty="0" smtClean="0"/>
              <a:t>store and represent the relationship between data in any system as most systems doing in current time.</a:t>
            </a:r>
          </a:p>
          <a:p>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8</a:t>
            </a:fld>
            <a:endParaRPr lang="en-US"/>
          </a:p>
        </p:txBody>
      </p:sp>
      <p:pic>
        <p:nvPicPr>
          <p:cNvPr id="1026" name="Picture 2" descr="Image result for hierarchical graph"/>
          <p:cNvPicPr>
            <a:picLocks noChangeAspect="1" noChangeArrowheads="1"/>
          </p:cNvPicPr>
          <p:nvPr/>
        </p:nvPicPr>
        <p:blipFill>
          <a:blip r:embed="rId2"/>
          <a:srcRect/>
          <a:stretch>
            <a:fillRect/>
          </a:stretch>
        </p:blipFill>
        <p:spPr bwMode="auto">
          <a:xfrm>
            <a:off x="5334000" y="1676400"/>
            <a:ext cx="3048000" cy="3200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dirty="0"/>
          </a:p>
        </p:txBody>
      </p:sp>
      <p:sp>
        <p:nvSpPr>
          <p:cNvPr id="3" name="Content Placeholder 2"/>
          <p:cNvSpPr>
            <a:spLocks noGrp="1"/>
          </p:cNvSpPr>
          <p:nvPr>
            <p:ph sz="quarter" idx="1"/>
          </p:nvPr>
        </p:nvSpPr>
        <p:spPr>
          <a:xfrm>
            <a:off x="457200" y="1752600"/>
            <a:ext cx="4419600" cy="4873752"/>
          </a:xfrm>
        </p:spPr>
        <p:txBody>
          <a:bodyPr/>
          <a:lstStyle/>
          <a:p>
            <a:r>
              <a:rPr lang="en-US" dirty="0" smtClean="0"/>
              <a:t>depending on the data that submitted from the author the graph was building.</a:t>
            </a:r>
          </a:p>
          <a:p>
            <a:endParaRPr lang="en-US" dirty="0" smtClean="0"/>
          </a:p>
          <a:p>
            <a:r>
              <a:rPr lang="en-US" dirty="0" smtClean="0"/>
              <a:t> These data are considered as metadata for the publishing database of all its intellectual works. </a:t>
            </a:r>
          </a:p>
          <a:p>
            <a:endParaRPr lang="en-US" dirty="0"/>
          </a:p>
        </p:txBody>
      </p:sp>
      <p:sp>
        <p:nvSpPr>
          <p:cNvPr id="4" name="Slide Number Placeholder 3"/>
          <p:cNvSpPr>
            <a:spLocks noGrp="1"/>
          </p:cNvSpPr>
          <p:nvPr>
            <p:ph type="sldNum" sz="quarter" idx="15"/>
          </p:nvPr>
        </p:nvSpPr>
        <p:spPr/>
        <p:txBody>
          <a:bodyPr/>
          <a:lstStyle/>
          <a:p>
            <a:fld id="{42642F96-ED9E-419A-B652-F7D4C73F6788}" type="slidenum">
              <a:rPr lang="en-US" smtClean="0"/>
              <a:pPr/>
              <a:t>9</a:t>
            </a:fld>
            <a:endParaRPr lang="en-US"/>
          </a:p>
        </p:txBody>
      </p:sp>
      <p:pic>
        <p:nvPicPr>
          <p:cNvPr id="29698" name="Picture 2" descr="Image result for â«ÙØªØ§Ø¨â¬â"/>
          <p:cNvPicPr>
            <a:picLocks noChangeAspect="1" noChangeArrowheads="1"/>
          </p:cNvPicPr>
          <p:nvPr/>
        </p:nvPicPr>
        <p:blipFill>
          <a:blip r:embed="rId2"/>
          <a:srcRect/>
          <a:stretch>
            <a:fillRect/>
          </a:stretch>
        </p:blipFill>
        <p:spPr bwMode="auto">
          <a:xfrm>
            <a:off x="5410200" y="2743200"/>
            <a:ext cx="3514725" cy="3475586"/>
          </a:xfrm>
          <a:prstGeom prst="rect">
            <a:avLst/>
          </a:prstGeom>
          <a:ln>
            <a:noFill/>
          </a:ln>
          <a:effectLst>
            <a:softEdge rad="112500"/>
          </a:effectLst>
        </p:spPr>
      </p:pic>
      <p:pic>
        <p:nvPicPr>
          <p:cNvPr id="29700" name="Picture 4" descr="Image result for â«ÙØ§ØªØ¨â¬â"/>
          <p:cNvPicPr>
            <a:picLocks noChangeAspect="1" noChangeArrowheads="1"/>
          </p:cNvPicPr>
          <p:nvPr/>
        </p:nvPicPr>
        <p:blipFill>
          <a:blip r:embed="rId3"/>
          <a:srcRect/>
          <a:stretch>
            <a:fillRect/>
          </a:stretch>
        </p:blipFill>
        <p:spPr bwMode="auto">
          <a:xfrm>
            <a:off x="5105400" y="914400"/>
            <a:ext cx="2072640" cy="2590801"/>
          </a:xfrm>
          <a:prstGeom prst="ellipse">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9856E8CD0EC1744B5B22A4DBE36B072" ma:contentTypeVersion="0" ma:contentTypeDescription="Create a new document." ma:contentTypeScope="" ma:versionID="029ecd7e6421c7ec08c4e9336fa00d64">
  <xsd:schema xmlns:xsd="http://www.w3.org/2001/XMLSchema" xmlns:xs="http://www.w3.org/2001/XMLSchema" xmlns:p="http://schemas.microsoft.com/office/2006/metadata/properties" xmlns:ns2="b417192f-9b40-4b27-a16e-6e0147391471" targetNamespace="http://schemas.microsoft.com/office/2006/metadata/properties" ma:root="true" ma:fieldsID="acfb55e86ba322ce064d8af8e081969c" ns2:_="">
    <xsd:import namespace="b417192f-9b40-4b27-a16e-6e014739147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17192f-9b40-4b27-a16e-6e01473914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b417192f-9b40-4b27-a16e-6e0147391471">UXCFDSH4Y37E-11-9</_dlc_DocId>
    <_dlc_DocIdUrl xmlns="b417192f-9b40-4b27-a16e-6e0147391471">
      <Url>http://wwwn.mutah.edu.jo/ar/it/_layouts/DocIdRedir.aspx?ID=UXCFDSH4Y37E-11-9</Url>
      <Description>UXCFDSH4Y37E-11-9</Description>
    </_dlc_DocIdUrl>
  </documentManagement>
</p:properties>
</file>

<file path=customXml/itemProps1.xml><?xml version="1.0" encoding="utf-8"?>
<ds:datastoreItem xmlns:ds="http://schemas.openxmlformats.org/officeDocument/2006/customXml" ds:itemID="{366E9790-DDFD-4949-9CE6-8CABC82DD2CF}"/>
</file>

<file path=customXml/itemProps2.xml><?xml version="1.0" encoding="utf-8"?>
<ds:datastoreItem xmlns:ds="http://schemas.openxmlformats.org/officeDocument/2006/customXml" ds:itemID="{6BF86FB1-772D-429A-8DA7-C2015B762458}"/>
</file>

<file path=customXml/itemProps3.xml><?xml version="1.0" encoding="utf-8"?>
<ds:datastoreItem xmlns:ds="http://schemas.openxmlformats.org/officeDocument/2006/customXml" ds:itemID="{97FF120E-C4EC-44EF-8FB9-AA75FD142199}"/>
</file>

<file path=customXml/itemProps4.xml><?xml version="1.0" encoding="utf-8"?>
<ds:datastoreItem xmlns:ds="http://schemas.openxmlformats.org/officeDocument/2006/customXml" ds:itemID="{A1DD6D6F-F631-4976-871A-E59BFBABC920}"/>
</file>

<file path=docProps/app.xml><?xml version="1.0" encoding="utf-8"?>
<Properties xmlns="http://schemas.openxmlformats.org/officeDocument/2006/extended-properties" xmlns:vt="http://schemas.openxmlformats.org/officeDocument/2006/docPropsVTypes">
  <Template/>
  <TotalTime>152</TotalTime>
  <Words>845</Words>
  <Application>Microsoft Office PowerPoint</Application>
  <PresentationFormat>On-screen Show (4:3)</PresentationFormat>
  <Paragraphs>97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Slide 1</vt:lpstr>
      <vt:lpstr>Outlines</vt:lpstr>
      <vt:lpstr>Introduction</vt:lpstr>
      <vt:lpstr>Introduction</vt:lpstr>
      <vt:lpstr>Example of metadata  </vt:lpstr>
      <vt:lpstr>Related Works: </vt:lpstr>
      <vt:lpstr>metadata types</vt:lpstr>
      <vt:lpstr>Methodology</vt:lpstr>
      <vt:lpstr>Methodology</vt:lpstr>
      <vt:lpstr>  cont …</vt:lpstr>
      <vt:lpstr>References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Abeer A Al-Bustanji</dc:creator>
  <cp:lastModifiedBy>Abeer A Al-Bustanji</cp:lastModifiedBy>
  <cp:revision>22</cp:revision>
  <dcterms:created xsi:type="dcterms:W3CDTF">2018-07-27T09:41:38Z</dcterms:created>
  <dcterms:modified xsi:type="dcterms:W3CDTF">2018-07-28T22:51:17Z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0x010100D9856E8CD0EC1744B5B22A4DBE36B072</vt:lpwstr>
  </property>
  <property fmtid="{D5CDD505-2E9C-101B-9397-08002B2CF9AE}" pid="3" name="_dlc_DocIdItemGuid">
    <vt:lpwstr>71e3da9b-e58d-4a69-a792-8fd3ecbee967</vt:lpwstr>
  </property>
</Properties>
</file>