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13.xml" ContentType="application/vnd.openxmlformats-officedocument.presentationml.slide+xml"/>
  <Override PartName="/ppt/slides/slide45.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4.xml" ContentType="application/vnd.openxmlformats-officedocument.presentationml.slide+xml"/>
  <Override PartName="/ppt/slides/slide49.xml" ContentType="application/vnd.openxmlformats-officedocument.presentationml.slide+xml"/>
  <Override PartName="/ppt/slides/slide31.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3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26.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handoutMasterIdLst>
    <p:handoutMasterId r:id="rId52"/>
  </p:handout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B293"/>
    <a:srgbClr val="2AFFC9"/>
    <a:srgbClr val="6366E3"/>
    <a:srgbClr val="5394E3"/>
    <a:srgbClr val="598DE3"/>
    <a:srgbClr val="63A6E3"/>
    <a:srgbClr val="32A7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7" d="100"/>
          <a:sy n="87" d="100"/>
        </p:scale>
        <p:origin x="-252" y="-72"/>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zh-TW" altLang="en-US" sz="1000" b="1"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DA63B1-AD5E-419B-B96A-1D3945E8DF20}" type="slidenum">
              <a:rPr lang="en-US" altLang="zh-TW" sz="1200"/>
              <a:pPr algn="r"/>
              <a:t>22</a:t>
            </a:fld>
            <a:endParaRPr lang="en-US" altLang="zh-TW" sz="120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81450E-5FBD-4A83-B0D0-078C094FDA67}" type="slidenum">
              <a:rPr lang="en-US" altLang="zh-TW" sz="1200"/>
              <a:pPr algn="r"/>
              <a:t>23</a:t>
            </a:fld>
            <a:endParaRPr lang="en-US" altLang="zh-TW" sz="120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EE024A0-EB19-4F70-AA5E-54E91B584CAA}" type="slidenum">
              <a:rPr lang="en-US" altLang="zh-TW" sz="1200"/>
              <a:pPr algn="r"/>
              <a:t>27</a:t>
            </a:fld>
            <a:endParaRPr lang="en-US" altLang="zh-TW" sz="120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250EEA1-B5DC-4247-8DDD-EFF0C5E287E8}" type="slidenum">
              <a:rPr lang="en-US" altLang="zh-TW" sz="1200"/>
              <a:pPr algn="r"/>
              <a:t>28</a:t>
            </a:fld>
            <a:endParaRPr lang="en-US" altLang="zh-TW" sz="120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altLang="zh-TW"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altLang="zh-TW" smtClean="0">
                <a:latin typeface="Arial" pitchFamily="34" charset="0"/>
              </a:rPr>
              <a:t>The London congestion charge is a fee for some motorists travelling within those parts of London designated as the Congestion Charge Zone (CCZ). The main objectives of this charge are to reduce congestion, and to raise funds for investment in London's transport system. The zone came into operation in parts of Central London on 17 February 2003 and it was extended into parts of West London on 19 February 2007. Although not the first scheme of its kind in the United Kingdom, it was the largest when it was introduced, and it remains one of the largest in the world. Worldwide, several cities have referenced the London scheme when considering their own possible schemes. A payment of £8 is required for each day a chargeable vehicle enters or travels within the zone between 7am and 6pm; a fine of between £60 and £180 is imposed for non-payment.</a:t>
            </a:r>
            <a:endParaRPr lang="zh-TW"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58940-30F9-448C-AE2B-417416CF448F}" type="slidenum">
              <a:rPr lang="en-US" altLang="zh-TW" sz="1200"/>
              <a:pPr algn="r"/>
              <a:t>30</a:t>
            </a:fld>
            <a:endParaRPr lang="en-US" altLang="zh-TW" sz="120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E14F2C-B3D5-4458-8821-5A0A245770D4}" type="slidenum">
              <a:rPr lang="en-US" altLang="zh-TW" sz="1200"/>
              <a:pPr algn="r"/>
              <a:t>31</a:t>
            </a:fld>
            <a:endParaRPr lang="en-US" altLang="zh-TW" sz="120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altLang="zh-TW"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fi-FI" altLang="zh-TW" smtClean="0">
                <a:latin typeface="Arial" pitchFamily="34" charset="0"/>
              </a:rPr>
              <a:t>AASHTO, ITE, NEMA ( http://www.ntcip.org/ )</a:t>
            </a:r>
          </a:p>
          <a:p>
            <a:r>
              <a:rPr lang="fi-FI" altLang="zh-TW" smtClean="0">
                <a:latin typeface="Arial" pitchFamily="34" charset="0"/>
              </a:rPr>
              <a:t>AASHTO, ITE ( http://www.ite.org/tmdd/ )</a:t>
            </a:r>
          </a:p>
          <a:p>
            <a:r>
              <a:rPr lang="fi-FI" altLang="zh-TW" smtClean="0">
                <a:latin typeface="Arial" pitchFamily="34" charset="0"/>
              </a:rPr>
              <a:t>ANSI (http://cvisn.fmcsa.dot.gov/ )</a:t>
            </a:r>
          </a:p>
          <a:p>
            <a:r>
              <a:rPr lang="fi-FI" altLang="zh-TW" smtClean="0">
                <a:latin typeface="Arial" pitchFamily="34" charset="0"/>
              </a:rPr>
              <a:t>ASTM ( http://www.fhwa.dot.gov/policy/ohpi/travel/adus.htm )</a:t>
            </a:r>
            <a:endParaRPr lang="en-US" altLang="zh-TW" smtClean="0">
              <a:latin typeface="Arial" pitchFamily="34" charset="0"/>
            </a:endParaRPr>
          </a:p>
          <a:p>
            <a:endParaRPr lang="en-US" altLang="zh-TW" smtClean="0">
              <a:latin typeface="Arial" pitchFamily="34" charset="0"/>
            </a:endParaRPr>
          </a:p>
          <a:p>
            <a:r>
              <a:rPr lang="en-US" altLang="zh-TW" smtClean="0">
                <a:latin typeface="Arial" pitchFamily="34" charset="0"/>
              </a:rPr>
              <a:t>( reference site : http://www.iteris.com/itsarch/ )</a:t>
            </a:r>
          </a:p>
          <a:p>
            <a:endParaRPr lang="en-US" altLang="zh-TW" smtClean="0">
              <a:latin typeface="Arial" pitchFamily="34" charset="0"/>
            </a:endParaRPr>
          </a:p>
          <a:p>
            <a:endParaRPr lang="en-US" altLang="zh-TW" smtClean="0">
              <a:latin typeface="Arial" pitchFamily="34" charset="0"/>
            </a:endParaRPr>
          </a:p>
          <a:p>
            <a:endParaRPr lang="en-US" altLang="zh-TW"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r>
              <a:rPr lang="nl-NL" altLang="zh-TW" smtClean="0">
                <a:latin typeface="Arial" pitchFamily="34" charset="0"/>
              </a:rPr>
              <a:t>ASTM, IEEE, SAE ( http://www.leearmstrong.com/DSRC/DSRCHomeset.htm )</a:t>
            </a:r>
          </a:p>
          <a:p>
            <a:r>
              <a:rPr lang="nl-NL" altLang="zh-TW" smtClean="0">
                <a:latin typeface="Arial" pitchFamily="34" charset="0"/>
              </a:rPr>
              <a:t>IEEE ( http://grouper.ieee.org/groups/scc32/imwg/index.html )</a:t>
            </a:r>
          </a:p>
          <a:p>
            <a:r>
              <a:rPr lang="nl-NL" altLang="zh-TW" smtClean="0">
                <a:latin typeface="Arial" pitchFamily="34" charset="0"/>
              </a:rPr>
              <a:t>APTA ( http://www.aptastandards.com/APTAStandards/tabid/36/Default.aspx )</a:t>
            </a:r>
            <a:endParaRPr lang="en-US" altLang="zh-TW" smtClean="0">
              <a:latin typeface="Arial" pitchFamily="34" charset="0"/>
            </a:endParaRPr>
          </a:p>
          <a:p>
            <a:endParaRPr lang="en-US" altLang="zh-TW" smtClean="0">
              <a:latin typeface="Arial" pitchFamily="34" charset="0"/>
            </a:endParaRPr>
          </a:p>
          <a:p>
            <a:r>
              <a:rPr lang="en-US" altLang="zh-TW" smtClean="0">
                <a:latin typeface="Arial" pitchFamily="34" charset="0"/>
              </a:rPr>
              <a:t>( reference site : http://www.iteris.com/itsarch/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ltLang="zh-TW"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altLang="zh-TW"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zh-TW" altLang="en-US" smtClean="0">
              <a:latin typeface="Arial" pitchFamily="34" charset="0"/>
            </a:endParaRPr>
          </a:p>
          <a:p>
            <a:endParaRPr lang="zh-TW" altLang="en-US" smtClean="0">
              <a:latin typeface="Arial" pitchFamily="34" charset="0"/>
            </a:endParaRPr>
          </a:p>
          <a:p>
            <a:endParaRPr lang="en-US" altLang="zh-TW" sz="90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r>
              <a:rPr lang="en-US" altLang="zh-TW" smtClean="0">
                <a:latin typeface="Arial" pitchFamily="34" charset="0"/>
              </a:rPr>
              <a:t>802.11p…</a:t>
            </a:r>
          </a:p>
          <a:p>
            <a:endParaRPr lang="en-US" altLang="zh-TW" smtClean="0">
              <a:latin typeface="Arial" pitchFamily="34" charset="0"/>
            </a:endParaRPr>
          </a:p>
          <a:p>
            <a:r>
              <a:rPr lang="en-US" altLang="zh-TW" smtClean="0">
                <a:latin typeface="Arial" pitchFamily="34" charset="0"/>
              </a:rPr>
              <a:t>Provision of externally-driven services to vehicles has been limited because of the lack of ubiquitous high-speed communications between vehicles and service providers, and the lack of homogeneous communications interfaces between different automotive manufacturers. The </a:t>
            </a:r>
            <a:r>
              <a:rPr lang="en-US" altLang="zh-TW" b="1" smtClean="0">
                <a:latin typeface="Arial" pitchFamily="34" charset="0"/>
              </a:rPr>
              <a:t>IEEE 1609 Family of Standards for Wireless Access in Vehicular Environments (WAVE)</a:t>
            </a:r>
            <a:r>
              <a:rPr lang="en-US" altLang="zh-TW" smtClean="0">
                <a:latin typeface="Arial" pitchFamily="34" charset="0"/>
              </a:rPr>
              <a:t> completely address the latter issue, and provide a sufficient foundation regarding the organization of management functions and modes of operation of system devices to address the former. </a:t>
            </a:r>
          </a:p>
          <a:p>
            <a:r>
              <a:rPr lang="en-US" altLang="zh-TW" smtClean="0">
                <a:latin typeface="Arial" pitchFamily="34" charset="0"/>
              </a:rPr>
              <a:t>( </a:t>
            </a:r>
            <a:r>
              <a:rPr lang="en-US" altLang="zh-TW" b="1" smtClean="0">
                <a:latin typeface="Arial" pitchFamily="34" charset="0"/>
              </a:rPr>
              <a:t>reference</a:t>
            </a:r>
            <a:r>
              <a:rPr lang="en-US" altLang="zh-TW" smtClean="0">
                <a:latin typeface="Arial" pitchFamily="34" charset="0"/>
              </a:rPr>
              <a:t> http://www.standards.its.dot.gov/fact_sheet.asp?f=80 )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ltLang="zh-TW"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altLang="zh-TW"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zh-TW" altLang="en-US" smtClean="0">
              <a:latin typeface="Arial" pitchFamily="34" charset="0"/>
            </a:endParaRPr>
          </a:p>
          <a:p>
            <a:endParaRPr lang="zh-TW"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zh-TW" altLang="en-US" b="1"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zh-TW"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en-US" altLang="zh-TW"/>
          </a:p>
        </p:txBody>
      </p:sp>
      <p:sp>
        <p:nvSpPr>
          <p:cNvPr id="4" name="Slide Number Placeholder 5"/>
          <p:cNvSpPr>
            <a:spLocks noGrp="1"/>
          </p:cNvSpPr>
          <p:nvPr>
            <p:ph type="sldNum" sz="quarter" idx="12"/>
          </p:nvPr>
        </p:nvSpPr>
        <p:spPr/>
        <p:txBody>
          <a:bodyPr/>
          <a:lstStyle>
            <a:lvl1pPr>
              <a:defRPr/>
            </a:lvl1pPr>
          </a:lstStyle>
          <a:p>
            <a:pPr>
              <a:defRPr/>
            </a:pPr>
            <a:fld id="{F739C206-2F5F-47BF-A463-D45510D9F2CF}"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美工圖案版面配置區 3"/>
          <p:cNvSpPr>
            <a:spLocks noGrp="1"/>
          </p:cNvSpPr>
          <p:nvPr>
            <p:ph type="clipArt" sz="half" idx="2"/>
          </p:nvPr>
        </p:nvSpPr>
        <p:spPr>
          <a:xfrm>
            <a:off x="4648200" y="1600200"/>
            <a:ext cx="4038600" cy="4525963"/>
          </a:xfrm>
        </p:spPr>
        <p:txBody>
          <a:bodyPr rtlCol="0">
            <a:normAutofit/>
          </a:bodyPr>
          <a:lstStyle/>
          <a:p>
            <a:pPr lvl="0"/>
            <a:endParaRPr lang="zh-TW" altLang="en-US" noProof="0"/>
          </a:p>
        </p:txBody>
      </p:sp>
      <p:sp>
        <p:nvSpPr>
          <p:cNvPr id="5" name="Date Placeholder 3"/>
          <p:cNvSpPr>
            <a:spLocks noGrp="1"/>
          </p:cNvSpPr>
          <p:nvPr>
            <p:ph type="dt" sz="half" idx="10"/>
          </p:nvPr>
        </p:nvSpPr>
        <p:spPr/>
        <p:txBody>
          <a:bodyPr/>
          <a:lstStyle>
            <a:lvl1pPr>
              <a:defRPr/>
            </a:lvl1pPr>
          </a:lstStyle>
          <a:p>
            <a:pPr>
              <a:defRPr/>
            </a:pPr>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en-US" altLang="zh-TW"/>
          </a:p>
        </p:txBody>
      </p:sp>
      <p:sp>
        <p:nvSpPr>
          <p:cNvPr id="7" name="Slide Number Placeholder 5"/>
          <p:cNvSpPr>
            <a:spLocks noGrp="1"/>
          </p:cNvSpPr>
          <p:nvPr>
            <p:ph type="sldNum" sz="quarter" idx="12"/>
          </p:nvPr>
        </p:nvSpPr>
        <p:spPr/>
        <p:txBody>
          <a:bodyPr/>
          <a:lstStyle>
            <a:lvl1pPr>
              <a:defRPr/>
            </a:lvl1pPr>
          </a:lstStyle>
          <a:p>
            <a:pPr>
              <a:defRPr/>
            </a:pPr>
            <a:fld id="{89DBCD3B-DE15-4E6D-ABEC-E06771C72ED0}"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Electronic_toll_collec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en.wikipedia.org/wiki/Cordon_zones" TargetMode="External"/><Relationship Id="rId4" Type="http://schemas.openxmlformats.org/officeDocument/2006/relationships/hyperlink" Target="http://en.wikipedia.org/wiki/Congestion_pric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2.xml"/><Relationship Id="rId7"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iteris.com/itsarch/html/standard/ite.htm" TargetMode="External"/><Relationship Id="rId3" Type="http://schemas.openxmlformats.org/officeDocument/2006/relationships/hyperlink" Target="http://www.iteris.com/itsarch/html/standard/aashto.htm" TargetMode="External"/><Relationship Id="rId7" Type="http://schemas.openxmlformats.org/officeDocument/2006/relationships/hyperlink" Target="http://www.iteris.com/itsarch/html/standard/ieee.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iteris.com/itsarch/html/standard/astm.htm" TargetMode="External"/><Relationship Id="rId5" Type="http://schemas.openxmlformats.org/officeDocument/2006/relationships/hyperlink" Target="http://www.iteris.com/itsarch/html/standard/apta.htm" TargetMode="External"/><Relationship Id="rId4" Type="http://schemas.openxmlformats.org/officeDocument/2006/relationships/hyperlink" Target="http://www.iteris.com/itsarch/html/standard/ansi.htm" TargetMode="External"/><Relationship Id="rId9" Type="http://schemas.openxmlformats.org/officeDocument/2006/relationships/hyperlink" Target="http://www.iteris.com/itsarch/html/standard/nema.ht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IEEE_802.1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en.wikipedia.org/wiki/Intelligent_Transportation_Systems" TargetMode="External"/><Relationship Id="rId5" Type="http://schemas.openxmlformats.org/officeDocument/2006/relationships/hyperlink" Target="http://en.wikipedia.org/wiki/802.11" TargetMode="External"/><Relationship Id="rId4" Type="http://schemas.openxmlformats.org/officeDocument/2006/relationships/hyperlink" Target="http://en.wikipedia.org/wiki/Standardizatio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wisegeek.com/how-big-is-the-internet.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wisegeek.com/what-is-sms.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Transmission_(telecommunications)" TargetMode="External"/><Relationship Id="rId2" Type="http://schemas.openxmlformats.org/officeDocument/2006/relationships/hyperlink" Target="http://en.wikipedia.org/wiki/Telecommunications" TargetMode="External"/><Relationship Id="rId1" Type="http://schemas.openxmlformats.org/officeDocument/2006/relationships/slideLayout" Target="../slideLayouts/slideLayout2.xml"/><Relationship Id="rId6" Type="http://schemas.openxmlformats.org/officeDocument/2006/relationships/hyperlink" Target="http://en.wikipedia.org/wiki/WirelessMAN" TargetMode="External"/><Relationship Id="rId5" Type="http://schemas.openxmlformats.org/officeDocument/2006/relationships/hyperlink" Target="http://en.wikipedia.org/wiki/IEEE_802.16" TargetMode="External"/><Relationship Id="rId4" Type="http://schemas.openxmlformats.org/officeDocument/2006/relationships/hyperlink" Target="http://en.wikipedia.org/wiki/Point-to-poin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Air_pollution" TargetMode="External"/><Relationship Id="rId3" Type="http://schemas.openxmlformats.org/officeDocument/2006/relationships/hyperlink" Target="http://en.wikipedia.org/wiki/Information_technology" TargetMode="External"/><Relationship Id="rId7" Type="http://schemas.openxmlformats.org/officeDocument/2006/relationships/hyperlink" Target="http://en.wikipedia.org/wiki/Population_density" TargetMode="External"/><Relationship Id="rId2" Type="http://schemas.openxmlformats.org/officeDocument/2006/relationships/hyperlink" Target="http://en.wikipedia.org/wiki/Traffic_congestion" TargetMode="External"/><Relationship Id="rId1" Type="http://schemas.openxmlformats.org/officeDocument/2006/relationships/slideLayout" Target="../slideLayouts/slideLayout2.xml"/><Relationship Id="rId6" Type="http://schemas.openxmlformats.org/officeDocument/2006/relationships/hyperlink" Target="http://en.wikipedia.org/wiki/Population_growth" TargetMode="External"/><Relationship Id="rId5" Type="http://schemas.openxmlformats.org/officeDocument/2006/relationships/hyperlink" Target="http://en.wikipedia.org/wiki/Urbanization" TargetMode="External"/><Relationship Id="rId4" Type="http://schemas.openxmlformats.org/officeDocument/2006/relationships/hyperlink" Target="http://en.wikipedia.org/wiki/Motorization" TargetMode="External"/><Relationship Id="rId9" Type="http://schemas.openxmlformats.org/officeDocument/2006/relationships/hyperlink" Target="http://en.wikipedia.org/wiki/Fuel_consumptio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Road_Weather_Information_System" TargetMode="External"/><Relationship Id="rId3" Type="http://schemas.openxmlformats.org/officeDocument/2006/relationships/hyperlink" Target="http://en.wikipedia.org/wiki/Traffic_signal" TargetMode="External"/><Relationship Id="rId7" Type="http://schemas.openxmlformats.org/officeDocument/2006/relationships/hyperlink" Target="http://en.wikipedia.org/wiki/Parking_guidance_and_information" TargetMode="External"/><Relationship Id="rId2" Type="http://schemas.openxmlformats.org/officeDocument/2006/relationships/hyperlink" Target="http://en.wikipedia.org/wiki/Car_navigation" TargetMode="External"/><Relationship Id="rId1" Type="http://schemas.openxmlformats.org/officeDocument/2006/relationships/slideLayout" Target="../slideLayouts/slideLayout2.xml"/><Relationship Id="rId6" Type="http://schemas.openxmlformats.org/officeDocument/2006/relationships/hyperlink" Target="http://en.wikipedia.org/wiki/CCTV" TargetMode="External"/><Relationship Id="rId5" Type="http://schemas.openxmlformats.org/officeDocument/2006/relationships/hyperlink" Target="http://en.wikipedia.org/wiki/Speed_cameras" TargetMode="External"/><Relationship Id="rId4" Type="http://schemas.openxmlformats.org/officeDocument/2006/relationships/hyperlink" Target="http://en.wikipedia.org/wiki/Automatic_number_plate_recognition" TargetMode="External"/><Relationship Id="rId9" Type="http://schemas.openxmlformats.org/officeDocument/2006/relationships/hyperlink" Target="http://en.wikipedia.org/wiki/Deic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Microcontroller" TargetMode="External"/><Relationship Id="rId2" Type="http://schemas.openxmlformats.org/officeDocument/2006/relationships/hyperlink" Target="http://en.wikipedia.org/wiki/Vehicle_electronics" TargetMode="External"/><Relationship Id="rId1" Type="http://schemas.openxmlformats.org/officeDocument/2006/relationships/slideLayout" Target="../slideLayouts/slideLayout2.xml"/><Relationship Id="rId5" Type="http://schemas.openxmlformats.org/officeDocument/2006/relationships/hyperlink" Target="http://en.wikipedia.org/wiki/Operating_system" TargetMode="External"/><Relationship Id="rId4" Type="http://schemas.openxmlformats.org/officeDocument/2006/relationships/hyperlink" Target="http://en.wikipedia.org/wiki/Programmable_logic_controller"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Mobile_phon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nexpensive" TargetMode="External"/><Relationship Id="rId2" Type="http://schemas.openxmlformats.org/officeDocument/2006/relationships/hyperlink" Target="http://en.wikipedia.org/wiki/RFID" TargetMode="External"/><Relationship Id="rId1" Type="http://schemas.openxmlformats.org/officeDocument/2006/relationships/slideLayout" Target="../slideLayouts/slideLayout2.xml"/><Relationship Id="rId6" Type="http://schemas.openxmlformats.org/officeDocument/2006/relationships/hyperlink" Target="http://en.wikipedia.org/wiki/Bluetooth" TargetMode="External"/><Relationship Id="rId5" Type="http://schemas.openxmlformats.org/officeDocument/2006/relationships/hyperlink" Target="http://en.wikipedia.org/wiki/Globally" TargetMode="External"/><Relationship Id="rId4" Type="http://schemas.openxmlformats.org/officeDocument/2006/relationships/hyperlink" Target="http://en.wikipedia.org/wiki/Beac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altLang="zh-TW" sz="4400" dirty="0" smtClean="0"/>
              <a:t>Intelligent Transportation Systems</a:t>
            </a:r>
            <a:br>
              <a:rPr lang="en-US" altLang="zh-TW" sz="4400" dirty="0" smtClean="0"/>
            </a:br>
            <a:endParaRPr lang="en-US" sz="4400" b="1" dirty="0">
              <a:solidFill>
                <a:srgbClr val="C00000"/>
              </a:solidFill>
            </a:endParaRPr>
          </a:p>
        </p:txBody>
      </p:sp>
      <p:sp>
        <p:nvSpPr>
          <p:cNvPr id="3" name="Content Placeholder 2"/>
          <p:cNvSpPr>
            <a:spLocks noGrp="1"/>
          </p:cNvSpPr>
          <p:nvPr>
            <p:ph idx="1"/>
          </p:nvPr>
        </p:nvSpPr>
        <p:spPr>
          <a:xfrm>
            <a:off x="611560" y="1988840"/>
            <a:ext cx="7772400" cy="2739008"/>
          </a:xfrm>
        </p:spPr>
        <p:txBody>
          <a:bodyPr/>
          <a:lstStyle/>
          <a:p>
            <a:endParaRPr lang="en-US" dirty="0" smtClean="0"/>
          </a:p>
          <a:p>
            <a:pPr algn="ctr"/>
            <a:r>
              <a:rPr lang="en-US" sz="3600" b="1" dirty="0" smtClean="0"/>
              <a:t>Presented By</a:t>
            </a:r>
          </a:p>
          <a:p>
            <a:pPr algn="ctr"/>
            <a:r>
              <a:rPr lang="en-US" sz="3600" b="1" dirty="0" smtClean="0"/>
              <a:t>Prof. Omer </a:t>
            </a:r>
            <a:r>
              <a:rPr lang="en-US" sz="3600" b="1" dirty="0" err="1" smtClean="0"/>
              <a:t>Maaitah</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zh-TW" altLang="en-US" smtClean="0"/>
          </a:p>
        </p:txBody>
      </p:sp>
      <p:sp>
        <p:nvSpPr>
          <p:cNvPr id="13315" name="Rectangle 3"/>
          <p:cNvSpPr>
            <a:spLocks noGrp="1" noChangeArrowheads="1"/>
          </p:cNvSpPr>
          <p:nvPr>
            <p:ph idx="1"/>
          </p:nvPr>
        </p:nvSpPr>
        <p:spPr/>
        <p:txBody>
          <a:bodyPr/>
          <a:lstStyle/>
          <a:p>
            <a:endParaRPr lang="zh-TW" altLang="en-US" smtClean="0"/>
          </a:p>
        </p:txBody>
      </p:sp>
      <p:pic>
        <p:nvPicPr>
          <p:cNvPr id="13316" name="Picture 5" descr="ITS3"/>
          <p:cNvPicPr>
            <a:picLocks noChangeAspect="1" noChangeArrowheads="1"/>
          </p:cNvPicPr>
          <p:nvPr/>
        </p:nvPicPr>
        <p:blipFill>
          <a:blip r:embed="rId3"/>
          <a:srcRect/>
          <a:stretch>
            <a:fillRect/>
          </a:stretch>
        </p:blipFill>
        <p:spPr bwMode="auto">
          <a:xfrm>
            <a:off x="609600" y="228600"/>
            <a:ext cx="7924800" cy="656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TW" b="1" smtClean="0"/>
              <a:t>Introduction of ITS</a:t>
            </a:r>
          </a:p>
        </p:txBody>
      </p:sp>
      <p:sp>
        <p:nvSpPr>
          <p:cNvPr id="14339" name="Rectangle 5"/>
          <p:cNvSpPr>
            <a:spLocks noChangeArrowheads="1"/>
          </p:cNvSpPr>
          <p:nvPr/>
        </p:nvSpPr>
        <p:spPr bwMode="auto">
          <a:xfrm>
            <a:off x="838200" y="1752600"/>
            <a:ext cx="1676400" cy="457200"/>
          </a:xfrm>
          <a:prstGeom prst="rect">
            <a:avLst/>
          </a:prstGeom>
          <a:noFill/>
          <a:ln w="9525">
            <a:noFill/>
            <a:miter lim="800000"/>
            <a:headEnd/>
            <a:tailEnd/>
          </a:ln>
        </p:spPr>
        <p:txBody>
          <a:bodyPr>
            <a:spAutoFit/>
          </a:bodyPr>
          <a:lstStyle/>
          <a:p>
            <a:r>
              <a:rPr lang="en-US" altLang="zh-TW" sz="2400" b="1"/>
              <a:t>ITS is...</a:t>
            </a:r>
            <a:endParaRPr lang="zh-TW" altLang="en-US" sz="2400" b="1"/>
          </a:p>
        </p:txBody>
      </p:sp>
      <p:pic>
        <p:nvPicPr>
          <p:cNvPr id="14340" name="Picture 6"/>
          <p:cNvPicPr>
            <a:picLocks noChangeAspect="1" noChangeArrowheads="1"/>
          </p:cNvPicPr>
          <p:nvPr/>
        </p:nvPicPr>
        <p:blipFill>
          <a:blip r:embed="rId3"/>
          <a:srcRect/>
          <a:stretch>
            <a:fillRect/>
          </a:stretch>
        </p:blipFill>
        <p:spPr bwMode="auto">
          <a:xfrm>
            <a:off x="1295400" y="2438400"/>
            <a:ext cx="3000375" cy="1757363"/>
          </a:xfrm>
          <a:prstGeom prst="rect">
            <a:avLst/>
          </a:prstGeom>
          <a:noFill/>
          <a:ln w="9525">
            <a:noFill/>
            <a:miter lim="800000"/>
            <a:headEnd/>
            <a:tailEnd/>
          </a:ln>
        </p:spPr>
      </p:pic>
      <p:pic>
        <p:nvPicPr>
          <p:cNvPr id="14341" name="Picture 8"/>
          <p:cNvPicPr>
            <a:picLocks noChangeAspect="1" noChangeArrowheads="1"/>
          </p:cNvPicPr>
          <p:nvPr/>
        </p:nvPicPr>
        <p:blipFill>
          <a:blip r:embed="rId4"/>
          <a:srcRect/>
          <a:stretch>
            <a:fillRect/>
          </a:stretch>
        </p:blipFill>
        <p:spPr bwMode="auto">
          <a:xfrm>
            <a:off x="5638800" y="2057400"/>
            <a:ext cx="2092325" cy="2570163"/>
          </a:xfrm>
          <a:prstGeom prst="rect">
            <a:avLst/>
          </a:prstGeom>
          <a:noFill/>
          <a:ln w="9525">
            <a:noFill/>
            <a:miter lim="800000"/>
            <a:headEnd/>
            <a:tailEnd/>
          </a:ln>
        </p:spPr>
      </p:pic>
      <p:pic>
        <p:nvPicPr>
          <p:cNvPr id="14342" name="Picture 7"/>
          <p:cNvPicPr>
            <a:picLocks noChangeAspect="1" noChangeArrowheads="1"/>
          </p:cNvPicPr>
          <p:nvPr/>
        </p:nvPicPr>
        <p:blipFill>
          <a:blip r:embed="rId5"/>
          <a:srcRect/>
          <a:stretch>
            <a:fillRect/>
          </a:stretch>
        </p:blipFill>
        <p:spPr bwMode="auto">
          <a:xfrm>
            <a:off x="2667000" y="3448050"/>
            <a:ext cx="4230688" cy="2495550"/>
          </a:xfrm>
          <a:prstGeom prst="rect">
            <a:avLst/>
          </a:prstGeom>
          <a:noFill/>
          <a:ln w="9525">
            <a:noFill/>
            <a:miter lim="800000"/>
            <a:headEnd/>
            <a:tailEnd/>
          </a:ln>
        </p:spPr>
      </p:pic>
      <p:sp>
        <p:nvSpPr>
          <p:cNvPr id="14343" name="Rectangle 9"/>
          <p:cNvSpPr>
            <a:spLocks noChangeArrowheads="1"/>
          </p:cNvSpPr>
          <p:nvPr/>
        </p:nvSpPr>
        <p:spPr bwMode="auto">
          <a:xfrm>
            <a:off x="3625850" y="6064250"/>
            <a:ext cx="5146675" cy="488950"/>
          </a:xfrm>
          <a:prstGeom prst="rect">
            <a:avLst/>
          </a:prstGeom>
          <a:noFill/>
          <a:ln w="9525">
            <a:noFill/>
            <a:miter lim="800000"/>
            <a:headEnd/>
            <a:tailEnd/>
          </a:ln>
        </p:spPr>
        <p:txBody>
          <a:bodyPr wrap="none">
            <a:spAutoFit/>
          </a:bodyPr>
          <a:lstStyle/>
          <a:p>
            <a:r>
              <a:rPr lang="en-US" altLang="zh-TW" sz="2600"/>
              <a:t>...Traffic and Transit Management</a:t>
            </a:r>
            <a:endParaRPr lang="zh-TW" altLang="en-US" sz="2600"/>
          </a:p>
        </p:txBody>
      </p:sp>
      <p:sp>
        <p:nvSpPr>
          <p:cNvPr id="109578" name="Text Box 10"/>
          <p:cNvSpPr txBox="1">
            <a:spLocks noChangeArrowheads="1"/>
          </p:cNvSpPr>
          <p:nvPr/>
        </p:nvSpPr>
        <p:spPr bwMode="auto">
          <a:xfrm>
            <a:off x="152400" y="4267200"/>
            <a:ext cx="2819400" cy="366713"/>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Traffic Information</a:t>
            </a:r>
          </a:p>
        </p:txBody>
      </p:sp>
      <p:sp>
        <p:nvSpPr>
          <p:cNvPr id="109579" name="Text Box 11"/>
          <p:cNvSpPr txBox="1">
            <a:spLocks noChangeArrowheads="1"/>
          </p:cNvSpPr>
          <p:nvPr/>
        </p:nvSpPr>
        <p:spPr bwMode="auto">
          <a:xfrm>
            <a:off x="6934200" y="4953000"/>
            <a:ext cx="2819400" cy="366713"/>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Bus Information</a:t>
            </a:r>
          </a:p>
        </p:txBody>
      </p:sp>
      <p:sp>
        <p:nvSpPr>
          <p:cNvPr id="109580" name="Text Box 12"/>
          <p:cNvSpPr txBox="1">
            <a:spLocks noChangeArrowheads="1"/>
          </p:cNvSpPr>
          <p:nvPr/>
        </p:nvSpPr>
        <p:spPr bwMode="auto">
          <a:xfrm>
            <a:off x="5638800" y="1614488"/>
            <a:ext cx="2819400" cy="366712"/>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Air-line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8"/>
                                        </p:tgtEl>
                                        <p:attrNameLst>
                                          <p:attrName>style.visibility</p:attrName>
                                        </p:attrNameLst>
                                      </p:cBhvr>
                                      <p:to>
                                        <p:strVal val="visible"/>
                                      </p:to>
                                    </p:set>
                                    <p:anim calcmode="lin" valueType="num">
                                      <p:cBhvr additive="base">
                                        <p:cTn id="7" dur="500" fill="hold"/>
                                        <p:tgtEl>
                                          <p:spTgt spid="109578"/>
                                        </p:tgtEl>
                                        <p:attrNameLst>
                                          <p:attrName>ppt_x</p:attrName>
                                        </p:attrNameLst>
                                      </p:cBhvr>
                                      <p:tavLst>
                                        <p:tav tm="0">
                                          <p:val>
                                            <p:strVal val="0-#ppt_w/2"/>
                                          </p:val>
                                        </p:tav>
                                        <p:tav tm="100000">
                                          <p:val>
                                            <p:strVal val="#ppt_x"/>
                                          </p:val>
                                        </p:tav>
                                      </p:tavLst>
                                    </p:anim>
                                    <p:anim calcmode="lin" valueType="num">
                                      <p:cBhvr additive="base">
                                        <p:cTn id="8" dur="500" fill="hold"/>
                                        <p:tgtEl>
                                          <p:spTgt spid="109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9579"/>
                                        </p:tgtEl>
                                        <p:attrNameLst>
                                          <p:attrName>style.visibility</p:attrName>
                                        </p:attrNameLst>
                                      </p:cBhvr>
                                      <p:to>
                                        <p:strVal val="visible"/>
                                      </p:to>
                                    </p:set>
                                    <p:animEffect transition="in" filter="box(in)">
                                      <p:cBhvr>
                                        <p:cTn id="13" dur="500"/>
                                        <p:tgtEl>
                                          <p:spTgt spid="10957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9580"/>
                                        </p:tgtEl>
                                        <p:attrNameLst>
                                          <p:attrName>style.visibility</p:attrName>
                                        </p:attrNameLst>
                                      </p:cBhvr>
                                      <p:to>
                                        <p:strVal val="visible"/>
                                      </p:to>
                                    </p:set>
                                    <p:animEffect transition="in" filter="box(in)">
                                      <p:cBhvr>
                                        <p:cTn id="18" dur="500"/>
                                        <p:tgtEl>
                                          <p:spTgt spid="109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p:bldP spid="109579" grpId="0"/>
      <p:bldP spid="1095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TW" b="1" smtClean="0"/>
              <a:t>Introduction of ITS</a:t>
            </a:r>
            <a:endParaRPr lang="zh-TW" altLang="en-US" b="1" smtClean="0"/>
          </a:p>
        </p:txBody>
      </p:sp>
      <p:sp>
        <p:nvSpPr>
          <p:cNvPr id="15363" name="Rectangle 3"/>
          <p:cNvSpPr>
            <a:spLocks noChangeArrowheads="1"/>
          </p:cNvSpPr>
          <p:nvPr/>
        </p:nvSpPr>
        <p:spPr bwMode="auto">
          <a:xfrm>
            <a:off x="838200" y="1752600"/>
            <a:ext cx="1676400" cy="457200"/>
          </a:xfrm>
          <a:prstGeom prst="rect">
            <a:avLst/>
          </a:prstGeom>
          <a:noFill/>
          <a:ln w="9525">
            <a:noFill/>
            <a:miter lim="800000"/>
            <a:headEnd/>
            <a:tailEnd/>
          </a:ln>
        </p:spPr>
        <p:txBody>
          <a:bodyPr>
            <a:spAutoFit/>
          </a:bodyPr>
          <a:lstStyle/>
          <a:p>
            <a:r>
              <a:rPr lang="en-US" altLang="zh-TW" sz="2400" b="1"/>
              <a:t>ITS is...</a:t>
            </a:r>
            <a:endParaRPr lang="zh-TW" altLang="en-US" sz="2400" b="1"/>
          </a:p>
        </p:txBody>
      </p:sp>
      <p:sp>
        <p:nvSpPr>
          <p:cNvPr id="15364" name="Rectangle 7"/>
          <p:cNvSpPr>
            <a:spLocks noChangeArrowheads="1"/>
          </p:cNvSpPr>
          <p:nvPr/>
        </p:nvSpPr>
        <p:spPr bwMode="auto">
          <a:xfrm>
            <a:off x="3625850" y="6064250"/>
            <a:ext cx="3748088" cy="488950"/>
          </a:xfrm>
          <a:prstGeom prst="rect">
            <a:avLst/>
          </a:prstGeom>
          <a:noFill/>
          <a:ln w="9525">
            <a:noFill/>
            <a:miter lim="800000"/>
            <a:headEnd/>
            <a:tailEnd/>
          </a:ln>
        </p:spPr>
        <p:txBody>
          <a:bodyPr wrap="none">
            <a:spAutoFit/>
          </a:bodyPr>
          <a:lstStyle/>
          <a:p>
            <a:r>
              <a:rPr lang="en-US" altLang="en-US" sz="2600"/>
              <a:t>...Traffic Signal</a:t>
            </a:r>
            <a:r>
              <a:rPr lang="en-US" altLang="zh-TW" sz="2600"/>
              <a:t> </a:t>
            </a:r>
            <a:r>
              <a:rPr lang="en-US" altLang="en-US" sz="2600"/>
              <a:t>Systems</a:t>
            </a:r>
            <a:endParaRPr lang="zh-TW" altLang="en-US" sz="2600"/>
          </a:p>
        </p:txBody>
      </p:sp>
      <p:pic>
        <p:nvPicPr>
          <p:cNvPr id="15365" name="Picture 8"/>
          <p:cNvPicPr>
            <a:picLocks noChangeAspect="1" noChangeArrowheads="1"/>
          </p:cNvPicPr>
          <p:nvPr/>
        </p:nvPicPr>
        <p:blipFill>
          <a:blip r:embed="rId3"/>
          <a:srcRect/>
          <a:stretch>
            <a:fillRect/>
          </a:stretch>
        </p:blipFill>
        <p:spPr bwMode="auto">
          <a:xfrm>
            <a:off x="4343400" y="2819400"/>
            <a:ext cx="4175125" cy="2743200"/>
          </a:xfrm>
          <a:prstGeom prst="rect">
            <a:avLst/>
          </a:prstGeom>
          <a:noFill/>
          <a:ln w="9525">
            <a:noFill/>
            <a:miter lim="800000"/>
            <a:headEnd/>
            <a:tailEnd/>
          </a:ln>
        </p:spPr>
      </p:pic>
      <p:sp>
        <p:nvSpPr>
          <p:cNvPr id="110601" name="Text Box 9"/>
          <p:cNvSpPr txBox="1">
            <a:spLocks noChangeArrowheads="1"/>
          </p:cNvSpPr>
          <p:nvPr/>
        </p:nvSpPr>
        <p:spPr bwMode="auto">
          <a:xfrm>
            <a:off x="990600" y="4800600"/>
            <a:ext cx="2819400" cy="366713"/>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Traffic light control</a:t>
            </a:r>
          </a:p>
        </p:txBody>
      </p:sp>
      <p:pic>
        <p:nvPicPr>
          <p:cNvPr id="15367" name="Picture 10" descr="images"/>
          <p:cNvPicPr>
            <a:picLocks noChangeAspect="1" noChangeArrowheads="1"/>
          </p:cNvPicPr>
          <p:nvPr/>
        </p:nvPicPr>
        <p:blipFill>
          <a:blip r:embed="rId4"/>
          <a:srcRect/>
          <a:stretch>
            <a:fillRect/>
          </a:stretch>
        </p:blipFill>
        <p:spPr bwMode="auto">
          <a:xfrm>
            <a:off x="990600" y="2362200"/>
            <a:ext cx="3957638" cy="2306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601"/>
                                        </p:tgtEl>
                                        <p:attrNameLst>
                                          <p:attrName>style.visibility</p:attrName>
                                        </p:attrNameLst>
                                      </p:cBhvr>
                                      <p:to>
                                        <p:strVal val="visible"/>
                                      </p:to>
                                    </p:set>
                                    <p:anim calcmode="lin" valueType="num">
                                      <p:cBhvr additive="base">
                                        <p:cTn id="7" dur="500" fill="hold"/>
                                        <p:tgtEl>
                                          <p:spTgt spid="110601"/>
                                        </p:tgtEl>
                                        <p:attrNameLst>
                                          <p:attrName>ppt_x</p:attrName>
                                        </p:attrNameLst>
                                      </p:cBhvr>
                                      <p:tavLst>
                                        <p:tav tm="0">
                                          <p:val>
                                            <p:strVal val="0-#ppt_w/2"/>
                                          </p:val>
                                        </p:tav>
                                        <p:tav tm="100000">
                                          <p:val>
                                            <p:strVal val="#ppt_x"/>
                                          </p:val>
                                        </p:tav>
                                      </p:tavLst>
                                    </p:anim>
                                    <p:anim calcmode="lin" valueType="num">
                                      <p:cBhvr additive="base">
                                        <p:cTn id="8" dur="500" fill="hold"/>
                                        <p:tgtEl>
                                          <p:spTgt spid="110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3" descr="ITS4"/>
          <p:cNvPicPr>
            <a:picLocks noChangeAspect="1" noChangeArrowheads="1"/>
          </p:cNvPicPr>
          <p:nvPr/>
        </p:nvPicPr>
        <p:blipFill>
          <a:blip r:embed="rId3"/>
          <a:srcRect/>
          <a:stretch>
            <a:fillRect/>
          </a:stretch>
        </p:blipFill>
        <p:spPr bwMode="auto">
          <a:xfrm>
            <a:off x="3124200" y="3429000"/>
            <a:ext cx="3048000" cy="1881188"/>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r>
              <a:rPr lang="en-US" altLang="zh-TW" b="1" smtClean="0"/>
              <a:t>Introduction of ITS</a:t>
            </a:r>
            <a:endParaRPr lang="zh-TW" altLang="en-US" b="1" smtClean="0"/>
          </a:p>
        </p:txBody>
      </p:sp>
      <p:sp>
        <p:nvSpPr>
          <p:cNvPr id="16388" name="Rectangle 3"/>
          <p:cNvSpPr>
            <a:spLocks noChangeArrowheads="1"/>
          </p:cNvSpPr>
          <p:nvPr/>
        </p:nvSpPr>
        <p:spPr bwMode="auto">
          <a:xfrm>
            <a:off x="838200" y="1752600"/>
            <a:ext cx="1676400" cy="457200"/>
          </a:xfrm>
          <a:prstGeom prst="rect">
            <a:avLst/>
          </a:prstGeom>
          <a:noFill/>
          <a:ln w="9525">
            <a:noFill/>
            <a:miter lim="800000"/>
            <a:headEnd/>
            <a:tailEnd/>
          </a:ln>
        </p:spPr>
        <p:txBody>
          <a:bodyPr>
            <a:spAutoFit/>
          </a:bodyPr>
          <a:lstStyle/>
          <a:p>
            <a:r>
              <a:rPr lang="en-US" altLang="zh-TW" sz="2400" b="1"/>
              <a:t>ITS is...</a:t>
            </a:r>
            <a:endParaRPr lang="zh-TW" altLang="en-US" sz="2400" b="1"/>
          </a:p>
        </p:txBody>
      </p:sp>
      <p:sp>
        <p:nvSpPr>
          <p:cNvPr id="16389" name="Rectangle 7"/>
          <p:cNvSpPr>
            <a:spLocks noChangeArrowheads="1"/>
          </p:cNvSpPr>
          <p:nvPr/>
        </p:nvSpPr>
        <p:spPr bwMode="auto">
          <a:xfrm>
            <a:off x="3625850" y="6064250"/>
            <a:ext cx="4484688" cy="488950"/>
          </a:xfrm>
          <a:prstGeom prst="rect">
            <a:avLst/>
          </a:prstGeom>
          <a:noFill/>
          <a:ln w="9525">
            <a:noFill/>
            <a:miter lim="800000"/>
            <a:headEnd/>
            <a:tailEnd/>
          </a:ln>
        </p:spPr>
        <p:txBody>
          <a:bodyPr wrap="none">
            <a:spAutoFit/>
          </a:bodyPr>
          <a:lstStyle/>
          <a:p>
            <a:r>
              <a:rPr lang="en-US" altLang="en-US" sz="2600"/>
              <a:t>...Global</a:t>
            </a:r>
            <a:r>
              <a:rPr lang="en-US" altLang="zh-TW" sz="2600"/>
              <a:t> </a:t>
            </a:r>
            <a:r>
              <a:rPr lang="en-US" altLang="en-US" sz="2600"/>
              <a:t>Positioning</a:t>
            </a:r>
            <a:r>
              <a:rPr lang="en-US" altLang="zh-TW" sz="2600"/>
              <a:t> </a:t>
            </a:r>
            <a:r>
              <a:rPr lang="en-US" altLang="en-US" sz="2600"/>
              <a:t>Systems</a:t>
            </a:r>
            <a:endParaRPr lang="zh-TW" altLang="en-US" sz="2600"/>
          </a:p>
        </p:txBody>
      </p:sp>
      <p:pic>
        <p:nvPicPr>
          <p:cNvPr id="16390" name="Picture 9"/>
          <p:cNvPicPr>
            <a:picLocks noChangeAspect="1" noChangeArrowheads="1"/>
          </p:cNvPicPr>
          <p:nvPr/>
        </p:nvPicPr>
        <p:blipFill>
          <a:blip r:embed="rId4"/>
          <a:srcRect/>
          <a:stretch>
            <a:fillRect/>
          </a:stretch>
        </p:blipFill>
        <p:spPr bwMode="auto">
          <a:xfrm>
            <a:off x="762000" y="2514600"/>
            <a:ext cx="2808288" cy="2032000"/>
          </a:xfrm>
          <a:prstGeom prst="rect">
            <a:avLst/>
          </a:prstGeom>
          <a:noFill/>
          <a:ln w="9525">
            <a:noFill/>
            <a:miter lim="800000"/>
            <a:headEnd/>
            <a:tailEnd/>
          </a:ln>
        </p:spPr>
      </p:pic>
      <p:sp>
        <p:nvSpPr>
          <p:cNvPr id="111626" name="Text Box 10"/>
          <p:cNvSpPr txBox="1">
            <a:spLocks noChangeArrowheads="1"/>
          </p:cNvSpPr>
          <p:nvPr/>
        </p:nvSpPr>
        <p:spPr bwMode="auto">
          <a:xfrm>
            <a:off x="762000" y="5348288"/>
            <a:ext cx="5791200" cy="366712"/>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Locate car’s current position by satellites</a:t>
            </a:r>
          </a:p>
        </p:txBody>
      </p:sp>
      <p:pic>
        <p:nvPicPr>
          <p:cNvPr id="16392" name="Picture 12" descr="ITS5"/>
          <p:cNvPicPr>
            <a:picLocks noChangeAspect="1" noChangeArrowheads="1"/>
          </p:cNvPicPr>
          <p:nvPr/>
        </p:nvPicPr>
        <p:blipFill>
          <a:blip r:embed="rId5"/>
          <a:srcRect/>
          <a:stretch>
            <a:fillRect/>
          </a:stretch>
        </p:blipFill>
        <p:spPr bwMode="auto">
          <a:xfrm>
            <a:off x="5791200" y="1871663"/>
            <a:ext cx="2895600" cy="2166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6"/>
                                        </p:tgtEl>
                                        <p:attrNameLst>
                                          <p:attrName>style.visibility</p:attrName>
                                        </p:attrNameLst>
                                      </p:cBhvr>
                                      <p:to>
                                        <p:strVal val="visible"/>
                                      </p:to>
                                    </p:set>
                                    <p:anim calcmode="lin" valueType="num">
                                      <p:cBhvr additive="base">
                                        <p:cTn id="7" dur="500" fill="hold"/>
                                        <p:tgtEl>
                                          <p:spTgt spid="111626"/>
                                        </p:tgtEl>
                                        <p:attrNameLst>
                                          <p:attrName>ppt_x</p:attrName>
                                        </p:attrNameLst>
                                      </p:cBhvr>
                                      <p:tavLst>
                                        <p:tav tm="0">
                                          <p:val>
                                            <p:strVal val="0-#ppt_w/2"/>
                                          </p:val>
                                        </p:tav>
                                        <p:tav tm="100000">
                                          <p:val>
                                            <p:strVal val="#ppt_x"/>
                                          </p:val>
                                        </p:tav>
                                      </p:tavLst>
                                    </p:anim>
                                    <p:anim calcmode="lin" valueType="num">
                                      <p:cBhvr additive="base">
                                        <p:cTn id="8" dur="500" fill="hold"/>
                                        <p:tgtEl>
                                          <p:spTgt spid="111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b="1" smtClean="0"/>
              <a:t>Introduction of ITS</a:t>
            </a:r>
            <a:endParaRPr lang="zh-TW" altLang="en-US" b="1" smtClean="0"/>
          </a:p>
        </p:txBody>
      </p:sp>
      <p:sp>
        <p:nvSpPr>
          <p:cNvPr id="17411" name="Rectangle 3"/>
          <p:cNvSpPr>
            <a:spLocks noChangeArrowheads="1"/>
          </p:cNvSpPr>
          <p:nvPr/>
        </p:nvSpPr>
        <p:spPr bwMode="auto">
          <a:xfrm>
            <a:off x="838200" y="1752600"/>
            <a:ext cx="1676400" cy="457200"/>
          </a:xfrm>
          <a:prstGeom prst="rect">
            <a:avLst/>
          </a:prstGeom>
          <a:noFill/>
          <a:ln w="9525">
            <a:noFill/>
            <a:miter lim="800000"/>
            <a:headEnd/>
            <a:tailEnd/>
          </a:ln>
        </p:spPr>
        <p:txBody>
          <a:bodyPr>
            <a:spAutoFit/>
          </a:bodyPr>
          <a:lstStyle/>
          <a:p>
            <a:r>
              <a:rPr lang="en-US" altLang="zh-TW" sz="2400" b="1"/>
              <a:t>ITS is...</a:t>
            </a:r>
            <a:endParaRPr lang="zh-TW" altLang="en-US" sz="2400" b="1"/>
          </a:p>
        </p:txBody>
      </p:sp>
      <p:pic>
        <p:nvPicPr>
          <p:cNvPr id="17412" name="Picture 8"/>
          <p:cNvPicPr>
            <a:picLocks noChangeAspect="1" noChangeArrowheads="1"/>
          </p:cNvPicPr>
          <p:nvPr/>
        </p:nvPicPr>
        <p:blipFill>
          <a:blip r:embed="rId3"/>
          <a:srcRect/>
          <a:stretch>
            <a:fillRect/>
          </a:stretch>
        </p:blipFill>
        <p:spPr bwMode="auto">
          <a:xfrm>
            <a:off x="1295400" y="2590800"/>
            <a:ext cx="3429000" cy="3046413"/>
          </a:xfrm>
          <a:prstGeom prst="rect">
            <a:avLst/>
          </a:prstGeom>
          <a:noFill/>
          <a:ln w="9525">
            <a:noFill/>
            <a:miter lim="800000"/>
            <a:headEnd/>
            <a:tailEnd/>
          </a:ln>
        </p:spPr>
      </p:pic>
      <p:sp>
        <p:nvSpPr>
          <p:cNvPr id="17413" name="Text Box 9"/>
          <p:cNvSpPr txBox="1">
            <a:spLocks noChangeArrowheads="1"/>
          </p:cNvSpPr>
          <p:nvPr/>
        </p:nvSpPr>
        <p:spPr bwMode="auto">
          <a:xfrm>
            <a:off x="5181600" y="2438400"/>
            <a:ext cx="3352800" cy="3267075"/>
          </a:xfrm>
          <a:prstGeom prst="rect">
            <a:avLst/>
          </a:prstGeom>
          <a:noFill/>
          <a:ln w="9525">
            <a:noFill/>
            <a:miter lim="800000"/>
            <a:headEnd/>
            <a:tailEnd/>
          </a:ln>
        </p:spPr>
        <p:txBody>
          <a:bodyPr>
            <a:spAutoFit/>
          </a:bodyPr>
          <a:lstStyle/>
          <a:p>
            <a:r>
              <a:rPr lang="en-US" altLang="zh-TW" sz="2600"/>
              <a:t>• Weather</a:t>
            </a:r>
          </a:p>
          <a:p>
            <a:r>
              <a:rPr lang="en-US" altLang="zh-TW" sz="2600"/>
              <a:t>  Information</a:t>
            </a:r>
          </a:p>
          <a:p>
            <a:r>
              <a:rPr lang="en-US" altLang="zh-TW" sz="2600"/>
              <a:t>  Systems</a:t>
            </a:r>
          </a:p>
          <a:p>
            <a:endParaRPr lang="en-US" altLang="zh-TW" sz="2600"/>
          </a:p>
          <a:p>
            <a:r>
              <a:rPr lang="en-US" altLang="zh-TW" sz="2600"/>
              <a:t>• Commercial</a:t>
            </a:r>
          </a:p>
          <a:p>
            <a:r>
              <a:rPr lang="en-US" altLang="zh-TW" sz="2600"/>
              <a:t>  Vehicle</a:t>
            </a:r>
          </a:p>
          <a:p>
            <a:r>
              <a:rPr lang="en-US" altLang="zh-TW" sz="2600"/>
              <a:t>  Electronic</a:t>
            </a:r>
          </a:p>
          <a:p>
            <a:r>
              <a:rPr lang="en-US" altLang="zh-TW" sz="2600"/>
              <a:t>  Clearance</a:t>
            </a:r>
            <a:endParaRPr lang="zh-TW" altLang="en-US" sz="2600"/>
          </a:p>
        </p:txBody>
      </p:sp>
      <p:sp>
        <p:nvSpPr>
          <p:cNvPr id="112650" name="Text Box 10"/>
          <p:cNvSpPr txBox="1">
            <a:spLocks noChangeArrowheads="1"/>
          </p:cNvSpPr>
          <p:nvPr/>
        </p:nvSpPr>
        <p:spPr bwMode="auto">
          <a:xfrm>
            <a:off x="1219200" y="5715000"/>
            <a:ext cx="3810000" cy="366713"/>
          </a:xfrm>
          <a:prstGeom prst="rect">
            <a:avLst/>
          </a:prstGeom>
          <a:noFill/>
          <a:ln w="9525">
            <a:noFill/>
            <a:miter lim="800000"/>
            <a:headEnd/>
            <a:tailEnd/>
          </a:ln>
        </p:spPr>
        <p:txBody>
          <a:bodyPr>
            <a:spAutoFit/>
          </a:bodyPr>
          <a:lstStyle/>
          <a:p>
            <a:r>
              <a:rPr lang="en-US" altLang="zh-TW">
                <a:solidFill>
                  <a:srgbClr val="FF6600"/>
                </a:solidFill>
              </a:rPr>
              <a:t>Vehicle Electronic Clearance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50"/>
                                        </p:tgtEl>
                                        <p:attrNameLst>
                                          <p:attrName>style.visibility</p:attrName>
                                        </p:attrNameLst>
                                      </p:cBhvr>
                                      <p:to>
                                        <p:strVal val="visible"/>
                                      </p:to>
                                    </p:set>
                                    <p:anim calcmode="lin" valueType="num">
                                      <p:cBhvr additive="base">
                                        <p:cTn id="7" dur="500" fill="hold"/>
                                        <p:tgtEl>
                                          <p:spTgt spid="112650"/>
                                        </p:tgtEl>
                                        <p:attrNameLst>
                                          <p:attrName>ppt_x</p:attrName>
                                        </p:attrNameLst>
                                      </p:cBhvr>
                                      <p:tavLst>
                                        <p:tav tm="0">
                                          <p:val>
                                            <p:strVal val="0-#ppt_w/2"/>
                                          </p:val>
                                        </p:tav>
                                        <p:tav tm="100000">
                                          <p:val>
                                            <p:strVal val="#ppt_x"/>
                                          </p:val>
                                        </p:tav>
                                      </p:tavLst>
                                    </p:anim>
                                    <p:anim calcmode="lin" valueType="num">
                                      <p:cBhvr additive="base">
                                        <p:cTn id="8" dur="500" fill="hold"/>
                                        <p:tgtEl>
                                          <p:spTgt spid="112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3"/>
          <a:srcRect/>
          <a:stretch>
            <a:fillRect/>
          </a:stretch>
        </p:blipFill>
        <p:spPr bwMode="auto">
          <a:xfrm>
            <a:off x="5486400" y="2819400"/>
            <a:ext cx="2667000" cy="1952625"/>
          </a:xfrm>
          <a:prstGeom prst="rect">
            <a:avLst/>
          </a:prstGeom>
          <a:noFill/>
          <a:ln w="9525">
            <a:noFill/>
            <a:miter lim="800000"/>
            <a:headEnd/>
            <a:tailEnd/>
          </a:ln>
        </p:spPr>
      </p:pic>
      <p:sp>
        <p:nvSpPr>
          <p:cNvPr id="18435" name="Rectangle 2"/>
          <p:cNvSpPr>
            <a:spLocks noGrp="1" noChangeArrowheads="1"/>
          </p:cNvSpPr>
          <p:nvPr>
            <p:ph type="title"/>
          </p:nvPr>
        </p:nvSpPr>
        <p:spPr/>
        <p:txBody>
          <a:bodyPr/>
          <a:lstStyle/>
          <a:p>
            <a:r>
              <a:rPr lang="en-US" altLang="zh-TW" b="1" smtClean="0"/>
              <a:t>Introduction of ITS</a:t>
            </a:r>
            <a:endParaRPr lang="zh-TW" altLang="en-US" b="1" smtClean="0"/>
          </a:p>
        </p:txBody>
      </p:sp>
      <p:sp>
        <p:nvSpPr>
          <p:cNvPr id="18436" name="Rectangle 3"/>
          <p:cNvSpPr>
            <a:spLocks noChangeArrowheads="1"/>
          </p:cNvSpPr>
          <p:nvPr/>
        </p:nvSpPr>
        <p:spPr bwMode="auto">
          <a:xfrm>
            <a:off x="838200" y="1752600"/>
            <a:ext cx="1676400" cy="457200"/>
          </a:xfrm>
          <a:prstGeom prst="rect">
            <a:avLst/>
          </a:prstGeom>
          <a:noFill/>
          <a:ln w="9525">
            <a:noFill/>
            <a:miter lim="800000"/>
            <a:headEnd/>
            <a:tailEnd/>
          </a:ln>
        </p:spPr>
        <p:txBody>
          <a:bodyPr>
            <a:spAutoFit/>
          </a:bodyPr>
          <a:lstStyle/>
          <a:p>
            <a:r>
              <a:rPr lang="en-US" altLang="zh-TW" sz="2400" b="1"/>
              <a:t>ITS is...</a:t>
            </a:r>
            <a:endParaRPr lang="zh-TW" altLang="en-US" sz="2400" b="1"/>
          </a:p>
        </p:txBody>
      </p:sp>
      <p:sp>
        <p:nvSpPr>
          <p:cNvPr id="18437" name="Rectangle 7"/>
          <p:cNvSpPr>
            <a:spLocks noChangeArrowheads="1"/>
          </p:cNvSpPr>
          <p:nvPr/>
        </p:nvSpPr>
        <p:spPr bwMode="auto">
          <a:xfrm>
            <a:off x="3625850" y="6064250"/>
            <a:ext cx="5032375" cy="488950"/>
          </a:xfrm>
          <a:prstGeom prst="rect">
            <a:avLst/>
          </a:prstGeom>
          <a:noFill/>
          <a:ln w="9525">
            <a:noFill/>
            <a:miter lim="800000"/>
            <a:headEnd/>
            <a:tailEnd/>
          </a:ln>
        </p:spPr>
        <p:txBody>
          <a:bodyPr wrap="none">
            <a:spAutoFit/>
          </a:bodyPr>
          <a:lstStyle/>
          <a:p>
            <a:r>
              <a:rPr lang="en-US" altLang="en-US" sz="2600"/>
              <a:t>...Real-Time</a:t>
            </a:r>
            <a:r>
              <a:rPr lang="en-US" altLang="zh-TW" sz="2600"/>
              <a:t> </a:t>
            </a:r>
            <a:r>
              <a:rPr lang="en-US" altLang="en-US" sz="2600"/>
              <a:t>Traveler Information</a:t>
            </a:r>
            <a:endParaRPr lang="zh-TW" altLang="en-US" sz="2600"/>
          </a:p>
        </p:txBody>
      </p:sp>
      <p:pic>
        <p:nvPicPr>
          <p:cNvPr id="18438" name="Picture 9"/>
          <p:cNvPicPr>
            <a:picLocks noChangeAspect="1" noChangeArrowheads="1"/>
          </p:cNvPicPr>
          <p:nvPr/>
        </p:nvPicPr>
        <p:blipFill>
          <a:blip r:embed="rId4"/>
          <a:srcRect/>
          <a:stretch>
            <a:fillRect/>
          </a:stretch>
        </p:blipFill>
        <p:spPr bwMode="auto">
          <a:xfrm>
            <a:off x="2819400" y="1752600"/>
            <a:ext cx="3430588" cy="2139950"/>
          </a:xfrm>
          <a:prstGeom prst="rect">
            <a:avLst/>
          </a:prstGeom>
          <a:noFill/>
          <a:ln w="9525">
            <a:noFill/>
            <a:miter lim="800000"/>
            <a:headEnd/>
            <a:tailEnd/>
          </a:ln>
        </p:spPr>
      </p:pic>
      <p:pic>
        <p:nvPicPr>
          <p:cNvPr id="18439" name="Picture 8"/>
          <p:cNvPicPr>
            <a:picLocks noChangeAspect="1" noChangeArrowheads="1"/>
          </p:cNvPicPr>
          <p:nvPr/>
        </p:nvPicPr>
        <p:blipFill>
          <a:blip r:embed="rId5"/>
          <a:srcRect/>
          <a:stretch>
            <a:fillRect/>
          </a:stretch>
        </p:blipFill>
        <p:spPr bwMode="auto">
          <a:xfrm>
            <a:off x="990600" y="3352800"/>
            <a:ext cx="3190875" cy="2139950"/>
          </a:xfrm>
          <a:prstGeom prst="rect">
            <a:avLst/>
          </a:prstGeom>
          <a:noFill/>
          <a:ln w="9525">
            <a:noFill/>
            <a:miter lim="800000"/>
            <a:headEnd/>
            <a:tailEnd/>
          </a:ln>
        </p:spPr>
      </p:pic>
      <p:sp>
        <p:nvSpPr>
          <p:cNvPr id="113676" name="Text Box 12"/>
          <p:cNvSpPr txBox="1">
            <a:spLocks noChangeArrowheads="1"/>
          </p:cNvSpPr>
          <p:nvPr/>
        </p:nvSpPr>
        <p:spPr bwMode="auto">
          <a:xfrm>
            <a:off x="609600" y="5638800"/>
            <a:ext cx="2819400" cy="366713"/>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Bus-stop Information</a:t>
            </a:r>
          </a:p>
        </p:txBody>
      </p:sp>
      <p:sp>
        <p:nvSpPr>
          <p:cNvPr id="113677" name="Text Box 13"/>
          <p:cNvSpPr txBox="1">
            <a:spLocks noChangeArrowheads="1"/>
          </p:cNvSpPr>
          <p:nvPr/>
        </p:nvSpPr>
        <p:spPr bwMode="auto">
          <a:xfrm>
            <a:off x="2819400" y="1309688"/>
            <a:ext cx="2819400" cy="366712"/>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freeway Information</a:t>
            </a:r>
          </a:p>
        </p:txBody>
      </p:sp>
      <p:sp>
        <p:nvSpPr>
          <p:cNvPr id="113678" name="Text Box 14"/>
          <p:cNvSpPr txBox="1">
            <a:spLocks noChangeArrowheads="1"/>
          </p:cNvSpPr>
          <p:nvPr/>
        </p:nvSpPr>
        <p:spPr bwMode="auto">
          <a:xfrm>
            <a:off x="5486400" y="4876800"/>
            <a:ext cx="2819400" cy="366713"/>
          </a:xfrm>
          <a:prstGeom prst="rect">
            <a:avLst/>
          </a:prstGeom>
          <a:noFill/>
          <a:ln w="9525">
            <a:noFill/>
            <a:miter lim="800000"/>
            <a:headEnd/>
            <a:tailEnd/>
          </a:ln>
        </p:spPr>
        <p:txBody>
          <a:bodyPr>
            <a:spAutoFit/>
          </a:bodyPr>
          <a:lstStyle/>
          <a:p>
            <a:pPr>
              <a:spcBef>
                <a:spcPct val="50000"/>
              </a:spcBef>
            </a:pPr>
            <a:r>
              <a:rPr lang="en-US" altLang="zh-TW">
                <a:solidFill>
                  <a:srgbClr val="FF6600"/>
                </a:solidFill>
              </a:rPr>
              <a:t>Navigation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76"/>
                                        </p:tgtEl>
                                        <p:attrNameLst>
                                          <p:attrName>style.visibility</p:attrName>
                                        </p:attrNameLst>
                                      </p:cBhvr>
                                      <p:to>
                                        <p:strVal val="visible"/>
                                      </p:to>
                                    </p:set>
                                    <p:anim calcmode="lin" valueType="num">
                                      <p:cBhvr additive="base">
                                        <p:cTn id="7" dur="500" fill="hold"/>
                                        <p:tgtEl>
                                          <p:spTgt spid="113676"/>
                                        </p:tgtEl>
                                        <p:attrNameLst>
                                          <p:attrName>ppt_x</p:attrName>
                                        </p:attrNameLst>
                                      </p:cBhvr>
                                      <p:tavLst>
                                        <p:tav tm="0">
                                          <p:val>
                                            <p:strVal val="0-#ppt_w/2"/>
                                          </p:val>
                                        </p:tav>
                                        <p:tav tm="100000">
                                          <p:val>
                                            <p:strVal val="#ppt_x"/>
                                          </p:val>
                                        </p:tav>
                                      </p:tavLst>
                                    </p:anim>
                                    <p:anim calcmode="lin" valueType="num">
                                      <p:cBhvr additive="base">
                                        <p:cTn id="8" dur="500" fill="hold"/>
                                        <p:tgtEl>
                                          <p:spTgt spid="1136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77"/>
                                        </p:tgtEl>
                                        <p:attrNameLst>
                                          <p:attrName>style.visibility</p:attrName>
                                        </p:attrNameLst>
                                      </p:cBhvr>
                                      <p:to>
                                        <p:strVal val="visible"/>
                                      </p:to>
                                    </p:set>
                                    <p:anim calcmode="lin" valueType="num">
                                      <p:cBhvr additive="base">
                                        <p:cTn id="13" dur="500" fill="hold"/>
                                        <p:tgtEl>
                                          <p:spTgt spid="113677"/>
                                        </p:tgtEl>
                                        <p:attrNameLst>
                                          <p:attrName>ppt_x</p:attrName>
                                        </p:attrNameLst>
                                      </p:cBhvr>
                                      <p:tavLst>
                                        <p:tav tm="0">
                                          <p:val>
                                            <p:strVal val="0-#ppt_w/2"/>
                                          </p:val>
                                        </p:tav>
                                        <p:tav tm="100000">
                                          <p:val>
                                            <p:strVal val="#ppt_x"/>
                                          </p:val>
                                        </p:tav>
                                      </p:tavLst>
                                    </p:anim>
                                    <p:anim calcmode="lin" valueType="num">
                                      <p:cBhvr additive="base">
                                        <p:cTn id="14" dur="500" fill="hold"/>
                                        <p:tgtEl>
                                          <p:spTgt spid="11367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78"/>
                                        </p:tgtEl>
                                        <p:attrNameLst>
                                          <p:attrName>style.visibility</p:attrName>
                                        </p:attrNameLst>
                                      </p:cBhvr>
                                      <p:to>
                                        <p:strVal val="visible"/>
                                      </p:to>
                                    </p:set>
                                    <p:anim calcmode="lin" valueType="num">
                                      <p:cBhvr additive="base">
                                        <p:cTn id="19" dur="500" fill="hold"/>
                                        <p:tgtEl>
                                          <p:spTgt spid="113678"/>
                                        </p:tgtEl>
                                        <p:attrNameLst>
                                          <p:attrName>ppt_x</p:attrName>
                                        </p:attrNameLst>
                                      </p:cBhvr>
                                      <p:tavLst>
                                        <p:tav tm="0">
                                          <p:val>
                                            <p:strVal val="0-#ppt_w/2"/>
                                          </p:val>
                                        </p:tav>
                                        <p:tav tm="100000">
                                          <p:val>
                                            <p:strVal val="#ppt_x"/>
                                          </p:val>
                                        </p:tav>
                                      </p:tavLst>
                                    </p:anim>
                                    <p:anim calcmode="lin" valueType="num">
                                      <p:cBhvr additive="base">
                                        <p:cTn id="20" dur="500" fill="hold"/>
                                        <p:tgtEl>
                                          <p:spTgt spid="113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p:bldP spid="113677" grpId="0"/>
      <p:bldP spid="1136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TW" b="1" smtClean="0"/>
              <a:t>Why is ITS Important?</a:t>
            </a:r>
            <a:endParaRPr lang="zh-TW" altLang="en-US" b="1" smtClean="0"/>
          </a:p>
        </p:txBody>
      </p:sp>
      <p:sp>
        <p:nvSpPr>
          <p:cNvPr id="19459" name="Rectangle 3"/>
          <p:cNvSpPr>
            <a:spLocks noGrp="1" noChangeArrowheads="1"/>
          </p:cNvSpPr>
          <p:nvPr>
            <p:ph idx="1"/>
          </p:nvPr>
        </p:nvSpPr>
        <p:spPr/>
        <p:txBody>
          <a:bodyPr/>
          <a:lstStyle/>
          <a:p>
            <a:pPr>
              <a:buFontTx/>
              <a:buNone/>
            </a:pPr>
            <a:r>
              <a:rPr lang="en-US" altLang="zh-TW" smtClean="0"/>
              <a:t>• Offers the next major leap forward in</a:t>
            </a:r>
          </a:p>
          <a:p>
            <a:pPr>
              <a:buFontTx/>
              <a:buNone/>
            </a:pPr>
            <a:r>
              <a:rPr lang="en-US" altLang="zh-TW" smtClean="0"/>
              <a:t>	improving safety, convenience, and</a:t>
            </a:r>
          </a:p>
          <a:p>
            <a:pPr>
              <a:buFontTx/>
              <a:buNone/>
            </a:pPr>
            <a:r>
              <a:rPr lang="en-US" altLang="zh-TW" smtClean="0"/>
              <a:t>	productivity of our personal and</a:t>
            </a:r>
          </a:p>
          <a:p>
            <a:pPr>
              <a:buFontTx/>
              <a:buNone/>
            </a:pPr>
            <a:r>
              <a:rPr lang="en-US" altLang="zh-TW" smtClean="0"/>
              <a:t>	commercial travel.</a:t>
            </a:r>
          </a:p>
          <a:p>
            <a:pPr>
              <a:buFontTx/>
              <a:buNone/>
            </a:pPr>
            <a:r>
              <a:rPr lang="en-US" altLang="zh-TW" smtClean="0"/>
              <a:t>• Critical as population and congestion</a:t>
            </a:r>
          </a:p>
          <a:p>
            <a:pPr>
              <a:buFontTx/>
              <a:buNone/>
            </a:pPr>
            <a:r>
              <a:rPr lang="en-US" altLang="zh-TW" smtClean="0"/>
              <a:t>	increase, and land and funding for new</a:t>
            </a:r>
          </a:p>
          <a:p>
            <a:pPr>
              <a:buFontTx/>
              <a:buNone/>
            </a:pPr>
            <a:r>
              <a:rPr lang="en-US" altLang="zh-TW" smtClean="0"/>
              <a:t>	roads decrease.</a:t>
            </a:r>
            <a:endParaRPr lang="zh-TW"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b="1" smtClean="0"/>
              <a:t>How Does ITS Touch YOU?</a:t>
            </a:r>
            <a:endParaRPr lang="zh-TW" altLang="en-US" b="1" smtClean="0"/>
          </a:p>
        </p:txBody>
      </p:sp>
      <p:sp>
        <p:nvSpPr>
          <p:cNvPr id="20483" name="Rectangle 3"/>
          <p:cNvSpPr>
            <a:spLocks noGrp="1" noChangeArrowheads="1"/>
          </p:cNvSpPr>
          <p:nvPr>
            <p:ph idx="1"/>
          </p:nvPr>
        </p:nvSpPr>
        <p:spPr/>
        <p:txBody>
          <a:bodyPr/>
          <a:lstStyle/>
          <a:p>
            <a:endParaRPr lang="zh-TW" altLang="en-US" smtClean="0"/>
          </a:p>
        </p:txBody>
      </p:sp>
      <p:pic>
        <p:nvPicPr>
          <p:cNvPr id="20484" name="Picture 4" descr="1"/>
          <p:cNvPicPr>
            <a:picLocks noChangeAspect="1" noChangeArrowheads="1"/>
          </p:cNvPicPr>
          <p:nvPr/>
        </p:nvPicPr>
        <p:blipFill>
          <a:blip r:embed="rId3"/>
          <a:srcRect/>
          <a:stretch>
            <a:fillRect/>
          </a:stretch>
        </p:blipFill>
        <p:spPr bwMode="auto">
          <a:xfrm>
            <a:off x="685800" y="1676400"/>
            <a:ext cx="7772400" cy="4433888"/>
          </a:xfrm>
          <a:prstGeom prst="rect">
            <a:avLst/>
          </a:prstGeom>
          <a:noFill/>
          <a:ln w="9525">
            <a:noFill/>
            <a:miter lim="800000"/>
            <a:headEnd/>
            <a:tailEnd/>
          </a:ln>
        </p:spPr>
      </p:pic>
      <p:sp>
        <p:nvSpPr>
          <p:cNvPr id="20485" name="Text Box 5"/>
          <p:cNvSpPr txBox="1">
            <a:spLocks noChangeArrowheads="1"/>
          </p:cNvSpPr>
          <p:nvPr/>
        </p:nvSpPr>
        <p:spPr bwMode="auto">
          <a:xfrm>
            <a:off x="5715000" y="4038600"/>
            <a:ext cx="2895600" cy="2017713"/>
          </a:xfrm>
          <a:prstGeom prst="rect">
            <a:avLst/>
          </a:prstGeom>
          <a:solidFill>
            <a:schemeClr val="bg1"/>
          </a:solidFill>
          <a:ln w="9525">
            <a:noFill/>
            <a:miter lim="800000"/>
            <a:headEnd/>
            <a:tailEnd/>
          </a:ln>
        </p:spPr>
        <p:txBody>
          <a:bodyPr>
            <a:spAutoFit/>
          </a:bodyPr>
          <a:lstStyle/>
          <a:p>
            <a:pPr>
              <a:spcBef>
                <a:spcPct val="50000"/>
              </a:spcBef>
            </a:pPr>
            <a:endParaRPr lang="zh-TW" altLang="en-US"/>
          </a:p>
          <a:p>
            <a:pPr>
              <a:spcBef>
                <a:spcPct val="50000"/>
              </a:spcBef>
            </a:pPr>
            <a:endParaRPr lang="zh-TW" altLang="en-US"/>
          </a:p>
          <a:p>
            <a:pPr>
              <a:spcBef>
                <a:spcPct val="50000"/>
              </a:spcBef>
            </a:pPr>
            <a:endParaRPr lang="zh-TW" altLang="en-US"/>
          </a:p>
          <a:p>
            <a:pPr>
              <a:spcBef>
                <a:spcPct val="50000"/>
              </a:spcBef>
            </a:pPr>
            <a:endParaRPr lang="zh-TW" altLang="en-US"/>
          </a:p>
          <a:p>
            <a:pPr>
              <a:spcBef>
                <a:spcPct val="50000"/>
              </a:spcBef>
            </a:pPr>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TW" b="1" smtClean="0"/>
              <a:t>Identified Benefits</a:t>
            </a:r>
            <a:endParaRPr lang="zh-TW" altLang="en-US" b="1" smtClean="0"/>
          </a:p>
        </p:txBody>
      </p:sp>
      <p:sp>
        <p:nvSpPr>
          <p:cNvPr id="21507" name="Rectangle 3"/>
          <p:cNvSpPr>
            <a:spLocks noGrp="1" noChangeArrowheads="1"/>
          </p:cNvSpPr>
          <p:nvPr>
            <p:ph idx="1"/>
          </p:nvPr>
        </p:nvSpPr>
        <p:spPr/>
        <p:txBody>
          <a:bodyPr/>
          <a:lstStyle/>
          <a:p>
            <a:r>
              <a:rPr lang="en-US" altLang="zh-TW" smtClean="0"/>
              <a:t>Time Savings</a:t>
            </a:r>
          </a:p>
          <a:p>
            <a:r>
              <a:rPr lang="en-US" altLang="zh-TW" smtClean="0"/>
              <a:t>Improved Throughput</a:t>
            </a:r>
          </a:p>
          <a:p>
            <a:r>
              <a:rPr lang="en-US" altLang="zh-TW" smtClean="0"/>
              <a:t>Reduced Crashes and Fatalities</a:t>
            </a:r>
          </a:p>
          <a:p>
            <a:r>
              <a:rPr lang="en-US" altLang="zh-TW" smtClean="0"/>
              <a:t>Cost Avoidance</a:t>
            </a:r>
          </a:p>
          <a:p>
            <a:r>
              <a:rPr lang="en-US" altLang="zh-TW" smtClean="0"/>
              <a:t>Increased Customer Satisfaction</a:t>
            </a:r>
          </a:p>
          <a:p>
            <a:r>
              <a:rPr lang="en-US" altLang="zh-TW" smtClean="0"/>
              <a:t>Energy and Environmental Benefits</a:t>
            </a:r>
            <a:endParaRPr lang="zh-TW"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smtClean="0"/>
              <a:t>Outline</a:t>
            </a:r>
          </a:p>
        </p:txBody>
      </p:sp>
      <p:sp>
        <p:nvSpPr>
          <p:cNvPr id="22531" name="Rectangle 3"/>
          <p:cNvSpPr>
            <a:spLocks noGrp="1" noChangeArrowheads="1"/>
          </p:cNvSpPr>
          <p:nvPr>
            <p:ph idx="1"/>
          </p:nvPr>
        </p:nvSpPr>
        <p:spPr/>
        <p:txBody>
          <a:bodyPr/>
          <a:lstStyle/>
          <a:p>
            <a:r>
              <a:rPr lang="en-US" altLang="zh-TW" smtClean="0">
                <a:solidFill>
                  <a:srgbClr val="C0C0C0"/>
                </a:solidFill>
              </a:rPr>
              <a:t>Intelligent Transportation Systems</a:t>
            </a:r>
          </a:p>
          <a:p>
            <a:r>
              <a:rPr lang="en-US" altLang="zh-TW" smtClean="0"/>
              <a:t>ITS Applications</a:t>
            </a:r>
          </a:p>
          <a:p>
            <a:pPr lvl="1"/>
            <a:r>
              <a:rPr lang="en-US" altLang="zh-TW" smtClean="0"/>
              <a:t>Telematics </a:t>
            </a:r>
            <a:br>
              <a:rPr lang="en-US" altLang="zh-TW" smtClean="0"/>
            </a:br>
            <a:r>
              <a:rPr lang="en-US" altLang="zh-TW" smtClean="0"/>
              <a:t>  = Telecommunication + Infomatics</a:t>
            </a:r>
          </a:p>
          <a:p>
            <a:r>
              <a:rPr lang="en-US" altLang="zh-TW" smtClean="0">
                <a:solidFill>
                  <a:srgbClr val="C0C0C0"/>
                </a:solidFill>
              </a:rPr>
              <a:t>ITS Standard Organization</a:t>
            </a:r>
          </a:p>
          <a:p>
            <a:r>
              <a:rPr lang="en-US" altLang="zh-TW" smtClean="0">
                <a:solidFill>
                  <a:srgbClr val="C0C0C0"/>
                </a:solidFill>
              </a:rPr>
              <a:t>Vehicular communication</a:t>
            </a:r>
          </a:p>
          <a:p>
            <a:r>
              <a:rPr lang="en-US" altLang="zh-TW" smtClean="0">
                <a:solidFill>
                  <a:srgbClr val="C0C0C0"/>
                </a:solidFill>
              </a:rPr>
              <a:t>Telecom Service Integration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TW" smtClean="0"/>
              <a:t>Outline</a:t>
            </a:r>
          </a:p>
        </p:txBody>
      </p:sp>
      <p:sp>
        <p:nvSpPr>
          <p:cNvPr id="5123" name="Rectangle 3"/>
          <p:cNvSpPr>
            <a:spLocks noGrp="1" noChangeArrowheads="1"/>
          </p:cNvSpPr>
          <p:nvPr>
            <p:ph idx="1"/>
          </p:nvPr>
        </p:nvSpPr>
        <p:spPr/>
        <p:txBody>
          <a:bodyPr/>
          <a:lstStyle/>
          <a:p>
            <a:r>
              <a:rPr lang="en-US" altLang="zh-TW" dirty="0" smtClean="0"/>
              <a:t>Intelligent Transportation Systems</a:t>
            </a:r>
          </a:p>
          <a:p>
            <a:r>
              <a:rPr lang="en-US" altLang="zh-TW" dirty="0" smtClean="0"/>
              <a:t>ITS Applications</a:t>
            </a:r>
          </a:p>
          <a:p>
            <a:pPr lvl="1"/>
            <a:r>
              <a:rPr lang="en-US" altLang="zh-TW" dirty="0" err="1" smtClean="0"/>
              <a:t>Telematics</a:t>
            </a:r>
            <a:r>
              <a:rPr lang="en-US" altLang="zh-TW" dirty="0" smtClean="0"/>
              <a:t> </a:t>
            </a:r>
            <a:br>
              <a:rPr lang="en-US" altLang="zh-TW" dirty="0" smtClean="0"/>
            </a:br>
            <a:r>
              <a:rPr lang="en-US" altLang="zh-TW" dirty="0" smtClean="0"/>
              <a:t>  = Telecommunication + </a:t>
            </a:r>
            <a:r>
              <a:rPr lang="en-US" altLang="zh-TW" dirty="0" err="1" smtClean="0"/>
              <a:t>Infomatics</a:t>
            </a:r>
            <a:endParaRPr lang="en-US" altLang="zh-TW" dirty="0" smtClean="0"/>
          </a:p>
          <a:p>
            <a:r>
              <a:rPr lang="en-US" altLang="zh-TW" dirty="0" smtClean="0"/>
              <a:t>ITS Standard Organization</a:t>
            </a:r>
          </a:p>
          <a:p>
            <a:r>
              <a:rPr lang="en-US" altLang="zh-TW" dirty="0" smtClean="0"/>
              <a:t>Vehicular communication</a:t>
            </a:r>
          </a:p>
          <a:p>
            <a:r>
              <a:rPr lang="en-US" altLang="zh-TW" dirty="0" smtClean="0"/>
              <a:t>Telecom Service Integration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smtClean="0"/>
              <a:t>Applications Overview </a:t>
            </a:r>
            <a:endParaRPr lang="zh-TW" altLang="en-US" smtClean="0"/>
          </a:p>
        </p:txBody>
      </p:sp>
      <p:sp>
        <p:nvSpPr>
          <p:cNvPr id="23555" name="Rectangle 3"/>
          <p:cNvSpPr>
            <a:spLocks noGrp="1" noChangeArrowheads="1"/>
          </p:cNvSpPr>
          <p:nvPr>
            <p:ph idx="1"/>
          </p:nvPr>
        </p:nvSpPr>
        <p:spPr/>
        <p:txBody>
          <a:bodyPr/>
          <a:lstStyle/>
          <a:p>
            <a:pPr>
              <a:lnSpc>
                <a:spcPct val="80000"/>
              </a:lnSpc>
            </a:pPr>
            <a:r>
              <a:rPr lang="en-US" altLang="zh-TW" sz="2800" smtClean="0"/>
              <a:t>Global Positioning Systems</a:t>
            </a:r>
          </a:p>
          <a:p>
            <a:pPr>
              <a:lnSpc>
                <a:spcPct val="80000"/>
              </a:lnSpc>
            </a:pPr>
            <a:r>
              <a:rPr lang="en-US" altLang="zh-TW" sz="2800" smtClean="0"/>
              <a:t>Weather information systems</a:t>
            </a:r>
          </a:p>
          <a:p>
            <a:pPr>
              <a:lnSpc>
                <a:spcPct val="80000"/>
              </a:lnSpc>
            </a:pPr>
            <a:r>
              <a:rPr lang="en-US" altLang="zh-TW" sz="2800" smtClean="0"/>
              <a:t>Bus Information System </a:t>
            </a:r>
          </a:p>
          <a:p>
            <a:pPr>
              <a:lnSpc>
                <a:spcPct val="80000"/>
              </a:lnSpc>
            </a:pPr>
            <a:r>
              <a:rPr lang="en-US" altLang="zh-TW" sz="2800" smtClean="0"/>
              <a:t>Traffic and transit management</a:t>
            </a:r>
          </a:p>
          <a:p>
            <a:pPr>
              <a:lnSpc>
                <a:spcPct val="80000"/>
              </a:lnSpc>
            </a:pPr>
            <a:r>
              <a:rPr lang="en-US" altLang="zh-TW" sz="2800" smtClean="0"/>
              <a:t>Real-time information</a:t>
            </a:r>
          </a:p>
          <a:p>
            <a:pPr>
              <a:lnSpc>
                <a:spcPct val="80000"/>
              </a:lnSpc>
            </a:pPr>
            <a:r>
              <a:rPr lang="en-US" altLang="zh-TW" sz="2800" smtClean="0"/>
              <a:t>Parking</a:t>
            </a:r>
          </a:p>
          <a:p>
            <a:pPr>
              <a:lnSpc>
                <a:spcPct val="80000"/>
              </a:lnSpc>
            </a:pPr>
            <a:r>
              <a:rPr lang="en-US" altLang="zh-TW" sz="2800" smtClean="0"/>
              <a:t>Incident management</a:t>
            </a:r>
          </a:p>
          <a:p>
            <a:pPr>
              <a:lnSpc>
                <a:spcPct val="80000"/>
              </a:lnSpc>
            </a:pPr>
            <a:r>
              <a:rPr lang="en-US" altLang="zh-TW" sz="2800" smtClean="0"/>
              <a:t>Emergency management</a:t>
            </a:r>
          </a:p>
          <a:p>
            <a:pPr>
              <a:lnSpc>
                <a:spcPct val="80000"/>
              </a:lnSpc>
            </a:pPr>
            <a:r>
              <a:rPr lang="en-US" altLang="zh-TW" sz="2800" smtClean="0"/>
              <a:t>Electronic toll collection</a:t>
            </a:r>
          </a:p>
          <a:p>
            <a:pPr>
              <a:lnSpc>
                <a:spcPct val="80000"/>
              </a:lnSpc>
            </a:pPr>
            <a:r>
              <a:rPr lang="en-US" altLang="zh-TW" sz="2800" smtClean="0"/>
              <a:t>Commercial vehicle operations</a:t>
            </a:r>
          </a:p>
          <a:p>
            <a:pPr>
              <a:lnSpc>
                <a:spcPct val="80000"/>
              </a:lnSpc>
            </a:pPr>
            <a:endParaRPr lang="zh-TW" alt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smtClean="0"/>
              <a:t>Global Positioning Systems</a:t>
            </a:r>
            <a:endParaRPr lang="zh-TW" altLang="en-US" smtClean="0"/>
          </a:p>
        </p:txBody>
      </p:sp>
      <p:sp>
        <p:nvSpPr>
          <p:cNvPr id="24579" name="Rectangle 3"/>
          <p:cNvSpPr>
            <a:spLocks noGrp="1" noChangeArrowheads="1"/>
          </p:cNvSpPr>
          <p:nvPr>
            <p:ph idx="1"/>
          </p:nvPr>
        </p:nvSpPr>
        <p:spPr/>
        <p:txBody>
          <a:bodyPr/>
          <a:lstStyle/>
          <a:p>
            <a:pPr>
              <a:lnSpc>
                <a:spcPct val="90000"/>
              </a:lnSpc>
            </a:pPr>
            <a:r>
              <a:rPr lang="en-US" altLang="zh-TW" smtClean="0"/>
              <a:t>The Global Positioning System (GPS) is a satellite-based navigation system made up of a network of 24 satellites placed into orbit by the U.S. Department of Defense. GPS was originally intended for military applications, but in the 1980s, the government made the system available for civilian use. GPS works in any weather conditions, anywhere in the world, 24 hours a day. </a:t>
            </a:r>
            <a:endParaRPr lang="zh-TW"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74638"/>
            <a:ext cx="8229600" cy="1143000"/>
          </a:xfrm>
        </p:spPr>
        <p:txBody>
          <a:bodyPr/>
          <a:lstStyle/>
          <a:p>
            <a:r>
              <a:rPr lang="en-US" altLang="zh-TW" smtClean="0"/>
              <a:t>Weather information systems</a:t>
            </a:r>
          </a:p>
        </p:txBody>
      </p:sp>
      <p:sp>
        <p:nvSpPr>
          <p:cNvPr id="25603" name="Rectangle 3"/>
          <p:cNvSpPr>
            <a:spLocks noGrp="1" noChangeArrowheads="1"/>
          </p:cNvSpPr>
          <p:nvPr>
            <p:ph type="body" idx="4294967295"/>
          </p:nvPr>
        </p:nvSpPr>
        <p:spPr>
          <a:xfrm>
            <a:off x="0" y="1600200"/>
            <a:ext cx="8229600" cy="4525963"/>
          </a:xfrm>
        </p:spPr>
        <p:txBody>
          <a:bodyPr/>
          <a:lstStyle/>
          <a:p>
            <a:r>
              <a:rPr lang="zh-TW" altLang="en-US" smtClean="0"/>
              <a:t>M</a:t>
            </a:r>
            <a:r>
              <a:rPr lang="en-US" altLang="zh-TW" smtClean="0"/>
              <a:t>onitor the weather information</a:t>
            </a:r>
            <a:endParaRPr lang="zh-TW" altLang="zh-TW" smtClean="0"/>
          </a:p>
        </p:txBody>
      </p:sp>
      <p:pic>
        <p:nvPicPr>
          <p:cNvPr id="25604" name="Picture 4" descr="rwis1"/>
          <p:cNvPicPr>
            <a:picLocks noChangeAspect="1" noChangeArrowheads="1"/>
          </p:cNvPicPr>
          <p:nvPr/>
        </p:nvPicPr>
        <p:blipFill>
          <a:blip r:embed="rId3"/>
          <a:srcRect/>
          <a:stretch>
            <a:fillRect/>
          </a:stretch>
        </p:blipFill>
        <p:spPr bwMode="auto">
          <a:xfrm>
            <a:off x="474663" y="2903538"/>
            <a:ext cx="2344737" cy="3116262"/>
          </a:xfrm>
          <a:prstGeom prst="rect">
            <a:avLst/>
          </a:prstGeom>
          <a:noFill/>
          <a:ln w="9525">
            <a:noFill/>
            <a:miter lim="800000"/>
            <a:headEnd/>
            <a:tailEnd/>
          </a:ln>
        </p:spPr>
      </p:pic>
      <p:pic>
        <p:nvPicPr>
          <p:cNvPr id="25605" name="Picture 5" descr="rwis2"/>
          <p:cNvPicPr>
            <a:picLocks noChangeAspect="1" noChangeArrowheads="1"/>
          </p:cNvPicPr>
          <p:nvPr/>
        </p:nvPicPr>
        <p:blipFill>
          <a:blip r:embed="rId4"/>
          <a:srcRect/>
          <a:stretch>
            <a:fillRect/>
          </a:stretch>
        </p:blipFill>
        <p:spPr bwMode="auto">
          <a:xfrm>
            <a:off x="2971800" y="3657600"/>
            <a:ext cx="3048000" cy="2312988"/>
          </a:xfrm>
          <a:prstGeom prst="rect">
            <a:avLst/>
          </a:prstGeom>
          <a:noFill/>
          <a:ln w="9525">
            <a:noFill/>
            <a:miter lim="800000"/>
            <a:headEnd/>
            <a:tailEnd/>
          </a:ln>
        </p:spPr>
      </p:pic>
      <p:pic>
        <p:nvPicPr>
          <p:cNvPr id="25606" name="Picture 6" descr="rwis3"/>
          <p:cNvPicPr>
            <a:picLocks noChangeAspect="1" noChangeArrowheads="1"/>
          </p:cNvPicPr>
          <p:nvPr/>
        </p:nvPicPr>
        <p:blipFill>
          <a:blip r:embed="rId5"/>
          <a:srcRect/>
          <a:stretch>
            <a:fillRect/>
          </a:stretch>
        </p:blipFill>
        <p:spPr bwMode="auto">
          <a:xfrm>
            <a:off x="6172200" y="2362200"/>
            <a:ext cx="2647950"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74638"/>
            <a:ext cx="8229600" cy="1143000"/>
          </a:xfrm>
        </p:spPr>
        <p:txBody>
          <a:bodyPr/>
          <a:lstStyle/>
          <a:p>
            <a:r>
              <a:rPr lang="en-US" altLang="zh-TW" smtClean="0"/>
              <a:t>Bus Information System</a:t>
            </a:r>
          </a:p>
        </p:txBody>
      </p:sp>
      <p:sp>
        <p:nvSpPr>
          <p:cNvPr id="26627" name="Rectangle 4"/>
          <p:cNvSpPr>
            <a:spLocks noGrp="1" noChangeArrowheads="1"/>
          </p:cNvSpPr>
          <p:nvPr>
            <p:ph type="body" idx="4294967295"/>
          </p:nvPr>
        </p:nvSpPr>
        <p:spPr>
          <a:xfrm>
            <a:off x="0" y="1600200"/>
            <a:ext cx="7772400" cy="4495800"/>
          </a:xfrm>
          <a:noFill/>
        </p:spPr>
        <p:txBody>
          <a:bodyPr/>
          <a:lstStyle/>
          <a:p>
            <a:r>
              <a:rPr lang="en-US" altLang="zh-TW" smtClean="0"/>
              <a:t>Public Transport Information</a:t>
            </a:r>
          </a:p>
          <a:p>
            <a:pPr lvl="1"/>
            <a:r>
              <a:rPr lang="en-US" altLang="zh-TW" b="1" smtClean="0"/>
              <a:t>Countdown:</a:t>
            </a:r>
            <a:br>
              <a:rPr lang="en-US" altLang="zh-TW" b="1" smtClean="0"/>
            </a:br>
            <a:r>
              <a:rPr lang="en-US" altLang="zh-TW" b="1" smtClean="0"/>
              <a:t>Real-time Bus Stop Information (London, UK)</a:t>
            </a:r>
          </a:p>
          <a:p>
            <a:endParaRPr lang="en-US" altLang="zh-TW" sz="2400" smtClean="0"/>
          </a:p>
        </p:txBody>
      </p:sp>
      <p:pic>
        <p:nvPicPr>
          <p:cNvPr id="26628" name="Picture 5" descr="countdo1"/>
          <p:cNvPicPr>
            <a:picLocks noChangeAspect="1" noChangeArrowheads="1"/>
          </p:cNvPicPr>
          <p:nvPr/>
        </p:nvPicPr>
        <p:blipFill>
          <a:blip r:embed="rId3"/>
          <a:srcRect/>
          <a:stretch>
            <a:fillRect/>
          </a:stretch>
        </p:blipFill>
        <p:spPr bwMode="auto">
          <a:xfrm>
            <a:off x="5181600" y="3505200"/>
            <a:ext cx="3235325" cy="3349625"/>
          </a:xfrm>
          <a:prstGeom prst="rect">
            <a:avLst/>
          </a:prstGeom>
          <a:noFill/>
          <a:ln w="9525">
            <a:noFill/>
            <a:miter lim="800000"/>
            <a:headEnd/>
            <a:tailEnd/>
          </a:ln>
        </p:spPr>
      </p:pic>
      <p:pic>
        <p:nvPicPr>
          <p:cNvPr id="26629" name="Picture 6" descr="countdo2"/>
          <p:cNvPicPr>
            <a:picLocks noChangeAspect="1" noChangeArrowheads="1"/>
          </p:cNvPicPr>
          <p:nvPr/>
        </p:nvPicPr>
        <p:blipFill>
          <a:blip r:embed="rId4"/>
          <a:srcRect/>
          <a:stretch>
            <a:fillRect/>
          </a:stretch>
        </p:blipFill>
        <p:spPr bwMode="auto">
          <a:xfrm>
            <a:off x="1066800" y="3570288"/>
            <a:ext cx="3235325" cy="3211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zh-TW" smtClean="0"/>
              <a:t>Traffic and transit management</a:t>
            </a:r>
            <a:endParaRPr lang="zh-TW" altLang="en-US" smtClean="0"/>
          </a:p>
        </p:txBody>
      </p:sp>
      <p:sp>
        <p:nvSpPr>
          <p:cNvPr id="1028" name="Rectangle 3"/>
          <p:cNvSpPr>
            <a:spLocks noGrp="1" noChangeArrowheads="1"/>
          </p:cNvSpPr>
          <p:nvPr>
            <p:ph type="body" sz="half" idx="1"/>
          </p:nvPr>
        </p:nvSpPr>
        <p:spPr>
          <a:xfrm>
            <a:off x="457200" y="1600200"/>
            <a:ext cx="4572000" cy="4525963"/>
          </a:xfrm>
        </p:spPr>
        <p:txBody>
          <a:bodyPr/>
          <a:lstStyle/>
          <a:p>
            <a:r>
              <a:rPr lang="en-US" altLang="zh-TW" sz="2800" smtClean="0"/>
              <a:t>Traffic Signals</a:t>
            </a:r>
          </a:p>
          <a:p>
            <a:r>
              <a:rPr lang="en-US" altLang="zh-TW" sz="2800" smtClean="0"/>
              <a:t>Monitoring throughput:</a:t>
            </a:r>
          </a:p>
          <a:p>
            <a:pPr>
              <a:buFontTx/>
              <a:buNone/>
            </a:pPr>
            <a:r>
              <a:rPr lang="en-US" altLang="zh-TW" sz="2800" smtClean="0"/>
              <a:t>	- Recommended speeds</a:t>
            </a:r>
          </a:p>
          <a:p>
            <a:pPr>
              <a:buFontTx/>
              <a:buNone/>
            </a:pPr>
            <a:r>
              <a:rPr lang="en-US" altLang="zh-TW" sz="2800" smtClean="0"/>
              <a:t>	- Ramp metering</a:t>
            </a:r>
          </a:p>
          <a:p>
            <a:r>
              <a:rPr lang="en-US" altLang="zh-TW" sz="2800" smtClean="0"/>
              <a:t>Incident Management</a:t>
            </a:r>
          </a:p>
          <a:p>
            <a:r>
              <a:rPr lang="en-US" altLang="zh-TW" sz="2800" smtClean="0"/>
              <a:t>Signal priority for:</a:t>
            </a:r>
          </a:p>
          <a:p>
            <a:pPr>
              <a:buFontTx/>
              <a:buNone/>
            </a:pPr>
            <a:r>
              <a:rPr lang="en-US" altLang="zh-TW" sz="2800" smtClean="0"/>
              <a:t>	- Emergency vehicles</a:t>
            </a:r>
          </a:p>
          <a:p>
            <a:pPr>
              <a:buFontTx/>
              <a:buNone/>
            </a:pPr>
            <a:r>
              <a:rPr lang="en-US" altLang="zh-TW" sz="2800" smtClean="0"/>
              <a:t>	- Public transport</a:t>
            </a:r>
            <a:endParaRPr lang="zh-TW" altLang="en-US" sz="2800" smtClean="0"/>
          </a:p>
        </p:txBody>
      </p:sp>
      <p:graphicFrame>
        <p:nvGraphicFramePr>
          <p:cNvPr id="1026" name="Object 4"/>
          <p:cNvGraphicFramePr>
            <a:graphicFrameLocks noChangeAspect="1"/>
          </p:cNvGraphicFramePr>
          <p:nvPr>
            <p:ph type="clipArt" sz="half" idx="2"/>
          </p:nvPr>
        </p:nvGraphicFramePr>
        <p:xfrm>
          <a:off x="5257800" y="2484438"/>
          <a:ext cx="3657600" cy="2344737"/>
        </p:xfrm>
        <a:graphic>
          <a:graphicData uri="http://schemas.openxmlformats.org/presentationml/2006/ole">
            <p:oleObj spid="_x0000_s1026" name="Clip" r:id="rId4" imgW="7400000" imgH="4742857" progId="MS_ClipArt_Gallery.2">
              <p:embed/>
            </p:oleObj>
          </a:graphicData>
        </a:graphic>
      </p:graphicFrame>
      <p:sp>
        <p:nvSpPr>
          <p:cNvPr id="1029" name="Text Box 6"/>
          <p:cNvSpPr txBox="1">
            <a:spLocks noChangeArrowheads="1"/>
          </p:cNvSpPr>
          <p:nvPr/>
        </p:nvSpPr>
        <p:spPr bwMode="auto">
          <a:xfrm>
            <a:off x="5257800" y="5029200"/>
            <a:ext cx="2743200" cy="366713"/>
          </a:xfrm>
          <a:prstGeom prst="rect">
            <a:avLst/>
          </a:prstGeom>
          <a:noFill/>
          <a:ln w="9525">
            <a:noFill/>
            <a:miter lim="800000"/>
            <a:headEnd/>
            <a:tailEnd/>
          </a:ln>
        </p:spPr>
        <p:txBody>
          <a:bodyPr>
            <a:spAutoFit/>
          </a:bodyPr>
          <a:lstStyle/>
          <a:p>
            <a:pPr eaLnBrk="0" hangingPunct="0">
              <a:spcBef>
                <a:spcPct val="20000"/>
              </a:spcBef>
            </a:pPr>
            <a:r>
              <a:rPr lang="en-US" altLang="zh-TW">
                <a:solidFill>
                  <a:srgbClr val="FF6600"/>
                </a:solidFill>
              </a:rPr>
              <a:t>Ramp metering</a:t>
            </a:r>
            <a:endParaRPr lang="zh-TW" altLang="en-US">
              <a:solidFill>
                <a:srgbClr val="FF66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TW" smtClean="0"/>
              <a:t>Real-time information</a:t>
            </a:r>
            <a:endParaRPr lang="zh-TW" altLang="en-US" smtClean="0"/>
          </a:p>
        </p:txBody>
      </p:sp>
      <p:sp>
        <p:nvSpPr>
          <p:cNvPr id="27651" name="Rectangle 3"/>
          <p:cNvSpPr>
            <a:spLocks noGrp="1" noChangeArrowheads="1"/>
          </p:cNvSpPr>
          <p:nvPr>
            <p:ph idx="1"/>
          </p:nvPr>
        </p:nvSpPr>
        <p:spPr/>
        <p:txBody>
          <a:bodyPr/>
          <a:lstStyle/>
          <a:p>
            <a:r>
              <a:rPr lang="en-US" altLang="zh-TW" smtClean="0"/>
              <a:t>Automobile traffic</a:t>
            </a:r>
          </a:p>
          <a:p>
            <a:r>
              <a:rPr lang="en-US" altLang="zh-TW" smtClean="0"/>
              <a:t>Public transport</a:t>
            </a:r>
          </a:p>
          <a:p>
            <a:r>
              <a:rPr lang="en-US" altLang="zh-TW" smtClean="0"/>
              <a:t>Parking</a:t>
            </a:r>
          </a:p>
          <a:p>
            <a:r>
              <a:rPr lang="en-US" altLang="zh-TW" smtClean="0"/>
              <a:t>Airport arrivals/departures</a:t>
            </a:r>
          </a:p>
          <a:p>
            <a:r>
              <a:rPr lang="en-US" altLang="zh-TW" smtClean="0"/>
              <a:t>News, banking, stocks…</a:t>
            </a:r>
            <a:endParaRPr lang="zh-TW"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TW" smtClean="0"/>
              <a:t>Parking</a:t>
            </a:r>
          </a:p>
        </p:txBody>
      </p:sp>
      <p:sp>
        <p:nvSpPr>
          <p:cNvPr id="28675" name="Rectangle 3"/>
          <p:cNvSpPr>
            <a:spLocks noGrp="1" noChangeArrowheads="1"/>
          </p:cNvSpPr>
          <p:nvPr>
            <p:ph idx="1"/>
          </p:nvPr>
        </p:nvSpPr>
        <p:spPr/>
        <p:txBody>
          <a:bodyPr/>
          <a:lstStyle/>
          <a:p>
            <a:r>
              <a:rPr lang="en-US" altLang="zh-TW" smtClean="0"/>
              <a:t>Information on</a:t>
            </a:r>
          </a:p>
          <a:p>
            <a:pPr>
              <a:buFontTx/>
              <a:buNone/>
            </a:pPr>
            <a:r>
              <a:rPr lang="en-US" altLang="zh-TW" smtClean="0"/>
              <a:t>	availability</a:t>
            </a:r>
          </a:p>
          <a:p>
            <a:r>
              <a:rPr lang="en-US" altLang="zh-TW" smtClean="0"/>
              <a:t>Guidance to:</a:t>
            </a:r>
          </a:p>
          <a:p>
            <a:pPr>
              <a:buFontTx/>
              <a:buNone/>
            </a:pPr>
            <a:r>
              <a:rPr lang="en-US" altLang="zh-TW" smtClean="0"/>
              <a:t>	- Available facility</a:t>
            </a:r>
          </a:p>
          <a:p>
            <a:pPr>
              <a:buFontTx/>
              <a:buNone/>
            </a:pPr>
            <a:r>
              <a:rPr lang="en-US" altLang="zh-TW" smtClean="0"/>
              <a:t>	- Actual spot</a:t>
            </a:r>
            <a:endParaRPr lang="zh-TW" altLang="en-US" smtClean="0"/>
          </a:p>
        </p:txBody>
      </p:sp>
      <p:pic>
        <p:nvPicPr>
          <p:cNvPr id="28676" name="Picture 5" descr="1"/>
          <p:cNvPicPr>
            <a:picLocks noChangeAspect="1" noChangeArrowheads="1"/>
          </p:cNvPicPr>
          <p:nvPr/>
        </p:nvPicPr>
        <p:blipFill>
          <a:blip r:embed="rId3"/>
          <a:srcRect/>
          <a:stretch>
            <a:fillRect/>
          </a:stretch>
        </p:blipFill>
        <p:spPr bwMode="auto">
          <a:xfrm>
            <a:off x="4610100" y="1524000"/>
            <a:ext cx="38481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8229600" cy="1143000"/>
          </a:xfrm>
        </p:spPr>
        <p:txBody>
          <a:bodyPr/>
          <a:lstStyle/>
          <a:p>
            <a:r>
              <a:rPr lang="en-US" altLang="zh-TW" smtClean="0"/>
              <a:t>Incident management</a:t>
            </a:r>
          </a:p>
        </p:txBody>
      </p:sp>
      <p:sp>
        <p:nvSpPr>
          <p:cNvPr id="29699" name="Rectangle 3"/>
          <p:cNvSpPr>
            <a:spLocks noGrp="1" noChangeArrowheads="1"/>
          </p:cNvSpPr>
          <p:nvPr>
            <p:ph type="body" idx="4294967295"/>
          </p:nvPr>
        </p:nvSpPr>
        <p:spPr>
          <a:xfrm>
            <a:off x="0" y="1600200"/>
            <a:ext cx="8229600" cy="4525963"/>
          </a:xfrm>
        </p:spPr>
        <p:txBody>
          <a:bodyPr/>
          <a:lstStyle/>
          <a:p>
            <a:r>
              <a:rPr lang="en-US" altLang="zh-TW" sz="2800" b="1" smtClean="0"/>
              <a:t>CCATS &amp; CCIDS: Video-Based Solutions for Data Collection and Incident Detection (Europe)</a:t>
            </a:r>
          </a:p>
          <a:p>
            <a:endParaRPr lang="en-US" altLang="zh-TW" sz="2800" b="1" smtClean="0"/>
          </a:p>
        </p:txBody>
      </p:sp>
      <p:pic>
        <p:nvPicPr>
          <p:cNvPr id="29700" name="Picture 4" descr="ccats"/>
          <p:cNvPicPr>
            <a:picLocks noChangeAspect="1" noChangeArrowheads="1"/>
          </p:cNvPicPr>
          <p:nvPr/>
        </p:nvPicPr>
        <p:blipFill>
          <a:blip r:embed="rId3"/>
          <a:srcRect/>
          <a:stretch>
            <a:fillRect/>
          </a:stretch>
        </p:blipFill>
        <p:spPr bwMode="auto">
          <a:xfrm>
            <a:off x="3048000" y="2971800"/>
            <a:ext cx="4811713"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74638"/>
            <a:ext cx="8229600" cy="1143000"/>
          </a:xfrm>
        </p:spPr>
        <p:txBody>
          <a:bodyPr/>
          <a:lstStyle/>
          <a:p>
            <a:r>
              <a:rPr lang="en-US" altLang="zh-TW" smtClean="0"/>
              <a:t>Emergency management</a:t>
            </a:r>
          </a:p>
        </p:txBody>
      </p:sp>
      <p:sp>
        <p:nvSpPr>
          <p:cNvPr id="30723" name="Rectangle 3"/>
          <p:cNvSpPr>
            <a:spLocks noGrp="1" noChangeArrowheads="1"/>
          </p:cNvSpPr>
          <p:nvPr>
            <p:ph type="body" idx="4294967295"/>
          </p:nvPr>
        </p:nvSpPr>
        <p:spPr>
          <a:xfrm>
            <a:off x="0" y="1600200"/>
            <a:ext cx="8229600" cy="4525963"/>
          </a:xfrm>
        </p:spPr>
        <p:txBody>
          <a:bodyPr/>
          <a:lstStyle/>
          <a:p>
            <a:r>
              <a:rPr lang="en-US" altLang="zh-TW" smtClean="0"/>
              <a:t>Pre-trip, On-trip, emergency</a:t>
            </a:r>
          </a:p>
          <a:p>
            <a:pPr lvl="1"/>
            <a:r>
              <a:rPr lang="en-US" altLang="zh-TW" smtClean="0"/>
              <a:t>AA ITS Service (UK)</a:t>
            </a:r>
          </a:p>
          <a:p>
            <a:pPr lvl="1"/>
            <a:r>
              <a:rPr lang="en-US" altLang="zh-TW" smtClean="0"/>
              <a:t>ADAC ITS Services (Germany)</a:t>
            </a:r>
          </a:p>
          <a:p>
            <a:endParaRPr lang="en-US" altLang="zh-TW" smtClean="0"/>
          </a:p>
        </p:txBody>
      </p:sp>
      <p:pic>
        <p:nvPicPr>
          <p:cNvPr id="30724" name="Picture 4" descr="aa_its2"/>
          <p:cNvPicPr>
            <a:picLocks noChangeAspect="1" noChangeArrowheads="1"/>
          </p:cNvPicPr>
          <p:nvPr/>
        </p:nvPicPr>
        <p:blipFill>
          <a:blip r:embed="rId3"/>
          <a:srcRect/>
          <a:stretch>
            <a:fillRect/>
          </a:stretch>
        </p:blipFill>
        <p:spPr bwMode="auto">
          <a:xfrm>
            <a:off x="5638800" y="4038600"/>
            <a:ext cx="2895600" cy="2046288"/>
          </a:xfrm>
          <a:prstGeom prst="rect">
            <a:avLst/>
          </a:prstGeom>
          <a:noFill/>
          <a:ln w="9525">
            <a:noFill/>
            <a:miter lim="800000"/>
            <a:headEnd/>
            <a:tailEnd/>
          </a:ln>
        </p:spPr>
      </p:pic>
      <p:pic>
        <p:nvPicPr>
          <p:cNvPr id="30725" name="Picture 5" descr="aa_its1"/>
          <p:cNvPicPr>
            <a:picLocks noChangeAspect="1" noChangeArrowheads="1"/>
          </p:cNvPicPr>
          <p:nvPr/>
        </p:nvPicPr>
        <p:blipFill>
          <a:blip r:embed="rId4"/>
          <a:srcRect/>
          <a:stretch>
            <a:fillRect/>
          </a:stretch>
        </p:blipFill>
        <p:spPr bwMode="auto">
          <a:xfrm>
            <a:off x="1295400" y="3352800"/>
            <a:ext cx="2533650" cy="2097088"/>
          </a:xfrm>
          <a:prstGeom prst="rect">
            <a:avLst/>
          </a:prstGeom>
          <a:noFill/>
          <a:ln w="9525">
            <a:noFill/>
            <a:miter lim="800000"/>
            <a:headEnd/>
            <a:tailEnd/>
          </a:ln>
        </p:spPr>
      </p:pic>
      <p:pic>
        <p:nvPicPr>
          <p:cNvPr id="30726" name="Picture 6" descr="adac_it2"/>
          <p:cNvPicPr>
            <a:picLocks noChangeAspect="1" noChangeArrowheads="1"/>
          </p:cNvPicPr>
          <p:nvPr/>
        </p:nvPicPr>
        <p:blipFill>
          <a:blip r:embed="rId5"/>
          <a:srcRect/>
          <a:stretch>
            <a:fillRect/>
          </a:stretch>
        </p:blipFill>
        <p:spPr bwMode="auto">
          <a:xfrm>
            <a:off x="2286000" y="4419600"/>
            <a:ext cx="3225800"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TW" smtClean="0"/>
              <a:t>Electronic toll collection</a:t>
            </a:r>
            <a:endParaRPr lang="zh-TW" altLang="en-US" smtClean="0"/>
          </a:p>
        </p:txBody>
      </p:sp>
      <p:sp>
        <p:nvSpPr>
          <p:cNvPr id="31747" name="Rectangle 3"/>
          <p:cNvSpPr>
            <a:spLocks noGrp="1" noChangeArrowheads="1"/>
          </p:cNvSpPr>
          <p:nvPr>
            <p:ph idx="1"/>
          </p:nvPr>
        </p:nvSpPr>
        <p:spPr/>
        <p:txBody>
          <a:bodyPr/>
          <a:lstStyle/>
          <a:p>
            <a:r>
              <a:rPr lang="en-US" altLang="zh-TW" sz="2800" smtClean="0">
                <a:hlinkClick r:id="rId3" tooltip="Electronic toll collection"/>
              </a:rPr>
              <a:t>Electronic toll collection</a:t>
            </a:r>
            <a:r>
              <a:rPr lang="en-US" altLang="zh-TW" sz="2800" smtClean="0"/>
              <a:t> (ETC) makes it possible for vehicles to drive through toll gates at traffic speed, reducing congestion at toll plazas and automating toll collection. Originally ETC systems were used to automate toll collection, but more recent innovations have used ETC to enforce </a:t>
            </a:r>
            <a:r>
              <a:rPr lang="en-US" altLang="zh-TW" sz="2800" smtClean="0">
                <a:hlinkClick r:id="rId4" tooltip="Congestion pricing"/>
              </a:rPr>
              <a:t>congestion pricing</a:t>
            </a:r>
            <a:r>
              <a:rPr lang="en-US" altLang="zh-TW" sz="2800" smtClean="0"/>
              <a:t> through </a:t>
            </a:r>
            <a:r>
              <a:rPr lang="en-US" altLang="zh-TW" sz="2800" smtClean="0">
                <a:hlinkClick r:id="rId5" tooltip="Cordon zones"/>
              </a:rPr>
              <a:t>cordon zones</a:t>
            </a:r>
            <a:r>
              <a:rPr lang="en-US" altLang="zh-TW" sz="2800" smtClean="0"/>
              <a:t> in city centers and ETC lanes. </a:t>
            </a:r>
            <a:endParaRPr lang="zh-TW" altLang="en-US"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TW" smtClean="0"/>
              <a:t>Outline</a:t>
            </a:r>
          </a:p>
        </p:txBody>
      </p:sp>
      <p:sp>
        <p:nvSpPr>
          <p:cNvPr id="6147" name="Rectangle 3"/>
          <p:cNvSpPr>
            <a:spLocks noGrp="1" noChangeArrowheads="1"/>
          </p:cNvSpPr>
          <p:nvPr>
            <p:ph idx="1"/>
          </p:nvPr>
        </p:nvSpPr>
        <p:spPr/>
        <p:txBody>
          <a:bodyPr/>
          <a:lstStyle/>
          <a:p>
            <a:r>
              <a:rPr lang="en-US" altLang="zh-TW" smtClean="0"/>
              <a:t>Intelligent Transportation Systems</a:t>
            </a:r>
          </a:p>
          <a:p>
            <a:r>
              <a:rPr lang="en-US" altLang="zh-TW" smtClean="0">
                <a:solidFill>
                  <a:srgbClr val="C0C0C0"/>
                </a:solidFill>
              </a:rPr>
              <a:t>ITS Applications</a:t>
            </a:r>
          </a:p>
          <a:p>
            <a:pPr lvl="1"/>
            <a:r>
              <a:rPr lang="en-US" altLang="zh-TW" smtClean="0">
                <a:solidFill>
                  <a:srgbClr val="C0C0C0"/>
                </a:solidFill>
              </a:rPr>
              <a:t>Telematics </a:t>
            </a:r>
            <a:br>
              <a:rPr lang="en-US" altLang="zh-TW" smtClean="0">
                <a:solidFill>
                  <a:srgbClr val="C0C0C0"/>
                </a:solidFill>
              </a:rPr>
            </a:br>
            <a:r>
              <a:rPr lang="en-US" altLang="zh-TW" smtClean="0">
                <a:solidFill>
                  <a:srgbClr val="C0C0C0"/>
                </a:solidFill>
              </a:rPr>
              <a:t>  = Telecommunication + Infomatics</a:t>
            </a:r>
          </a:p>
          <a:p>
            <a:r>
              <a:rPr lang="en-US" altLang="zh-TW" smtClean="0">
                <a:solidFill>
                  <a:srgbClr val="C0C0C0"/>
                </a:solidFill>
              </a:rPr>
              <a:t>ITS Standard Organization</a:t>
            </a:r>
          </a:p>
          <a:p>
            <a:r>
              <a:rPr lang="en-US" altLang="zh-TW" smtClean="0">
                <a:solidFill>
                  <a:srgbClr val="C0C0C0"/>
                </a:solidFill>
              </a:rPr>
              <a:t>Vehicular communication</a:t>
            </a:r>
          </a:p>
          <a:p>
            <a:r>
              <a:rPr lang="en-US" altLang="zh-TW" smtClean="0">
                <a:solidFill>
                  <a:srgbClr val="C0C0C0"/>
                </a:solidFill>
              </a:rPr>
              <a:t>Telecom Service Integration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8229600" cy="1143000"/>
          </a:xfrm>
        </p:spPr>
        <p:txBody>
          <a:bodyPr/>
          <a:lstStyle/>
          <a:p>
            <a:r>
              <a:rPr lang="en-US" altLang="zh-TW" smtClean="0"/>
              <a:t>Electronic toll collection</a:t>
            </a:r>
          </a:p>
        </p:txBody>
      </p:sp>
      <p:sp>
        <p:nvSpPr>
          <p:cNvPr id="32771" name="Rectangle 3"/>
          <p:cNvSpPr>
            <a:spLocks noGrp="1" noChangeArrowheads="1"/>
          </p:cNvSpPr>
          <p:nvPr>
            <p:ph type="body" idx="4294967295"/>
          </p:nvPr>
        </p:nvSpPr>
        <p:spPr>
          <a:xfrm>
            <a:off x="0" y="1600200"/>
            <a:ext cx="8229600" cy="4525963"/>
          </a:xfrm>
        </p:spPr>
        <p:txBody>
          <a:bodyPr/>
          <a:lstStyle/>
          <a:p>
            <a:pPr>
              <a:lnSpc>
                <a:spcPct val="90000"/>
              </a:lnSpc>
            </a:pPr>
            <a:r>
              <a:rPr lang="en-US" altLang="zh-TW" sz="2000" b="1" smtClean="0"/>
              <a:t>Electronic Payment</a:t>
            </a:r>
          </a:p>
          <a:p>
            <a:pPr lvl="1">
              <a:lnSpc>
                <a:spcPct val="90000"/>
              </a:lnSpc>
            </a:pPr>
            <a:r>
              <a:rPr lang="en-US" altLang="zh-TW" sz="2000" b="1" smtClean="0"/>
              <a:t>HAMLET 2 - Toll Collection on Motorways (France)</a:t>
            </a:r>
          </a:p>
          <a:p>
            <a:pPr lvl="1">
              <a:lnSpc>
                <a:spcPct val="90000"/>
              </a:lnSpc>
            </a:pPr>
            <a:r>
              <a:rPr lang="en-US" altLang="zh-TW" sz="2000" b="1" smtClean="0"/>
              <a:t>ETC - </a:t>
            </a:r>
            <a:r>
              <a:rPr lang="en-US" altLang="zh-TW" sz="2000" smtClean="0"/>
              <a:t>Electronic toll collection  (Taiwan)</a:t>
            </a:r>
            <a:endParaRPr lang="en-US" altLang="zh-TW" sz="2000" b="1" smtClean="0"/>
          </a:p>
          <a:p>
            <a:pPr>
              <a:lnSpc>
                <a:spcPct val="90000"/>
              </a:lnSpc>
              <a:buFontTx/>
              <a:buNone/>
            </a:pPr>
            <a:r>
              <a:rPr lang="en-US" altLang="zh-TW" sz="2000" smtClean="0"/>
              <a:t>	</a:t>
            </a:r>
          </a:p>
        </p:txBody>
      </p:sp>
      <p:pic>
        <p:nvPicPr>
          <p:cNvPr id="32772" name="Picture 4" descr="hamlet2"/>
          <p:cNvPicPr>
            <a:picLocks noChangeAspect="1" noChangeArrowheads="1"/>
          </p:cNvPicPr>
          <p:nvPr/>
        </p:nvPicPr>
        <p:blipFill>
          <a:blip r:embed="rId3"/>
          <a:srcRect/>
          <a:stretch>
            <a:fillRect/>
          </a:stretch>
        </p:blipFill>
        <p:spPr bwMode="auto">
          <a:xfrm>
            <a:off x="5638800" y="2895600"/>
            <a:ext cx="3200400" cy="2362200"/>
          </a:xfrm>
          <a:prstGeom prst="rect">
            <a:avLst/>
          </a:prstGeom>
          <a:noFill/>
          <a:ln w="9525">
            <a:noFill/>
            <a:miter lim="800000"/>
            <a:headEnd/>
            <a:tailEnd/>
          </a:ln>
        </p:spPr>
      </p:pic>
      <p:pic>
        <p:nvPicPr>
          <p:cNvPr id="32773" name="Picture 6" descr="dsc04251eg5"/>
          <p:cNvPicPr>
            <a:picLocks noChangeAspect="1" noChangeArrowheads="1"/>
          </p:cNvPicPr>
          <p:nvPr/>
        </p:nvPicPr>
        <p:blipFill>
          <a:blip r:embed="rId4"/>
          <a:srcRect/>
          <a:stretch>
            <a:fillRect/>
          </a:stretch>
        </p:blipFill>
        <p:spPr bwMode="auto">
          <a:xfrm>
            <a:off x="2895600" y="3962400"/>
            <a:ext cx="3606800" cy="2705100"/>
          </a:xfrm>
          <a:prstGeom prst="rect">
            <a:avLst/>
          </a:prstGeom>
          <a:noFill/>
          <a:ln w="9525">
            <a:noFill/>
            <a:miter lim="800000"/>
            <a:headEnd/>
            <a:tailEnd/>
          </a:ln>
        </p:spPr>
      </p:pic>
      <p:pic>
        <p:nvPicPr>
          <p:cNvPr id="32774" name="Picture 5" descr="dsc04247ao6"/>
          <p:cNvPicPr>
            <a:picLocks noChangeAspect="1" noChangeArrowheads="1"/>
          </p:cNvPicPr>
          <p:nvPr/>
        </p:nvPicPr>
        <p:blipFill>
          <a:blip r:embed="rId5"/>
          <a:srcRect/>
          <a:stretch>
            <a:fillRect/>
          </a:stretch>
        </p:blipFill>
        <p:spPr bwMode="auto">
          <a:xfrm>
            <a:off x="381000" y="2971800"/>
            <a:ext cx="3530600" cy="26479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idx="4294967295"/>
          </p:nvPr>
        </p:nvSpPr>
        <p:spPr>
          <a:xfrm>
            <a:off x="0" y="274638"/>
            <a:ext cx="8229600" cy="1143000"/>
          </a:xfrm>
        </p:spPr>
        <p:txBody>
          <a:bodyPr/>
          <a:lstStyle/>
          <a:p>
            <a:r>
              <a:rPr lang="en-US" altLang="zh-TW" smtClean="0"/>
              <a:t>Commercial vehicle operations</a:t>
            </a:r>
          </a:p>
        </p:txBody>
      </p:sp>
      <p:sp>
        <p:nvSpPr>
          <p:cNvPr id="2054" name="Rectangle 3"/>
          <p:cNvSpPr>
            <a:spLocks noGrp="1" noChangeArrowheads="1"/>
          </p:cNvSpPr>
          <p:nvPr>
            <p:ph type="body" idx="4294967295"/>
          </p:nvPr>
        </p:nvSpPr>
        <p:spPr>
          <a:xfrm>
            <a:off x="0" y="1600200"/>
            <a:ext cx="8229600" cy="4525963"/>
          </a:xfrm>
        </p:spPr>
        <p:txBody>
          <a:bodyPr/>
          <a:lstStyle/>
          <a:p>
            <a:pPr>
              <a:lnSpc>
                <a:spcPct val="90000"/>
              </a:lnSpc>
            </a:pPr>
            <a:r>
              <a:rPr lang="en-US" altLang="zh-CN" smtClean="0">
                <a:ea typeface="SimSun" pitchFamily="2" charset="-122"/>
              </a:rPr>
              <a:t>Fleet Management</a:t>
            </a:r>
            <a:r>
              <a:rPr lang="en-US" altLang="zh-TW" smtClean="0"/>
              <a:t> </a:t>
            </a:r>
          </a:p>
          <a:p>
            <a:pPr lvl="1">
              <a:lnSpc>
                <a:spcPct val="90000"/>
              </a:lnSpc>
            </a:pPr>
            <a:r>
              <a:rPr lang="en-US" altLang="zh-CN" smtClean="0">
                <a:ea typeface="SimSun" pitchFamily="2" charset="-122"/>
              </a:rPr>
              <a:t>Taxi</a:t>
            </a:r>
          </a:p>
          <a:p>
            <a:pPr lvl="1">
              <a:lnSpc>
                <a:spcPct val="90000"/>
              </a:lnSpc>
            </a:pPr>
            <a:r>
              <a:rPr lang="en-US" altLang="zh-CN" smtClean="0">
                <a:ea typeface="SimSun" pitchFamily="2" charset="-122"/>
              </a:rPr>
              <a:t>Buses</a:t>
            </a:r>
            <a:r>
              <a:rPr lang="en-US" altLang="zh-TW" smtClean="0"/>
              <a:t> </a:t>
            </a:r>
          </a:p>
          <a:p>
            <a:pPr lvl="1">
              <a:lnSpc>
                <a:spcPct val="90000"/>
              </a:lnSpc>
            </a:pPr>
            <a:r>
              <a:rPr lang="en-US" altLang="zh-CN" smtClean="0">
                <a:ea typeface="SimSun" pitchFamily="2" charset="-122"/>
              </a:rPr>
              <a:t>Vans and Lorries</a:t>
            </a:r>
          </a:p>
          <a:p>
            <a:pPr lvl="1">
              <a:lnSpc>
                <a:spcPct val="90000"/>
              </a:lnSpc>
            </a:pPr>
            <a:r>
              <a:rPr lang="en-US" altLang="zh-CN" smtClean="0">
                <a:ea typeface="SimSun" pitchFamily="2" charset="-122"/>
              </a:rPr>
              <a:t>Emergency Vehicle</a:t>
            </a:r>
          </a:p>
          <a:p>
            <a:pPr>
              <a:lnSpc>
                <a:spcPct val="90000"/>
              </a:lnSpc>
            </a:pPr>
            <a:r>
              <a:rPr lang="en-US" altLang="zh-CN" smtClean="0">
                <a:ea typeface="SimSun" pitchFamily="2" charset="-122"/>
              </a:rPr>
              <a:t>Security and Safety</a:t>
            </a:r>
            <a:r>
              <a:rPr lang="en-US" altLang="zh-TW" smtClean="0"/>
              <a:t> </a:t>
            </a:r>
          </a:p>
          <a:p>
            <a:pPr lvl="1">
              <a:lnSpc>
                <a:spcPct val="90000"/>
              </a:lnSpc>
            </a:pPr>
            <a:r>
              <a:rPr lang="en-US" altLang="zh-CN" smtClean="0">
                <a:ea typeface="SimSun" pitchFamily="2" charset="-122"/>
              </a:rPr>
              <a:t>Tracking of Stolen Vehicle</a:t>
            </a:r>
            <a:r>
              <a:rPr lang="en-US" altLang="zh-TW" smtClean="0"/>
              <a:t> </a:t>
            </a:r>
          </a:p>
          <a:p>
            <a:pPr lvl="1">
              <a:lnSpc>
                <a:spcPct val="90000"/>
              </a:lnSpc>
            </a:pPr>
            <a:r>
              <a:rPr lang="en-US" altLang="zh-TW" smtClean="0"/>
              <a:t>Tracing of emergency vehicle </a:t>
            </a:r>
          </a:p>
          <a:p>
            <a:pPr lvl="1">
              <a:lnSpc>
                <a:spcPct val="90000"/>
              </a:lnSpc>
            </a:pPr>
            <a:r>
              <a:rPr lang="en-US" altLang="zh-CN" smtClean="0">
                <a:ea typeface="SimSun" pitchFamily="2" charset="-122"/>
              </a:rPr>
              <a:t>Tracking of Hazardous Goods</a:t>
            </a:r>
            <a:r>
              <a:rPr lang="en-US" altLang="zh-TW" smtClean="0"/>
              <a:t> </a:t>
            </a:r>
          </a:p>
          <a:p>
            <a:pPr>
              <a:lnSpc>
                <a:spcPct val="90000"/>
              </a:lnSpc>
            </a:pPr>
            <a:endParaRPr lang="en-US" altLang="zh-TW" smtClean="0"/>
          </a:p>
        </p:txBody>
      </p:sp>
      <p:grpSp>
        <p:nvGrpSpPr>
          <p:cNvPr id="2" name="Group 4"/>
          <p:cNvGrpSpPr>
            <a:grpSpLocks/>
          </p:cNvGrpSpPr>
          <p:nvPr/>
        </p:nvGrpSpPr>
        <p:grpSpPr bwMode="auto">
          <a:xfrm>
            <a:off x="5943600" y="1295400"/>
            <a:ext cx="2667000" cy="4718050"/>
            <a:chOff x="3840" y="720"/>
            <a:chExt cx="1680" cy="2972"/>
          </a:xfrm>
        </p:grpSpPr>
        <p:graphicFrame>
          <p:nvGraphicFramePr>
            <p:cNvPr id="2050" name="Object 5"/>
            <p:cNvGraphicFramePr>
              <a:graphicFrameLocks/>
            </p:cNvGraphicFramePr>
            <p:nvPr/>
          </p:nvGraphicFramePr>
          <p:xfrm>
            <a:off x="4656" y="2544"/>
            <a:ext cx="864" cy="432"/>
          </p:xfrm>
          <a:graphic>
            <a:graphicData uri="http://schemas.openxmlformats.org/presentationml/2006/ole">
              <p:oleObj spid="_x0000_s2050" name="多媒體項目" r:id="rId4" imgW="2581200" imgH="1403280" progId="MS_ClipArt_Gallery.2">
                <p:embed/>
              </p:oleObj>
            </a:graphicData>
          </a:graphic>
        </p:graphicFrame>
        <p:graphicFrame>
          <p:nvGraphicFramePr>
            <p:cNvPr id="2051" name="Object 6"/>
            <p:cNvGraphicFramePr>
              <a:graphicFrameLocks noChangeAspect="1"/>
            </p:cNvGraphicFramePr>
            <p:nvPr/>
          </p:nvGraphicFramePr>
          <p:xfrm>
            <a:off x="3840" y="720"/>
            <a:ext cx="672" cy="527"/>
          </p:xfrm>
          <a:graphic>
            <a:graphicData uri="http://schemas.openxmlformats.org/presentationml/2006/ole">
              <p:oleObj spid="_x0000_s2051" name="多媒體項目" r:id="rId5" imgW="5249520" imgH="4114440" progId="MS_ClipArt_Gallery.2">
                <p:embed/>
              </p:oleObj>
            </a:graphicData>
          </a:graphic>
        </p:graphicFrame>
        <p:graphicFrame>
          <p:nvGraphicFramePr>
            <p:cNvPr id="2052" name="Object 7"/>
            <p:cNvGraphicFramePr>
              <a:graphicFrameLocks noChangeAspect="1"/>
            </p:cNvGraphicFramePr>
            <p:nvPr/>
          </p:nvGraphicFramePr>
          <p:xfrm>
            <a:off x="4080" y="3216"/>
            <a:ext cx="912" cy="476"/>
          </p:xfrm>
          <a:graphic>
            <a:graphicData uri="http://schemas.openxmlformats.org/presentationml/2006/ole">
              <p:oleObj spid="_x0000_s2052" name="多媒體項目" r:id="rId6" imgW="4776480" imgH="2491920" progId="MS_ClipArt_Gallery.2">
                <p:embed/>
              </p:oleObj>
            </a:graphicData>
          </a:graphic>
        </p:graphicFrame>
        <p:pic>
          <p:nvPicPr>
            <p:cNvPr id="2056" name="Picture 8" descr="bus"/>
            <p:cNvPicPr>
              <a:picLocks noChangeAspect="1" noChangeArrowheads="1"/>
            </p:cNvPicPr>
            <p:nvPr/>
          </p:nvPicPr>
          <p:blipFill>
            <a:blip r:embed="rId7"/>
            <a:srcRect/>
            <a:stretch>
              <a:fillRect/>
            </a:stretch>
          </p:blipFill>
          <p:spPr bwMode="auto">
            <a:xfrm>
              <a:off x="4752" y="1104"/>
              <a:ext cx="624" cy="749"/>
            </a:xfrm>
            <a:prstGeom prst="rect">
              <a:avLst/>
            </a:prstGeom>
            <a:noFill/>
            <a:ln w="9525">
              <a:noFill/>
              <a:miter lim="800000"/>
              <a:headEnd/>
              <a:tailEnd/>
            </a:ln>
          </p:spPr>
        </p:pic>
        <p:pic>
          <p:nvPicPr>
            <p:cNvPr id="2057" name="Picture 9" descr="truck"/>
            <p:cNvPicPr>
              <a:picLocks noChangeAspect="1" noChangeArrowheads="1"/>
            </p:cNvPicPr>
            <p:nvPr/>
          </p:nvPicPr>
          <p:blipFill>
            <a:blip r:embed="rId8"/>
            <a:srcRect/>
            <a:stretch>
              <a:fillRect/>
            </a:stretch>
          </p:blipFill>
          <p:spPr bwMode="auto">
            <a:xfrm>
              <a:off x="3888" y="1776"/>
              <a:ext cx="623" cy="902"/>
            </a:xfrm>
            <a:prstGeom prst="rect">
              <a:avLst/>
            </a:prstGeom>
            <a:noFill/>
            <a:ln w="9525">
              <a:noFill/>
              <a:miter lim="800000"/>
              <a:headEnd/>
              <a:tailEnd/>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TW" smtClean="0"/>
              <a:t>Outline</a:t>
            </a:r>
          </a:p>
        </p:txBody>
      </p:sp>
      <p:sp>
        <p:nvSpPr>
          <p:cNvPr id="33795" name="Rectangle 3"/>
          <p:cNvSpPr>
            <a:spLocks noGrp="1" noChangeArrowheads="1"/>
          </p:cNvSpPr>
          <p:nvPr>
            <p:ph idx="1"/>
          </p:nvPr>
        </p:nvSpPr>
        <p:spPr/>
        <p:txBody>
          <a:bodyPr/>
          <a:lstStyle/>
          <a:p>
            <a:r>
              <a:rPr lang="en-US" altLang="zh-TW" smtClean="0">
                <a:solidFill>
                  <a:srgbClr val="C0C0C0"/>
                </a:solidFill>
              </a:rPr>
              <a:t>Intelligent Transportation Systems</a:t>
            </a:r>
          </a:p>
          <a:p>
            <a:r>
              <a:rPr lang="en-US" altLang="zh-TW" smtClean="0">
                <a:solidFill>
                  <a:srgbClr val="C0C0C0"/>
                </a:solidFill>
              </a:rPr>
              <a:t>ITS Applications</a:t>
            </a:r>
          </a:p>
          <a:p>
            <a:pPr lvl="1"/>
            <a:r>
              <a:rPr lang="en-US" altLang="zh-TW" smtClean="0">
                <a:solidFill>
                  <a:srgbClr val="C0C0C0"/>
                </a:solidFill>
              </a:rPr>
              <a:t>Telematics </a:t>
            </a:r>
            <a:br>
              <a:rPr lang="en-US" altLang="zh-TW" smtClean="0">
                <a:solidFill>
                  <a:srgbClr val="C0C0C0"/>
                </a:solidFill>
              </a:rPr>
            </a:br>
            <a:r>
              <a:rPr lang="en-US" altLang="zh-TW" smtClean="0">
                <a:solidFill>
                  <a:srgbClr val="C0C0C0"/>
                </a:solidFill>
              </a:rPr>
              <a:t>  = Telecommunication + Infomatics</a:t>
            </a:r>
          </a:p>
          <a:p>
            <a:r>
              <a:rPr lang="en-US" altLang="zh-TW" smtClean="0"/>
              <a:t>ITS Standard Organization</a:t>
            </a:r>
          </a:p>
          <a:p>
            <a:r>
              <a:rPr lang="en-US" altLang="zh-TW" smtClean="0">
                <a:solidFill>
                  <a:srgbClr val="C0C0C0"/>
                </a:solidFill>
              </a:rPr>
              <a:t>Vehicular communication</a:t>
            </a:r>
          </a:p>
          <a:p>
            <a:r>
              <a:rPr lang="en-US" altLang="zh-TW" smtClean="0">
                <a:solidFill>
                  <a:srgbClr val="C0C0C0"/>
                </a:solidFill>
              </a:rPr>
              <a:t>Telecom Service Integration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marL="838200" indent="-838200"/>
            <a:r>
              <a:rPr lang="en-US" altLang="zh-TW" smtClean="0"/>
              <a:t>National ITS Architecture (US)</a:t>
            </a:r>
            <a:endParaRPr lang="zh-TW" altLang="en-US" smtClean="0"/>
          </a:p>
        </p:txBody>
      </p:sp>
      <p:sp>
        <p:nvSpPr>
          <p:cNvPr id="34819" name="Rectangle 3"/>
          <p:cNvSpPr>
            <a:spLocks noGrp="1" noChangeArrowheads="1"/>
          </p:cNvSpPr>
          <p:nvPr>
            <p:ph idx="1"/>
          </p:nvPr>
        </p:nvSpPr>
        <p:spPr/>
        <p:txBody>
          <a:bodyPr/>
          <a:lstStyle/>
          <a:p>
            <a:r>
              <a:rPr lang="en-US" altLang="zh-TW" smtClean="0"/>
              <a:t>The National ITS Architecture provides a common framework for planning, defining, and integrating intelligent transportation systems.  It is a mature product that reflects the contributions of a broad cross-section of the ITS community (transportation practitioners, systems engineers, system developers, technology specialists, consultants, etc.)</a:t>
            </a:r>
            <a:endParaRPr lang="zh-TW"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fontAlgn="auto">
              <a:spcAft>
                <a:spcPts val="0"/>
              </a:spcAft>
              <a:defRPr/>
            </a:pPr>
            <a:r>
              <a:rPr lang="en-US" altLang="en-US" sz="4000" smtClean="0">
                <a:ea typeface="+mj-ea"/>
              </a:rPr>
              <a:t>National ITS</a:t>
            </a:r>
            <a:r>
              <a:rPr lang="en-US" altLang="zh-TW" sz="4000" smtClean="0">
                <a:ea typeface="+mj-ea"/>
              </a:rPr>
              <a:t> architecture</a:t>
            </a:r>
            <a:br>
              <a:rPr lang="en-US" altLang="zh-TW" sz="4000" smtClean="0">
                <a:ea typeface="+mj-ea"/>
              </a:rPr>
            </a:br>
            <a:r>
              <a:rPr lang="en-US" altLang="zh-TW" sz="4000" smtClean="0">
                <a:ea typeface="+mj-ea"/>
              </a:rPr>
              <a:t>defines …</a:t>
            </a:r>
            <a:endParaRPr lang="zh-TW" altLang="en-US" sz="4000" smtClean="0">
              <a:ea typeface="+mj-ea"/>
            </a:endParaRPr>
          </a:p>
        </p:txBody>
      </p:sp>
      <p:sp>
        <p:nvSpPr>
          <p:cNvPr id="35843" name="Rectangle 3"/>
          <p:cNvSpPr>
            <a:spLocks noGrp="1" noChangeArrowheads="1"/>
          </p:cNvSpPr>
          <p:nvPr>
            <p:ph idx="1"/>
          </p:nvPr>
        </p:nvSpPr>
        <p:spPr/>
        <p:txBody>
          <a:bodyPr/>
          <a:lstStyle/>
          <a:p>
            <a:r>
              <a:rPr lang="en-US" altLang="zh-TW" sz="2800" smtClean="0"/>
              <a:t>The functions (e.g., gather traffic information or request a route) that are required for ITS </a:t>
            </a:r>
          </a:p>
          <a:p>
            <a:endParaRPr lang="en-US" altLang="zh-TW" sz="2800" smtClean="0"/>
          </a:p>
          <a:p>
            <a:r>
              <a:rPr lang="en-US" altLang="zh-TW" sz="2800" smtClean="0"/>
              <a:t>The physical entities or subsystems where these functions reside (e.g., the field or the vehicle) </a:t>
            </a:r>
          </a:p>
          <a:p>
            <a:endParaRPr lang="en-US" altLang="zh-TW" sz="2800" smtClean="0"/>
          </a:p>
          <a:p>
            <a:r>
              <a:rPr lang="en-US" altLang="zh-TW" sz="2800" smtClean="0"/>
              <a:t>The information flows and data flows that connect these functions and physical subsystems together into an integrated system</a:t>
            </a:r>
            <a:endParaRPr lang="zh-TW" altLang="en-US" sz="28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TW" smtClean="0"/>
              <a:t>ITS standards activities </a:t>
            </a:r>
            <a:endParaRPr lang="zh-TW" altLang="en-US" smtClean="0"/>
          </a:p>
        </p:txBody>
      </p:sp>
      <p:sp>
        <p:nvSpPr>
          <p:cNvPr id="36867" name="Rectangle 3"/>
          <p:cNvSpPr>
            <a:spLocks noGrp="1" noChangeArrowheads="1"/>
          </p:cNvSpPr>
          <p:nvPr>
            <p:ph idx="1"/>
          </p:nvPr>
        </p:nvSpPr>
        <p:spPr/>
        <p:txBody>
          <a:bodyPr/>
          <a:lstStyle/>
          <a:p>
            <a:pPr>
              <a:lnSpc>
                <a:spcPct val="90000"/>
              </a:lnSpc>
            </a:pPr>
            <a:r>
              <a:rPr lang="en-US" altLang="zh-TW" sz="2400" smtClean="0">
                <a:hlinkClick r:id="rId3" tooltip="link to the AASHTO section on the standards page"/>
              </a:rPr>
              <a:t>AASHTO (American Association of State Highway and Transportation Officials)</a:t>
            </a:r>
            <a:r>
              <a:rPr lang="en-US" altLang="zh-TW" sz="2400" smtClean="0"/>
              <a:t> </a:t>
            </a:r>
          </a:p>
          <a:p>
            <a:pPr>
              <a:lnSpc>
                <a:spcPct val="90000"/>
              </a:lnSpc>
            </a:pPr>
            <a:r>
              <a:rPr lang="en-US" altLang="zh-TW" sz="2400" smtClean="0">
                <a:hlinkClick r:id="rId4" tooltip="link to the ANSI section on the standards page"/>
              </a:rPr>
              <a:t>ANSI (American National Standards Institute)</a:t>
            </a:r>
            <a:r>
              <a:rPr lang="en-US" altLang="zh-TW" sz="2400" smtClean="0"/>
              <a:t> </a:t>
            </a:r>
          </a:p>
          <a:p>
            <a:pPr>
              <a:lnSpc>
                <a:spcPct val="90000"/>
              </a:lnSpc>
            </a:pPr>
            <a:r>
              <a:rPr lang="en-US" altLang="zh-TW" sz="2400" smtClean="0">
                <a:hlinkClick r:id="rId5" tooltip="link to the APTA section on the standards page"/>
              </a:rPr>
              <a:t>APTA (American Public Transportation Association)</a:t>
            </a:r>
            <a:r>
              <a:rPr lang="en-US" altLang="zh-TW" sz="2400" smtClean="0"/>
              <a:t> </a:t>
            </a:r>
          </a:p>
          <a:p>
            <a:pPr>
              <a:lnSpc>
                <a:spcPct val="90000"/>
              </a:lnSpc>
            </a:pPr>
            <a:r>
              <a:rPr lang="en-US" altLang="zh-TW" sz="2400" smtClean="0">
                <a:hlinkClick r:id="rId6" tooltip="link to the ASTM section on the standards page"/>
              </a:rPr>
              <a:t>ASTM (American Society for Testing and Materials)</a:t>
            </a:r>
            <a:r>
              <a:rPr lang="en-US" altLang="zh-TW" sz="2400" smtClean="0"/>
              <a:t> </a:t>
            </a:r>
          </a:p>
          <a:p>
            <a:pPr>
              <a:lnSpc>
                <a:spcPct val="90000"/>
              </a:lnSpc>
            </a:pPr>
            <a:r>
              <a:rPr lang="en-US" altLang="zh-TW" sz="2400" smtClean="0">
                <a:hlinkClick r:id="rId7" tooltip="link to the IEEE section on the standards page"/>
              </a:rPr>
              <a:t>IEEE (Institute of Electrical and Electronics Engineers)</a:t>
            </a:r>
            <a:r>
              <a:rPr lang="en-US" altLang="zh-TW" sz="2400" smtClean="0"/>
              <a:t> </a:t>
            </a:r>
          </a:p>
          <a:p>
            <a:pPr>
              <a:lnSpc>
                <a:spcPct val="90000"/>
              </a:lnSpc>
            </a:pPr>
            <a:r>
              <a:rPr lang="en-US" altLang="zh-TW" sz="2400" smtClean="0">
                <a:hlinkClick r:id="rId8" tooltip="link to the ITE section on the standards page"/>
              </a:rPr>
              <a:t>ITE (Institute of Transportation Engineers)</a:t>
            </a:r>
            <a:r>
              <a:rPr lang="en-US" altLang="zh-TW" sz="2400" smtClean="0"/>
              <a:t> </a:t>
            </a:r>
          </a:p>
          <a:p>
            <a:pPr>
              <a:lnSpc>
                <a:spcPct val="90000"/>
              </a:lnSpc>
            </a:pPr>
            <a:r>
              <a:rPr lang="en-US" altLang="zh-TW" sz="2400" smtClean="0">
                <a:hlinkClick r:id="rId9" tooltip="link to the NEMA section on the standards page"/>
              </a:rPr>
              <a:t>NEMA (National Electrical Manufacturers Association) </a:t>
            </a:r>
          </a:p>
          <a:p>
            <a:pPr>
              <a:lnSpc>
                <a:spcPct val="90000"/>
              </a:lnSpc>
            </a:pPr>
            <a:r>
              <a:rPr lang="en-US" altLang="zh-TW" sz="2400" smtClean="0">
                <a:hlinkClick r:id="rId9" tooltip="link to the NEMA section on the standards page"/>
              </a:rPr>
              <a:t>SAE (Society of Automotive Engineers) </a:t>
            </a:r>
            <a:endParaRPr lang="zh-TW" altLang="en-US"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smtClean="0"/>
              <a:t>Applicable interfaces</a:t>
            </a:r>
          </a:p>
        </p:txBody>
      </p:sp>
      <p:sp>
        <p:nvSpPr>
          <p:cNvPr id="37891" name="Rectangle 3"/>
          <p:cNvSpPr>
            <a:spLocks noGrp="1" noChangeArrowheads="1"/>
          </p:cNvSpPr>
          <p:nvPr>
            <p:ph idx="1"/>
          </p:nvPr>
        </p:nvSpPr>
        <p:spPr/>
        <p:txBody>
          <a:bodyPr/>
          <a:lstStyle/>
          <a:p>
            <a:endParaRPr lang="zh-TW" altLang="en-US" smtClean="0"/>
          </a:p>
        </p:txBody>
      </p:sp>
      <p:pic>
        <p:nvPicPr>
          <p:cNvPr id="37892" name="Picture 4" descr="ITS1"/>
          <p:cNvPicPr>
            <a:picLocks noChangeAspect="1" noChangeArrowheads="1"/>
          </p:cNvPicPr>
          <p:nvPr/>
        </p:nvPicPr>
        <p:blipFill>
          <a:blip r:embed="rId2"/>
          <a:srcRect/>
          <a:stretch>
            <a:fillRect/>
          </a:stretch>
        </p:blipFill>
        <p:spPr bwMode="auto">
          <a:xfrm>
            <a:off x="228600" y="1219200"/>
            <a:ext cx="8686800" cy="562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zh-TW" altLang="en-US" smtClean="0"/>
          </a:p>
        </p:txBody>
      </p:sp>
      <p:sp>
        <p:nvSpPr>
          <p:cNvPr id="38915" name="Rectangle 3"/>
          <p:cNvSpPr>
            <a:spLocks noGrp="1" noChangeArrowheads="1"/>
          </p:cNvSpPr>
          <p:nvPr>
            <p:ph idx="1"/>
          </p:nvPr>
        </p:nvSpPr>
        <p:spPr/>
        <p:txBody>
          <a:bodyPr/>
          <a:lstStyle/>
          <a:p>
            <a:endParaRPr lang="zh-TW" altLang="en-US" smtClean="0"/>
          </a:p>
        </p:txBody>
      </p:sp>
      <p:pic>
        <p:nvPicPr>
          <p:cNvPr id="38916" name="Picture 4" descr="1"/>
          <p:cNvPicPr>
            <a:picLocks noChangeAspect="1" noChangeArrowheads="1"/>
          </p:cNvPicPr>
          <p:nvPr/>
        </p:nvPicPr>
        <p:blipFill>
          <a:blip r:embed="rId3"/>
          <a:srcRect/>
          <a:stretch>
            <a:fillRect/>
          </a:stretch>
        </p:blipFill>
        <p:spPr bwMode="auto">
          <a:xfrm>
            <a:off x="990600" y="1295400"/>
            <a:ext cx="7315200" cy="5033963"/>
          </a:xfrm>
          <a:prstGeom prst="rect">
            <a:avLst/>
          </a:prstGeom>
          <a:noFill/>
          <a:ln w="9525">
            <a:noFill/>
            <a:miter lim="800000"/>
            <a:headEnd/>
            <a:tailEnd/>
          </a:ln>
        </p:spPr>
      </p:pic>
      <p:sp>
        <p:nvSpPr>
          <p:cNvPr id="38917" name="Text Box 5"/>
          <p:cNvSpPr txBox="1">
            <a:spLocks noChangeArrowheads="1"/>
          </p:cNvSpPr>
          <p:nvPr/>
        </p:nvSpPr>
        <p:spPr bwMode="auto">
          <a:xfrm>
            <a:off x="3810000" y="6415088"/>
            <a:ext cx="5486400" cy="366712"/>
          </a:xfrm>
          <a:prstGeom prst="rect">
            <a:avLst/>
          </a:prstGeom>
          <a:noFill/>
          <a:ln w="9525">
            <a:noFill/>
            <a:miter lim="800000"/>
            <a:headEnd/>
            <a:tailEnd/>
          </a:ln>
        </p:spPr>
        <p:txBody>
          <a:bodyPr>
            <a:spAutoFit/>
          </a:bodyPr>
          <a:lstStyle/>
          <a:p>
            <a:pPr>
              <a:spcBef>
                <a:spcPct val="50000"/>
              </a:spcBef>
            </a:pPr>
            <a:r>
              <a:rPr lang="en-US" altLang="zh-TW"/>
              <a:t>Picture from National ITS Architecture Website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zh-TW" altLang="en-US" smtClean="0"/>
          </a:p>
        </p:txBody>
      </p:sp>
      <p:sp>
        <p:nvSpPr>
          <p:cNvPr id="39939" name="Rectangle 3"/>
          <p:cNvSpPr>
            <a:spLocks noGrp="1" noChangeArrowheads="1"/>
          </p:cNvSpPr>
          <p:nvPr>
            <p:ph idx="1"/>
          </p:nvPr>
        </p:nvSpPr>
        <p:spPr/>
        <p:txBody>
          <a:bodyPr/>
          <a:lstStyle/>
          <a:p>
            <a:endParaRPr lang="zh-TW" altLang="en-US" smtClean="0"/>
          </a:p>
        </p:txBody>
      </p:sp>
      <p:sp>
        <p:nvSpPr>
          <p:cNvPr id="39940" name="Text Box 4"/>
          <p:cNvSpPr txBox="1">
            <a:spLocks noChangeArrowheads="1"/>
          </p:cNvSpPr>
          <p:nvPr/>
        </p:nvSpPr>
        <p:spPr bwMode="auto">
          <a:xfrm>
            <a:off x="3810000" y="6415088"/>
            <a:ext cx="5486400" cy="366712"/>
          </a:xfrm>
          <a:prstGeom prst="rect">
            <a:avLst/>
          </a:prstGeom>
          <a:noFill/>
          <a:ln w="9525">
            <a:noFill/>
            <a:miter lim="800000"/>
            <a:headEnd/>
            <a:tailEnd/>
          </a:ln>
        </p:spPr>
        <p:txBody>
          <a:bodyPr>
            <a:spAutoFit/>
          </a:bodyPr>
          <a:lstStyle/>
          <a:p>
            <a:pPr>
              <a:spcBef>
                <a:spcPct val="50000"/>
              </a:spcBef>
            </a:pPr>
            <a:r>
              <a:rPr lang="en-US" altLang="zh-TW"/>
              <a:t>Picture from National ITS Architecture Website</a:t>
            </a:r>
          </a:p>
        </p:txBody>
      </p:sp>
      <p:pic>
        <p:nvPicPr>
          <p:cNvPr id="39941" name="Picture 6" descr="ITS2"/>
          <p:cNvPicPr>
            <a:picLocks noChangeAspect="1" noChangeArrowheads="1"/>
          </p:cNvPicPr>
          <p:nvPr/>
        </p:nvPicPr>
        <p:blipFill>
          <a:blip r:embed="rId3"/>
          <a:srcRect/>
          <a:stretch>
            <a:fillRect/>
          </a:stretch>
        </p:blipFill>
        <p:spPr bwMode="auto">
          <a:xfrm>
            <a:off x="838200" y="1295400"/>
            <a:ext cx="7543800"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zh-TW" smtClean="0"/>
              <a:t>Outline</a:t>
            </a:r>
          </a:p>
        </p:txBody>
      </p:sp>
      <p:sp>
        <p:nvSpPr>
          <p:cNvPr id="40963" name="Rectangle 3"/>
          <p:cNvSpPr>
            <a:spLocks noGrp="1" noChangeArrowheads="1"/>
          </p:cNvSpPr>
          <p:nvPr>
            <p:ph idx="1"/>
          </p:nvPr>
        </p:nvSpPr>
        <p:spPr/>
        <p:txBody>
          <a:bodyPr/>
          <a:lstStyle/>
          <a:p>
            <a:r>
              <a:rPr lang="en-US" altLang="zh-TW" smtClean="0">
                <a:solidFill>
                  <a:srgbClr val="C0C0C0"/>
                </a:solidFill>
              </a:rPr>
              <a:t>Intelligent Transportation Systems</a:t>
            </a:r>
          </a:p>
          <a:p>
            <a:r>
              <a:rPr lang="en-US" altLang="zh-TW" smtClean="0">
                <a:solidFill>
                  <a:srgbClr val="C0C0C0"/>
                </a:solidFill>
              </a:rPr>
              <a:t>ITS Applications</a:t>
            </a:r>
          </a:p>
          <a:p>
            <a:pPr lvl="1"/>
            <a:r>
              <a:rPr lang="en-US" altLang="zh-TW" smtClean="0">
                <a:solidFill>
                  <a:srgbClr val="C0C0C0"/>
                </a:solidFill>
              </a:rPr>
              <a:t>Telematics </a:t>
            </a:r>
            <a:br>
              <a:rPr lang="en-US" altLang="zh-TW" smtClean="0">
                <a:solidFill>
                  <a:srgbClr val="C0C0C0"/>
                </a:solidFill>
              </a:rPr>
            </a:br>
            <a:r>
              <a:rPr lang="en-US" altLang="zh-TW" smtClean="0">
                <a:solidFill>
                  <a:srgbClr val="C0C0C0"/>
                </a:solidFill>
              </a:rPr>
              <a:t>  = Telecommunication + Infomatics</a:t>
            </a:r>
          </a:p>
          <a:p>
            <a:r>
              <a:rPr lang="en-US" altLang="zh-TW" smtClean="0">
                <a:solidFill>
                  <a:srgbClr val="C0C0C0"/>
                </a:solidFill>
              </a:rPr>
              <a:t>ITS Standard Organization</a:t>
            </a:r>
          </a:p>
          <a:p>
            <a:r>
              <a:rPr lang="en-US" altLang="zh-TW" smtClean="0"/>
              <a:t>Vehicular communication</a:t>
            </a:r>
          </a:p>
          <a:p>
            <a:r>
              <a:rPr lang="en-US" altLang="zh-TW" smtClean="0">
                <a:solidFill>
                  <a:srgbClr val="C0C0C0"/>
                </a:solidFill>
              </a:rPr>
              <a:t>Telecom Service Integration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sz="4000" smtClean="0"/>
              <a:t>Intelligent Transportation System</a:t>
            </a:r>
          </a:p>
        </p:txBody>
      </p:sp>
      <p:sp>
        <p:nvSpPr>
          <p:cNvPr id="7171" name="Rectangle 3"/>
          <p:cNvSpPr>
            <a:spLocks noGrp="1" noChangeArrowheads="1"/>
          </p:cNvSpPr>
          <p:nvPr>
            <p:ph idx="1"/>
          </p:nvPr>
        </p:nvSpPr>
        <p:spPr>
          <a:xfrm>
            <a:off x="304800" y="1722438"/>
            <a:ext cx="8534400" cy="4525962"/>
          </a:xfrm>
        </p:spPr>
        <p:txBody>
          <a:bodyPr/>
          <a:lstStyle/>
          <a:p>
            <a:r>
              <a:rPr lang="en-US" altLang="zh-TW" sz="3400" smtClean="0"/>
              <a:t>The term intelligent transportation system (ITS) refers to efforts to add information and communications technology to transport infrastructure and vehicles, in order to improve safety and reduce vehicle wear, transportation times, and fuel consumption.</a:t>
            </a:r>
          </a:p>
          <a:p>
            <a:endParaRPr lang="zh-TW" altLang="en-US" sz="3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229600" cy="1143000"/>
          </a:xfrm>
        </p:spPr>
        <p:txBody>
          <a:bodyPr rtlCol="0">
            <a:normAutofit fontScale="90000"/>
          </a:bodyPr>
          <a:lstStyle/>
          <a:p>
            <a:pPr fontAlgn="auto">
              <a:spcAft>
                <a:spcPts val="0"/>
              </a:spcAft>
              <a:defRPr/>
            </a:pPr>
            <a:r>
              <a:rPr lang="en-US" altLang="zh-TW" sz="4000" smtClean="0">
                <a:ea typeface="+mj-ea"/>
              </a:rPr>
              <a:t>Motivation for Vehicular Communication (VC)</a:t>
            </a:r>
          </a:p>
        </p:txBody>
      </p:sp>
      <p:sp>
        <p:nvSpPr>
          <p:cNvPr id="41987" name="Rectangle 3"/>
          <p:cNvSpPr>
            <a:spLocks noGrp="1" noChangeArrowheads="1"/>
          </p:cNvSpPr>
          <p:nvPr>
            <p:ph type="body" idx="4294967295"/>
          </p:nvPr>
        </p:nvSpPr>
        <p:spPr>
          <a:xfrm>
            <a:off x="0" y="1600200"/>
            <a:ext cx="8229600" cy="4525963"/>
          </a:xfrm>
        </p:spPr>
        <p:txBody>
          <a:bodyPr/>
          <a:lstStyle/>
          <a:p>
            <a:pPr>
              <a:lnSpc>
                <a:spcPct val="90000"/>
              </a:lnSpc>
            </a:pPr>
            <a:r>
              <a:rPr lang="en-US" altLang="zh-TW" sz="2800" smtClean="0"/>
              <a:t>The main goal of VC is convenient and safe.</a:t>
            </a:r>
          </a:p>
          <a:p>
            <a:pPr>
              <a:lnSpc>
                <a:spcPct val="90000"/>
              </a:lnSpc>
            </a:pPr>
            <a:r>
              <a:rPr lang="en-US" altLang="zh-TW" sz="2800" smtClean="0"/>
              <a:t>Vehicles have…  (differs from personal comm.)</a:t>
            </a:r>
          </a:p>
          <a:p>
            <a:pPr lvl="1">
              <a:lnSpc>
                <a:spcPct val="90000"/>
              </a:lnSpc>
            </a:pPr>
            <a:r>
              <a:rPr lang="en-US" altLang="zh-TW" smtClean="0"/>
              <a:t>Enough power</a:t>
            </a:r>
          </a:p>
          <a:p>
            <a:pPr lvl="1">
              <a:lnSpc>
                <a:spcPct val="90000"/>
              </a:lnSpc>
            </a:pPr>
            <a:r>
              <a:rPr lang="en-US" altLang="zh-TW" smtClean="0"/>
              <a:t>Large space</a:t>
            </a:r>
          </a:p>
          <a:p>
            <a:pPr lvl="1">
              <a:lnSpc>
                <a:spcPct val="90000"/>
              </a:lnSpc>
            </a:pPr>
            <a:r>
              <a:rPr lang="en-US" altLang="zh-TW" smtClean="0"/>
              <a:t>Predictable and high-speed mobility</a:t>
            </a:r>
          </a:p>
          <a:p>
            <a:pPr>
              <a:lnSpc>
                <a:spcPct val="90000"/>
              </a:lnSpc>
            </a:pPr>
            <a:r>
              <a:rPr lang="en-US" altLang="zh-TW" sz="2800" smtClean="0"/>
              <a:t>Use communication for new services</a:t>
            </a:r>
          </a:p>
          <a:p>
            <a:pPr lvl="1">
              <a:lnSpc>
                <a:spcPct val="90000"/>
              </a:lnSpc>
            </a:pPr>
            <a:r>
              <a:rPr lang="en-US" altLang="zh-TW" smtClean="0"/>
              <a:t>Collision warning</a:t>
            </a:r>
          </a:p>
          <a:p>
            <a:pPr lvl="1">
              <a:lnSpc>
                <a:spcPct val="90000"/>
              </a:lnSpc>
            </a:pPr>
            <a:r>
              <a:rPr lang="en-US" altLang="zh-TW" smtClean="0"/>
              <a:t>Up-to-date traffic information</a:t>
            </a:r>
          </a:p>
          <a:p>
            <a:pPr lvl="1">
              <a:lnSpc>
                <a:spcPct val="90000"/>
              </a:lnSpc>
            </a:pPr>
            <a:r>
              <a:rPr lang="en-US" altLang="zh-TW" smtClean="0"/>
              <a:t>Active navigation services</a:t>
            </a:r>
          </a:p>
          <a:p>
            <a:pPr lvl="1">
              <a:lnSpc>
                <a:spcPct val="90000"/>
              </a:lnSpc>
            </a:pPr>
            <a:r>
              <a:rPr lang="en-US" altLang="zh-TW" smtClean="0"/>
              <a:t>Weather information</a:t>
            </a:r>
            <a:endParaRPr lang="zh-TW"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zh-TW" sz="4000" smtClean="0"/>
              <a:t>Vehicular Communication Technology</a:t>
            </a:r>
            <a:endParaRPr lang="zh-TW" altLang="en-US" sz="4000" smtClean="0"/>
          </a:p>
        </p:txBody>
      </p:sp>
      <p:sp>
        <p:nvSpPr>
          <p:cNvPr id="43011" name="Rectangle 3"/>
          <p:cNvSpPr>
            <a:spLocks noGrp="1" noChangeArrowheads="1"/>
          </p:cNvSpPr>
          <p:nvPr>
            <p:ph idx="1"/>
          </p:nvPr>
        </p:nvSpPr>
        <p:spPr>
          <a:xfrm>
            <a:off x="304800" y="1600200"/>
            <a:ext cx="8229600" cy="4525963"/>
          </a:xfrm>
        </p:spPr>
        <p:txBody>
          <a:bodyPr/>
          <a:lstStyle/>
          <a:p>
            <a:pPr>
              <a:lnSpc>
                <a:spcPct val="90000"/>
              </a:lnSpc>
            </a:pPr>
            <a:r>
              <a:rPr lang="en-US" altLang="zh-TW" smtClean="0"/>
              <a:t>Inside car</a:t>
            </a:r>
          </a:p>
          <a:p>
            <a:pPr lvl="1">
              <a:lnSpc>
                <a:spcPct val="90000"/>
              </a:lnSpc>
            </a:pPr>
            <a:r>
              <a:rPr lang="en-US" altLang="zh-TW" smtClean="0"/>
              <a:t>Bluetooth, Zigbee </a:t>
            </a:r>
          </a:p>
          <a:p>
            <a:pPr lvl="1">
              <a:lnSpc>
                <a:spcPct val="90000"/>
              </a:lnSpc>
            </a:pPr>
            <a:endParaRPr lang="en-US" altLang="zh-TW" smtClean="0"/>
          </a:p>
          <a:p>
            <a:pPr>
              <a:lnSpc>
                <a:spcPct val="90000"/>
              </a:lnSpc>
            </a:pPr>
            <a:r>
              <a:rPr lang="en-US" altLang="zh-TW" smtClean="0"/>
              <a:t>Car to car</a:t>
            </a:r>
          </a:p>
          <a:p>
            <a:pPr lvl="1">
              <a:lnSpc>
                <a:spcPct val="90000"/>
              </a:lnSpc>
            </a:pPr>
            <a:r>
              <a:rPr lang="en-US" altLang="zh-TW" smtClean="0"/>
              <a:t>VANET,802.11p</a:t>
            </a:r>
          </a:p>
          <a:p>
            <a:pPr>
              <a:lnSpc>
                <a:spcPct val="90000"/>
              </a:lnSpc>
            </a:pPr>
            <a:r>
              <a:rPr lang="en-US" altLang="zh-TW" smtClean="0"/>
              <a:t>Car to road </a:t>
            </a:r>
          </a:p>
          <a:p>
            <a:pPr lvl="1">
              <a:lnSpc>
                <a:spcPct val="90000"/>
              </a:lnSpc>
            </a:pPr>
            <a:r>
              <a:rPr lang="en-US" altLang="zh-TW" smtClean="0"/>
              <a:t>802.11p</a:t>
            </a:r>
          </a:p>
          <a:p>
            <a:pPr>
              <a:lnSpc>
                <a:spcPct val="90000"/>
              </a:lnSpc>
            </a:pPr>
            <a:r>
              <a:rPr lang="en-US" altLang="zh-TW" smtClean="0"/>
              <a:t>Car to Internet</a:t>
            </a:r>
          </a:p>
          <a:p>
            <a:pPr lvl="1">
              <a:lnSpc>
                <a:spcPct val="90000"/>
              </a:lnSpc>
            </a:pPr>
            <a:r>
              <a:rPr lang="en-US" altLang="zh-TW" smtClean="0"/>
              <a:t>3G, WiMAX</a:t>
            </a:r>
          </a:p>
          <a:p>
            <a:pPr lvl="1">
              <a:lnSpc>
                <a:spcPct val="90000"/>
              </a:lnSpc>
              <a:buFontTx/>
              <a:buNone/>
            </a:pPr>
            <a:endParaRPr lang="en-US" altLang="zh-TW" smtClean="0"/>
          </a:p>
        </p:txBody>
      </p:sp>
      <p:pic>
        <p:nvPicPr>
          <p:cNvPr id="43012" name="Picture 4"/>
          <p:cNvPicPr>
            <a:picLocks noChangeAspect="1" noChangeArrowheads="1"/>
          </p:cNvPicPr>
          <p:nvPr/>
        </p:nvPicPr>
        <p:blipFill>
          <a:blip r:embed="rId3"/>
          <a:srcRect l="21666" t="36409" r="16667"/>
          <a:stretch>
            <a:fillRect/>
          </a:stretch>
        </p:blipFill>
        <p:spPr bwMode="auto">
          <a:xfrm>
            <a:off x="3810000" y="3871913"/>
            <a:ext cx="5257800" cy="2986087"/>
          </a:xfrm>
          <a:prstGeom prst="rect">
            <a:avLst/>
          </a:prstGeom>
          <a:noFill/>
          <a:ln w="9525">
            <a:noFill/>
            <a:miter lim="800000"/>
            <a:headEnd/>
            <a:tailEnd/>
          </a:ln>
        </p:spPr>
      </p:pic>
      <p:sp>
        <p:nvSpPr>
          <p:cNvPr id="179205" name="Rectangle 5"/>
          <p:cNvSpPr>
            <a:spLocks noChangeArrowheads="1"/>
          </p:cNvSpPr>
          <p:nvPr/>
        </p:nvSpPr>
        <p:spPr bwMode="auto">
          <a:xfrm>
            <a:off x="381000" y="2819400"/>
            <a:ext cx="5562600" cy="3429000"/>
          </a:xfrm>
          <a:prstGeom prst="rect">
            <a:avLst/>
          </a:prstGeom>
          <a:noFill/>
          <a:ln w="57150">
            <a:solidFill>
              <a:schemeClr val="hlink"/>
            </a:solidFill>
            <a:miter lim="800000"/>
            <a:headEnd/>
            <a:tailEnd/>
          </a:ln>
        </p:spPr>
        <p:txBody>
          <a:bodyPr wrap="none"/>
          <a:lstStyle/>
          <a:p>
            <a:pPr algn="r"/>
            <a:r>
              <a:rPr lang="en-US" altLang="zh-TW" sz="2000"/>
              <a:t> </a:t>
            </a:r>
            <a:r>
              <a:rPr lang="en-US" altLang="zh-TW" sz="2400"/>
              <a:t>(current) </a:t>
            </a:r>
            <a:r>
              <a:rPr lang="en-US" altLang="zh-TW" sz="2800"/>
              <a:t>CALM </a:t>
            </a:r>
          </a:p>
          <a:p>
            <a:pPr algn="r"/>
            <a:r>
              <a:rPr lang="en-US" altLang="zh-TW" sz="1400"/>
              <a:t>(</a:t>
            </a:r>
            <a:r>
              <a:rPr kumimoji="0" lang="en-US" altLang="zh-TW" sz="1400"/>
              <a:t>Continuous Air-interface, </a:t>
            </a:r>
          </a:p>
          <a:p>
            <a:pPr algn="r"/>
            <a:r>
              <a:rPr kumimoji="0" lang="en-US" altLang="zh-TW" sz="1400"/>
              <a:t>Long and Medium range </a:t>
            </a:r>
            <a:r>
              <a:rPr lang="en-US" altLang="zh-TW" sz="1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idx="4294967295"/>
          </p:nvPr>
        </p:nvSpPr>
        <p:spPr>
          <a:xfrm>
            <a:off x="0" y="274638"/>
            <a:ext cx="8229600" cy="1143000"/>
          </a:xfrm>
        </p:spPr>
        <p:txBody>
          <a:bodyPr/>
          <a:lstStyle/>
          <a:p>
            <a:r>
              <a:rPr lang="en-US" altLang="zh-TW" smtClean="0"/>
              <a:t>VANET</a:t>
            </a:r>
            <a:endParaRPr lang="zh-TW" altLang="en-US" smtClean="0"/>
          </a:p>
        </p:txBody>
      </p:sp>
      <p:sp>
        <p:nvSpPr>
          <p:cNvPr id="44035" name="內容版面配置區 2"/>
          <p:cNvSpPr>
            <a:spLocks noGrp="1"/>
          </p:cNvSpPr>
          <p:nvPr>
            <p:ph idx="4294967295"/>
          </p:nvPr>
        </p:nvSpPr>
        <p:spPr>
          <a:xfrm>
            <a:off x="0" y="1600200"/>
            <a:ext cx="8229600" cy="4525963"/>
          </a:xfrm>
        </p:spPr>
        <p:txBody>
          <a:bodyPr/>
          <a:lstStyle/>
          <a:p>
            <a:r>
              <a:rPr lang="en-US" altLang="zh-TW" sz="2400" smtClean="0"/>
              <a:t>Vehicular ad hoc networks (VANETs), a subclass of</a:t>
            </a:r>
          </a:p>
          <a:p>
            <a:pPr>
              <a:buFontTx/>
              <a:buNone/>
            </a:pPr>
            <a:r>
              <a:rPr lang="en-US" altLang="zh-TW" sz="2400" smtClean="0"/>
              <a:t>    mobile Ad Hoc networks (MANETs), is a promising approach for future intelligent transportation system (ITS).</a:t>
            </a:r>
          </a:p>
          <a:p>
            <a:pPr>
              <a:buFontTx/>
              <a:buNone/>
            </a:pPr>
            <a:endParaRPr lang="en-US" altLang="zh-TW" sz="2400" smtClean="0"/>
          </a:p>
          <a:p>
            <a:r>
              <a:rPr lang="en-US" altLang="zh-TW" sz="2400" smtClean="0"/>
              <a:t>The direct communication between vehicles using an Ad Hoc network, referred to as </a:t>
            </a:r>
          </a:p>
          <a:p>
            <a:pPr lvl="1"/>
            <a:r>
              <a:rPr lang="en-US" altLang="zh-TW" sz="2000" smtClean="0"/>
              <a:t> inter-vehicle communication (IVC)</a:t>
            </a:r>
          </a:p>
          <a:p>
            <a:pPr lvl="1"/>
            <a:r>
              <a:rPr lang="en-US" altLang="zh-TW" sz="2000" smtClean="0"/>
              <a:t> Car-to-car communication(C2CC)</a:t>
            </a:r>
          </a:p>
          <a:p>
            <a:pPr lvl="1"/>
            <a:r>
              <a:rPr lang="en-US" altLang="zh-TW" sz="2000" smtClean="0"/>
              <a:t> vehicle ad hoc networks (VANETs)</a:t>
            </a:r>
            <a:endParaRPr lang="zh-TW" altLang="en-US" sz="2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TW" smtClean="0"/>
              <a:t>IEEE 802.11p</a:t>
            </a:r>
            <a:endParaRPr lang="zh-TW" altLang="en-US" smtClean="0"/>
          </a:p>
        </p:txBody>
      </p:sp>
      <p:sp>
        <p:nvSpPr>
          <p:cNvPr id="45059" name="Rectangle 3"/>
          <p:cNvSpPr>
            <a:spLocks noGrp="1" noChangeArrowheads="1"/>
          </p:cNvSpPr>
          <p:nvPr>
            <p:ph idx="1"/>
          </p:nvPr>
        </p:nvSpPr>
        <p:spPr/>
        <p:txBody>
          <a:bodyPr/>
          <a:lstStyle/>
          <a:p>
            <a:pPr>
              <a:lnSpc>
                <a:spcPct val="90000"/>
              </a:lnSpc>
            </a:pPr>
            <a:r>
              <a:rPr lang="en-US" altLang="zh-TW" sz="2800" b="1" smtClean="0"/>
              <a:t>IEEE 802.11p</a:t>
            </a:r>
            <a:r>
              <a:rPr lang="en-US" altLang="zh-TW" sz="2800" smtClean="0"/>
              <a:t> is a draft amendment to the </a:t>
            </a:r>
            <a:r>
              <a:rPr lang="en-US" altLang="zh-TW" sz="2800" smtClean="0">
                <a:hlinkClick r:id="rId3" tooltip="IEEE 802.11"/>
              </a:rPr>
              <a:t>IEEE 802.11</a:t>
            </a:r>
            <a:r>
              <a:rPr lang="en-US" altLang="zh-TW" sz="2800" smtClean="0"/>
              <a:t> </a:t>
            </a:r>
            <a:r>
              <a:rPr lang="en-US" altLang="zh-TW" sz="2800" smtClean="0">
                <a:hlinkClick r:id="rId4" tooltip="Standardization"/>
              </a:rPr>
              <a:t>standard</a:t>
            </a:r>
            <a:r>
              <a:rPr lang="en-US" altLang="zh-TW" sz="2800" smtClean="0"/>
              <a:t> to add wireless access in the vehicular environment (WAVE). It defines enhancements to </a:t>
            </a:r>
            <a:r>
              <a:rPr lang="en-US" altLang="zh-TW" sz="2800" smtClean="0">
                <a:hlinkClick r:id="rId5" tooltip="802.11"/>
              </a:rPr>
              <a:t>802.11</a:t>
            </a:r>
            <a:r>
              <a:rPr lang="en-US" altLang="zh-TW" sz="2800" smtClean="0"/>
              <a:t> required to support </a:t>
            </a:r>
            <a:r>
              <a:rPr lang="en-US" altLang="zh-TW" sz="2800" smtClean="0">
                <a:hlinkClick r:id="rId6" tooltip="Intelligent Transportation Systems"/>
              </a:rPr>
              <a:t>Intelligent Transportation Systems</a:t>
            </a:r>
            <a:r>
              <a:rPr lang="en-US" altLang="zh-TW" sz="2800" smtClean="0"/>
              <a:t> (ITS) applications. This includes data exchange between high-speed vehicles and between the vehicles and the roadside infrastructure in the licensed ITS band of 5.9 GHz (5.85-5.925 GHz). </a:t>
            </a:r>
            <a:r>
              <a:rPr lang="en-US" altLang="zh-TW" sz="2800" u="sng" smtClean="0">
                <a:solidFill>
                  <a:schemeClr val="hlink"/>
                </a:solidFill>
              </a:rPr>
              <a:t>IEEE 1609</a:t>
            </a:r>
            <a:r>
              <a:rPr lang="en-US" altLang="zh-TW" sz="2800" smtClean="0"/>
              <a:t> is a higher layer standard on which IEEE 802.11p is based.</a:t>
            </a:r>
            <a:endParaRPr lang="zh-TW" altLang="en-US" sz="2800" smtClean="0"/>
          </a:p>
        </p:txBody>
      </p:sp>
      <p:sp>
        <p:nvSpPr>
          <p:cNvPr id="45060" name="Text Box 4"/>
          <p:cNvSpPr txBox="1">
            <a:spLocks noChangeArrowheads="1"/>
          </p:cNvSpPr>
          <p:nvPr/>
        </p:nvSpPr>
        <p:spPr bwMode="auto">
          <a:xfrm>
            <a:off x="3962400" y="6172200"/>
            <a:ext cx="6400800" cy="366713"/>
          </a:xfrm>
          <a:prstGeom prst="rect">
            <a:avLst/>
          </a:prstGeom>
          <a:noFill/>
          <a:ln w="9525">
            <a:noFill/>
            <a:miter lim="800000"/>
            <a:headEnd/>
            <a:tailEnd/>
          </a:ln>
        </p:spPr>
        <p:txBody>
          <a:bodyPr>
            <a:spAutoFit/>
          </a:bodyPr>
          <a:lstStyle/>
          <a:p>
            <a:pPr>
              <a:spcBef>
                <a:spcPct val="50000"/>
              </a:spcBef>
            </a:pPr>
            <a:r>
              <a:rPr lang="en-US" altLang="zh-TW"/>
              <a:t>http://en.wikipedia.org/wiki/IEEE_802.11p</a:t>
            </a:r>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TW" smtClean="0"/>
              <a:t>3G/UMTS</a:t>
            </a:r>
            <a:endParaRPr lang="zh-TW" altLang="en-US" smtClean="0"/>
          </a:p>
        </p:txBody>
      </p:sp>
      <p:sp>
        <p:nvSpPr>
          <p:cNvPr id="46083" name="Rectangle 3"/>
          <p:cNvSpPr>
            <a:spLocks noGrp="1" noChangeArrowheads="1"/>
          </p:cNvSpPr>
          <p:nvPr>
            <p:ph idx="1"/>
          </p:nvPr>
        </p:nvSpPr>
        <p:spPr/>
        <p:txBody>
          <a:bodyPr/>
          <a:lstStyle/>
          <a:p>
            <a:r>
              <a:rPr lang="en-US" altLang="zh-TW" smtClean="0"/>
              <a:t>Universal Mobile Telecommunications System (UMTS) is one of the emerging mobile phone technologies known as third-generation, or </a:t>
            </a:r>
            <a:r>
              <a:rPr lang="en-US" altLang="zh-TW" i="1" smtClean="0"/>
              <a:t>3G</a:t>
            </a:r>
            <a:r>
              <a:rPr lang="en-US" altLang="zh-TW" smtClean="0"/>
              <a:t>. Third-generation systems are designed to include such traditional phone tasks as calls, voice mail, and paging, but also new technology tasks such as </a:t>
            </a:r>
            <a:r>
              <a:rPr lang="en-US" altLang="zh-TW" smtClean="0">
                <a:hlinkClick r:id="rId3"/>
              </a:rPr>
              <a:t>Internet</a:t>
            </a:r>
            <a:r>
              <a:rPr lang="en-US" altLang="zh-TW" smtClean="0"/>
              <a:t> access, video, and </a:t>
            </a:r>
            <a:r>
              <a:rPr lang="en-US" altLang="zh-TW" smtClean="0">
                <a:hlinkClick r:id="rId4"/>
              </a:rPr>
              <a:t>SMS</a:t>
            </a:r>
            <a:r>
              <a:rPr lang="en-US" altLang="zh-TW" smtClean="0"/>
              <a:t>, or text messaging. </a:t>
            </a:r>
            <a:endParaRPr lang="zh-TW" altLang="en-US" smtClean="0"/>
          </a:p>
        </p:txBody>
      </p:sp>
      <p:sp>
        <p:nvSpPr>
          <p:cNvPr id="46084" name="Text Box 4"/>
          <p:cNvSpPr txBox="1">
            <a:spLocks noChangeArrowheads="1"/>
          </p:cNvSpPr>
          <p:nvPr/>
        </p:nvSpPr>
        <p:spPr bwMode="auto">
          <a:xfrm>
            <a:off x="1219200" y="6338888"/>
            <a:ext cx="8305800" cy="366712"/>
          </a:xfrm>
          <a:prstGeom prst="rect">
            <a:avLst/>
          </a:prstGeom>
          <a:noFill/>
          <a:ln w="9525">
            <a:noFill/>
            <a:miter lim="800000"/>
            <a:headEnd/>
            <a:tailEnd/>
          </a:ln>
        </p:spPr>
        <p:txBody>
          <a:bodyPr>
            <a:spAutoFit/>
          </a:bodyPr>
          <a:lstStyle/>
          <a:p>
            <a:pPr>
              <a:spcBef>
                <a:spcPct val="50000"/>
              </a:spcBef>
            </a:pPr>
            <a:r>
              <a:rPr lang="en-US" altLang="zh-TW"/>
              <a:t>http://en.wikipedia.org/wiki/Universal_Mobile_Telecommunications_System</a:t>
            </a:r>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TW" smtClean="0"/>
              <a:t>WiMAX</a:t>
            </a:r>
          </a:p>
        </p:txBody>
      </p:sp>
      <p:sp>
        <p:nvSpPr>
          <p:cNvPr id="47107" name="Rectangle 3"/>
          <p:cNvSpPr>
            <a:spLocks noGrp="1" noChangeArrowheads="1"/>
          </p:cNvSpPr>
          <p:nvPr>
            <p:ph idx="1"/>
          </p:nvPr>
        </p:nvSpPr>
        <p:spPr/>
        <p:txBody>
          <a:bodyPr/>
          <a:lstStyle/>
          <a:p>
            <a:r>
              <a:rPr lang="en-US" altLang="zh-TW" sz="2800" b="1" smtClean="0"/>
              <a:t>WiMAX</a:t>
            </a:r>
            <a:r>
              <a:rPr lang="en-US" altLang="zh-TW" sz="2800" smtClean="0"/>
              <a:t>, the </a:t>
            </a:r>
            <a:r>
              <a:rPr lang="en-US" altLang="zh-TW" sz="2800" i="1" smtClean="0"/>
              <a:t>Worldwide Interoperability for Microwave Access</a:t>
            </a:r>
            <a:r>
              <a:rPr lang="en-US" altLang="zh-TW" sz="2800" smtClean="0"/>
              <a:t>, is a </a:t>
            </a:r>
            <a:r>
              <a:rPr lang="en-US" altLang="zh-TW" sz="2800" smtClean="0">
                <a:hlinkClick r:id="rId2" tooltip="Telecommunications"/>
              </a:rPr>
              <a:t>telecommunications</a:t>
            </a:r>
            <a:r>
              <a:rPr lang="en-US" altLang="zh-TW" sz="2800" smtClean="0"/>
              <a:t> technology that provides for the wireless </a:t>
            </a:r>
            <a:r>
              <a:rPr lang="en-US" altLang="zh-TW" sz="2800" smtClean="0">
                <a:hlinkClick r:id="rId3" tooltip="Transmission (telecommunications)"/>
              </a:rPr>
              <a:t>transmission</a:t>
            </a:r>
            <a:r>
              <a:rPr lang="en-US" altLang="zh-TW" sz="2800" smtClean="0"/>
              <a:t> of data in a variety of ways, ranging from </a:t>
            </a:r>
            <a:r>
              <a:rPr lang="en-US" altLang="zh-TW" sz="2800" smtClean="0">
                <a:hlinkClick r:id="rId4" tooltip="Point-to-point"/>
              </a:rPr>
              <a:t>point-to-point</a:t>
            </a:r>
            <a:r>
              <a:rPr lang="en-US" altLang="zh-TW" sz="2800" smtClean="0"/>
              <a:t> links to full mobile cellular-type access. The technology provides broadband speed without the requirement of cables. The technology is based on the </a:t>
            </a:r>
            <a:r>
              <a:rPr lang="en-US" altLang="zh-TW" sz="2800" smtClean="0">
                <a:hlinkClick r:id="rId5" tooltip="IEEE 802.16"/>
              </a:rPr>
              <a:t>IEEE 802.16</a:t>
            </a:r>
            <a:r>
              <a:rPr lang="en-US" altLang="zh-TW" sz="2800" smtClean="0"/>
              <a:t> standard (also called </a:t>
            </a:r>
            <a:r>
              <a:rPr lang="en-US" altLang="zh-TW" sz="2800" smtClean="0">
                <a:hlinkClick r:id="rId6" tooltip="WirelessMAN"/>
              </a:rPr>
              <a:t>WirelessMAN</a:t>
            </a:r>
            <a:r>
              <a:rPr lang="en-US" altLang="zh-TW" sz="2800" smtClean="0"/>
              <a:t>) </a:t>
            </a:r>
            <a:endParaRPr lang="zh-TW" altLang="en-US" sz="2800" smtClean="0"/>
          </a:p>
        </p:txBody>
      </p:sp>
      <p:sp>
        <p:nvSpPr>
          <p:cNvPr id="47108" name="Text Box 4"/>
          <p:cNvSpPr txBox="1">
            <a:spLocks noChangeArrowheads="1"/>
          </p:cNvSpPr>
          <p:nvPr/>
        </p:nvSpPr>
        <p:spPr bwMode="auto">
          <a:xfrm>
            <a:off x="5105400" y="6186488"/>
            <a:ext cx="4038600" cy="366712"/>
          </a:xfrm>
          <a:prstGeom prst="rect">
            <a:avLst/>
          </a:prstGeom>
          <a:noFill/>
          <a:ln w="9525">
            <a:noFill/>
            <a:miter lim="800000"/>
            <a:headEnd/>
            <a:tailEnd/>
          </a:ln>
        </p:spPr>
        <p:txBody>
          <a:bodyPr>
            <a:spAutoFit/>
          </a:bodyPr>
          <a:lstStyle/>
          <a:p>
            <a:pPr>
              <a:spcBef>
                <a:spcPct val="50000"/>
              </a:spcBef>
            </a:pPr>
            <a:r>
              <a:rPr lang="en-US" altLang="zh-TW"/>
              <a:t>http://en.wikipedia.org/wiki/Wimax</a:t>
            </a:r>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zh-TW" smtClean="0"/>
              <a:t>Outline</a:t>
            </a:r>
          </a:p>
        </p:txBody>
      </p:sp>
      <p:sp>
        <p:nvSpPr>
          <p:cNvPr id="48131" name="Rectangle 3"/>
          <p:cNvSpPr>
            <a:spLocks noGrp="1" noChangeArrowheads="1"/>
          </p:cNvSpPr>
          <p:nvPr>
            <p:ph idx="1"/>
          </p:nvPr>
        </p:nvSpPr>
        <p:spPr/>
        <p:txBody>
          <a:bodyPr/>
          <a:lstStyle/>
          <a:p>
            <a:r>
              <a:rPr lang="en-US" altLang="zh-TW" smtClean="0">
                <a:solidFill>
                  <a:srgbClr val="C0C0C0"/>
                </a:solidFill>
              </a:rPr>
              <a:t>Intelligent Transportation Systems</a:t>
            </a:r>
          </a:p>
          <a:p>
            <a:r>
              <a:rPr lang="en-US" altLang="zh-TW" smtClean="0">
                <a:solidFill>
                  <a:srgbClr val="C0C0C0"/>
                </a:solidFill>
              </a:rPr>
              <a:t>ITS Applications</a:t>
            </a:r>
          </a:p>
          <a:p>
            <a:pPr lvl="1"/>
            <a:r>
              <a:rPr lang="en-US" altLang="zh-TW" smtClean="0">
                <a:solidFill>
                  <a:srgbClr val="C0C0C0"/>
                </a:solidFill>
              </a:rPr>
              <a:t>Telematics </a:t>
            </a:r>
            <a:br>
              <a:rPr lang="en-US" altLang="zh-TW" smtClean="0">
                <a:solidFill>
                  <a:srgbClr val="C0C0C0"/>
                </a:solidFill>
              </a:rPr>
            </a:br>
            <a:r>
              <a:rPr lang="en-US" altLang="zh-TW" smtClean="0">
                <a:solidFill>
                  <a:srgbClr val="C0C0C0"/>
                </a:solidFill>
              </a:rPr>
              <a:t>  = Telecommunication + Infomatics</a:t>
            </a:r>
          </a:p>
          <a:p>
            <a:r>
              <a:rPr lang="en-US" altLang="zh-TW" smtClean="0">
                <a:solidFill>
                  <a:srgbClr val="C0C0C0"/>
                </a:solidFill>
              </a:rPr>
              <a:t>ITS Standard Organization</a:t>
            </a:r>
          </a:p>
          <a:p>
            <a:r>
              <a:rPr lang="en-US" altLang="zh-TW" smtClean="0">
                <a:solidFill>
                  <a:srgbClr val="C0C0C0"/>
                </a:solidFill>
              </a:rPr>
              <a:t>Vehicular communication</a:t>
            </a:r>
          </a:p>
          <a:p>
            <a:r>
              <a:rPr lang="en-US" altLang="zh-TW" smtClean="0"/>
              <a:t>Telecom Service Integration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zh-TW" smtClean="0"/>
              <a:t>VC Service Integration</a:t>
            </a:r>
          </a:p>
        </p:txBody>
      </p:sp>
      <p:sp>
        <p:nvSpPr>
          <p:cNvPr id="49155" name="Rectangle 3"/>
          <p:cNvSpPr>
            <a:spLocks noGrp="1" noChangeArrowheads="1"/>
          </p:cNvSpPr>
          <p:nvPr>
            <p:ph idx="1"/>
          </p:nvPr>
        </p:nvSpPr>
        <p:spPr/>
        <p:txBody>
          <a:bodyPr/>
          <a:lstStyle/>
          <a:p>
            <a:endParaRPr lang="zh-TW" altLang="en-US" smtClean="0"/>
          </a:p>
        </p:txBody>
      </p:sp>
      <p:pic>
        <p:nvPicPr>
          <p:cNvPr id="49156" name="Picture 7"/>
          <p:cNvPicPr>
            <a:picLocks noChangeAspect="1" noChangeArrowheads="1"/>
          </p:cNvPicPr>
          <p:nvPr/>
        </p:nvPicPr>
        <p:blipFill>
          <a:blip r:embed="rId3"/>
          <a:srcRect/>
          <a:stretch>
            <a:fillRect/>
          </a:stretch>
        </p:blipFill>
        <p:spPr bwMode="auto">
          <a:xfrm>
            <a:off x="304800" y="1219200"/>
            <a:ext cx="8534400"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TW" smtClean="0"/>
              <a:t>VC Service scenario</a:t>
            </a:r>
          </a:p>
        </p:txBody>
      </p:sp>
      <p:sp>
        <p:nvSpPr>
          <p:cNvPr id="50179" name="Rectangle 3"/>
          <p:cNvSpPr>
            <a:spLocks noGrp="1" noChangeArrowheads="1"/>
          </p:cNvSpPr>
          <p:nvPr>
            <p:ph idx="1"/>
          </p:nvPr>
        </p:nvSpPr>
        <p:spPr/>
        <p:txBody>
          <a:bodyPr/>
          <a:lstStyle/>
          <a:p>
            <a:endParaRPr lang="zh-TW" altLang="en-US" smtClean="0"/>
          </a:p>
        </p:txBody>
      </p:sp>
      <p:pic>
        <p:nvPicPr>
          <p:cNvPr id="50180" name="Picture 5" descr="Fig-1"/>
          <p:cNvPicPr>
            <a:picLocks noChangeAspect="1" noChangeArrowheads="1"/>
          </p:cNvPicPr>
          <p:nvPr/>
        </p:nvPicPr>
        <p:blipFill>
          <a:blip r:embed="rId3"/>
          <a:srcRect/>
          <a:stretch>
            <a:fillRect/>
          </a:stretch>
        </p:blipFill>
        <p:spPr bwMode="auto">
          <a:xfrm>
            <a:off x="457200" y="1674813"/>
            <a:ext cx="8229600" cy="518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zh-TW" smtClean="0"/>
              <a:t>IP Multimedia Subsystem (IMS)</a:t>
            </a:r>
          </a:p>
        </p:txBody>
      </p:sp>
      <p:sp>
        <p:nvSpPr>
          <p:cNvPr id="51203" name="Rectangle 3"/>
          <p:cNvSpPr>
            <a:spLocks noGrp="1" noChangeArrowheads="1"/>
          </p:cNvSpPr>
          <p:nvPr>
            <p:ph idx="1"/>
          </p:nvPr>
        </p:nvSpPr>
        <p:spPr/>
        <p:txBody>
          <a:bodyPr/>
          <a:lstStyle/>
          <a:p>
            <a:endParaRPr lang="zh-TW" altLang="en-US" smtClean="0"/>
          </a:p>
        </p:txBody>
      </p:sp>
      <p:pic>
        <p:nvPicPr>
          <p:cNvPr id="51204" name="Picture 4" descr="1"/>
          <p:cNvPicPr>
            <a:picLocks noChangeAspect="1" noChangeArrowheads="1"/>
          </p:cNvPicPr>
          <p:nvPr/>
        </p:nvPicPr>
        <p:blipFill>
          <a:blip r:embed="rId3"/>
          <a:srcRect/>
          <a:stretch>
            <a:fillRect/>
          </a:stretch>
        </p:blipFill>
        <p:spPr bwMode="auto">
          <a:xfrm>
            <a:off x="228600" y="1143000"/>
            <a:ext cx="8915400"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r>
              <a:rPr lang="ar-JO" b="1" smtClean="0"/>
              <a:t>Intelligent Transport Systems</a:t>
            </a:r>
            <a:endParaRPr lang="en-US" b="1" smtClean="0"/>
          </a:p>
        </p:txBody>
      </p:sp>
      <p:sp>
        <p:nvSpPr>
          <p:cNvPr id="8195" name="Rectangle 3"/>
          <p:cNvSpPr>
            <a:spLocks noGrp="1"/>
          </p:cNvSpPr>
          <p:nvPr>
            <p:ph idx="1"/>
          </p:nvPr>
        </p:nvSpPr>
        <p:spPr/>
        <p:txBody>
          <a:bodyPr/>
          <a:lstStyle/>
          <a:p>
            <a:pPr>
              <a:lnSpc>
                <a:spcPct val="80000"/>
              </a:lnSpc>
            </a:pPr>
            <a:r>
              <a:rPr lang="en-US" sz="2200" smtClean="0"/>
              <a:t>ITS are advanced applications which, without embodying intelligence as such, aim to provide innovative services relating to different modes of transport and traffic management and enable various users to be better informed and make safer, more coordinated, and 'smarter' use of transport networks.</a:t>
            </a:r>
          </a:p>
          <a:p>
            <a:pPr>
              <a:lnSpc>
                <a:spcPct val="80000"/>
              </a:lnSpc>
            </a:pPr>
            <a:endParaRPr lang="en-US" sz="2200" b="1" smtClean="0"/>
          </a:p>
          <a:p>
            <a:pPr>
              <a:lnSpc>
                <a:spcPct val="80000"/>
              </a:lnSpc>
            </a:pPr>
            <a:r>
              <a:rPr lang="ar-JO" sz="2200" smtClean="0">
                <a:ea typeface="Majalla UI"/>
              </a:rPr>
              <a:t>Interest in ITS comes from the problems caused by</a:t>
            </a:r>
            <a:r>
              <a:rPr lang="en-US" sz="2200" smtClean="0"/>
              <a:t> </a:t>
            </a:r>
            <a:r>
              <a:rPr lang="en-US" sz="2200" smtClean="0">
                <a:hlinkClick r:id="rId2"/>
              </a:rPr>
              <a:t>traffic congestion</a:t>
            </a:r>
            <a:r>
              <a:rPr lang="en-US" sz="2200" smtClean="0"/>
              <a:t> and a synergy of new </a:t>
            </a:r>
            <a:r>
              <a:rPr lang="en-US" sz="2200" smtClean="0">
                <a:hlinkClick r:id="rId3"/>
              </a:rPr>
              <a:t>information technology</a:t>
            </a:r>
            <a:r>
              <a:rPr lang="en-US" sz="2200" smtClean="0"/>
              <a:t> for simulation, real-time control, and communications networks. </a:t>
            </a:r>
            <a:r>
              <a:rPr lang="en-US" sz="2200" smtClean="0">
                <a:hlinkClick r:id="rId2"/>
              </a:rPr>
              <a:t>Traffic congestion</a:t>
            </a:r>
            <a:r>
              <a:rPr lang="en-US" sz="2200" smtClean="0"/>
              <a:t> has been increasing worldwide as a result of increased </a:t>
            </a:r>
            <a:r>
              <a:rPr lang="en-US" sz="2200" smtClean="0">
                <a:hlinkClick r:id="rId4"/>
              </a:rPr>
              <a:t>motorization</a:t>
            </a:r>
            <a:r>
              <a:rPr lang="en-US" sz="2200" smtClean="0"/>
              <a:t>, </a:t>
            </a:r>
            <a:r>
              <a:rPr lang="en-US" sz="2200" smtClean="0">
                <a:hlinkClick r:id="rId5"/>
              </a:rPr>
              <a:t>urbanization</a:t>
            </a:r>
            <a:r>
              <a:rPr lang="en-US" sz="2200" smtClean="0"/>
              <a:t>, </a:t>
            </a:r>
            <a:r>
              <a:rPr lang="en-US" sz="2200" smtClean="0">
                <a:hlinkClick r:id="rId6"/>
              </a:rPr>
              <a:t>population growth</a:t>
            </a:r>
            <a:r>
              <a:rPr lang="en-US" sz="2200" smtClean="0"/>
              <a:t>, </a:t>
            </a:r>
            <a:r>
              <a:rPr lang="ar-JO" sz="2200" smtClean="0"/>
              <a:t>and changes in</a:t>
            </a:r>
            <a:r>
              <a:rPr lang="en-US" sz="2200" smtClean="0"/>
              <a:t> </a:t>
            </a:r>
            <a:r>
              <a:rPr lang="en-US" sz="2200" smtClean="0">
                <a:hlinkClick r:id="rId7"/>
              </a:rPr>
              <a:t>population density</a:t>
            </a:r>
            <a:r>
              <a:rPr lang="en-US" sz="2200" smtClean="0"/>
              <a:t>. Congestion reduces efficiency of transportation and increases travel time, </a:t>
            </a:r>
            <a:r>
              <a:rPr lang="en-US" sz="2200" smtClean="0">
                <a:hlinkClick r:id="rId8"/>
              </a:rPr>
              <a:t>air pollution</a:t>
            </a:r>
            <a:r>
              <a:rPr lang="en-US" sz="2200" smtClean="0"/>
              <a:t>, </a:t>
            </a:r>
            <a:r>
              <a:rPr lang="ar-JO" sz="2200" smtClean="0"/>
              <a:t>and</a:t>
            </a:r>
            <a:r>
              <a:rPr lang="en-US" sz="2200" smtClean="0"/>
              <a:t> </a:t>
            </a:r>
            <a:r>
              <a:rPr lang="en-US" sz="2200" smtClean="0">
                <a:hlinkClick r:id="rId9"/>
              </a:rPr>
              <a:t>fuel consumption</a:t>
            </a:r>
            <a:endParaRPr lang="en-US" sz="22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ar-JO" sz="2800" b="1" smtClean="0"/>
              <a:t>Intelligent transport technologies</a:t>
            </a:r>
            <a:br>
              <a:rPr lang="ar-JO" sz="2800" b="1" smtClean="0"/>
            </a:br>
            <a:endParaRPr lang="en-US" sz="2800" b="1" smtClean="0"/>
          </a:p>
        </p:txBody>
      </p:sp>
      <p:sp>
        <p:nvSpPr>
          <p:cNvPr id="9219" name="Rectangle 3"/>
          <p:cNvSpPr>
            <a:spLocks noGrp="1"/>
          </p:cNvSpPr>
          <p:nvPr>
            <p:ph idx="1"/>
          </p:nvPr>
        </p:nvSpPr>
        <p:spPr/>
        <p:txBody>
          <a:bodyPr/>
          <a:lstStyle/>
          <a:p>
            <a:pPr>
              <a:lnSpc>
                <a:spcPct val="90000"/>
              </a:lnSpc>
            </a:pPr>
            <a:r>
              <a:rPr lang="ar-JO" sz="2200" smtClean="0">
                <a:ea typeface="Majalla UI"/>
              </a:rPr>
              <a:t>Intelligent transport systems vary in technologies applied, from basic management systems such as </a:t>
            </a:r>
            <a:r>
              <a:rPr lang="ar-JO" sz="2200" smtClean="0">
                <a:ea typeface="Majalla UI"/>
                <a:hlinkClick r:id="rId2"/>
              </a:rPr>
              <a:t>car navigation</a:t>
            </a:r>
            <a:r>
              <a:rPr lang="ar-JO" sz="2200" smtClean="0">
                <a:ea typeface="Majalla UI"/>
              </a:rPr>
              <a:t>; </a:t>
            </a:r>
            <a:r>
              <a:rPr lang="ar-JO" sz="2200" smtClean="0">
                <a:ea typeface="Majalla UI"/>
                <a:hlinkClick r:id="rId3"/>
              </a:rPr>
              <a:t>traffic signal</a:t>
            </a:r>
            <a:r>
              <a:rPr lang="ar-JO" sz="2200" smtClean="0">
                <a:ea typeface="Majalla UI"/>
              </a:rPr>
              <a:t> control systems; container management systems; variable message signs; </a:t>
            </a:r>
            <a:r>
              <a:rPr lang="ar-JO" sz="2200" smtClean="0">
                <a:ea typeface="Majalla UI"/>
                <a:hlinkClick r:id="rId4"/>
              </a:rPr>
              <a:t>automatic number plate recognition</a:t>
            </a:r>
            <a:r>
              <a:rPr lang="ar-JO" sz="2200" smtClean="0">
                <a:ea typeface="Majalla UI"/>
              </a:rPr>
              <a:t> or </a:t>
            </a:r>
            <a:r>
              <a:rPr lang="ar-JO" sz="2200" smtClean="0">
                <a:ea typeface="Majalla UI"/>
                <a:hlinkClick r:id="rId5"/>
              </a:rPr>
              <a:t>speed cameras</a:t>
            </a:r>
            <a:r>
              <a:rPr lang="ar-JO" sz="2200" smtClean="0">
                <a:ea typeface="Majalla UI"/>
              </a:rPr>
              <a:t> to monitor applications, such as security </a:t>
            </a:r>
            <a:r>
              <a:rPr lang="ar-JO" sz="2200" smtClean="0">
                <a:ea typeface="Majalla UI"/>
                <a:hlinkClick r:id="rId6"/>
              </a:rPr>
              <a:t>CCTV</a:t>
            </a:r>
            <a:r>
              <a:rPr lang="ar-JO" sz="2200" smtClean="0">
                <a:ea typeface="Majalla UI"/>
              </a:rPr>
              <a:t> systems; and to more advanced applications that integrate live data and feedback from a number of other sources, such as </a:t>
            </a:r>
            <a:r>
              <a:rPr lang="ar-JO" sz="2200" smtClean="0">
                <a:ea typeface="Majalla UI"/>
                <a:hlinkClick r:id="rId7"/>
              </a:rPr>
              <a:t>parking guidance and information</a:t>
            </a:r>
            <a:r>
              <a:rPr lang="ar-JO" sz="2200" smtClean="0">
                <a:ea typeface="Majalla UI"/>
              </a:rPr>
              <a:t> systems; </a:t>
            </a:r>
            <a:r>
              <a:rPr lang="ar-JO" sz="2200" smtClean="0">
                <a:ea typeface="Majalla UI"/>
                <a:hlinkClick r:id="rId8"/>
              </a:rPr>
              <a:t>weather information</a:t>
            </a:r>
            <a:r>
              <a:rPr lang="ar-JO" sz="2200" smtClean="0">
                <a:ea typeface="Majalla UI"/>
              </a:rPr>
              <a:t>; bridge </a:t>
            </a:r>
            <a:r>
              <a:rPr lang="ar-JO" sz="2200" smtClean="0">
                <a:ea typeface="Majalla UI"/>
                <a:hlinkClick r:id="rId9"/>
              </a:rPr>
              <a:t>deicing</a:t>
            </a:r>
            <a:r>
              <a:rPr lang="ar-JO" sz="2200" smtClean="0">
                <a:ea typeface="Majalla UI"/>
              </a:rPr>
              <a:t> systems; and the like. Additionally, predictive techniques are being developed to allow advanced modeling and comparison with historical baseline data. Some of these technologies are described in the following sections.</a:t>
            </a:r>
          </a:p>
          <a:p>
            <a:pPr>
              <a:lnSpc>
                <a:spcPct val="90000"/>
              </a:lnSpc>
            </a:pPr>
            <a:endParaRPr lang="en-US" sz="2200" smtClean="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ar-JO" smtClean="0"/>
              <a:t>Technologie of ITS</a:t>
            </a:r>
            <a:endParaRPr lang="en-US" smtClean="0"/>
          </a:p>
        </p:txBody>
      </p:sp>
      <p:sp>
        <p:nvSpPr>
          <p:cNvPr id="10243" name="Rectangle 3"/>
          <p:cNvSpPr>
            <a:spLocks noGrp="1"/>
          </p:cNvSpPr>
          <p:nvPr>
            <p:ph idx="1"/>
          </p:nvPr>
        </p:nvSpPr>
        <p:spPr/>
        <p:txBody>
          <a:bodyPr/>
          <a:lstStyle/>
          <a:p>
            <a:pPr>
              <a:lnSpc>
                <a:spcPct val="80000"/>
              </a:lnSpc>
            </a:pPr>
            <a:r>
              <a:rPr lang="en-US" sz="2000" b="1" smtClean="0"/>
              <a:t>I==</a:t>
            </a:r>
            <a:r>
              <a:rPr lang="ar-JO" sz="2000" b="1" smtClean="0">
                <a:ea typeface="Majalla UI"/>
              </a:rPr>
              <a:t>Wireless communications</a:t>
            </a:r>
            <a:r>
              <a:rPr lang="en-US" sz="2000" b="1" smtClean="0"/>
              <a:t>:</a:t>
            </a:r>
          </a:p>
          <a:p>
            <a:pPr>
              <a:lnSpc>
                <a:spcPct val="80000"/>
              </a:lnSpc>
            </a:pPr>
            <a:r>
              <a:rPr lang="ar-JO" sz="2000" smtClean="0"/>
              <a:t>Various forms of wireless communications technologies have been proposed for intelligent transportation systems.</a:t>
            </a:r>
          </a:p>
          <a:p>
            <a:pPr>
              <a:lnSpc>
                <a:spcPct val="80000"/>
              </a:lnSpc>
            </a:pPr>
            <a:r>
              <a:rPr lang="ar-JO" sz="2000" b="1" smtClean="0"/>
              <a:t>2===Computational technologies:</a:t>
            </a:r>
          </a:p>
          <a:p>
            <a:pPr>
              <a:lnSpc>
                <a:spcPct val="80000"/>
              </a:lnSpc>
            </a:pPr>
            <a:r>
              <a:rPr lang="ar-JO" sz="2000" smtClean="0"/>
              <a:t>Recent advances in </a:t>
            </a:r>
            <a:r>
              <a:rPr lang="ar-JO" sz="2000" smtClean="0">
                <a:hlinkClick r:id="rId2"/>
              </a:rPr>
              <a:t>vehicle electronics</a:t>
            </a:r>
            <a:r>
              <a:rPr lang="ar-JO" sz="2000" smtClean="0"/>
              <a:t> have led to a move toward fewer, more capable computer processors on a vehicle. A typical vehicle in the early 2000s would have between 20 and 100 individual networked </a:t>
            </a:r>
            <a:r>
              <a:rPr lang="ar-JO" sz="2000" smtClean="0">
                <a:hlinkClick r:id="rId3"/>
              </a:rPr>
              <a:t>microcontroller</a:t>
            </a:r>
            <a:r>
              <a:rPr lang="ar-JO" sz="2000" smtClean="0"/>
              <a:t>/</a:t>
            </a:r>
            <a:r>
              <a:rPr lang="ar-JO" sz="2000" smtClean="0">
                <a:hlinkClick r:id="rId4"/>
              </a:rPr>
              <a:t>Programmable logic controller</a:t>
            </a:r>
            <a:r>
              <a:rPr lang="ar-JO" sz="2000" smtClean="0"/>
              <a:t> modules with non-real-time </a:t>
            </a:r>
            <a:r>
              <a:rPr lang="ar-JO" sz="2000" smtClean="0">
                <a:hlinkClick r:id="rId5"/>
              </a:rPr>
              <a:t>operating systems</a:t>
            </a:r>
            <a:endParaRPr lang="ar-JO" sz="2000" smtClean="0"/>
          </a:p>
          <a:p>
            <a:pPr>
              <a:lnSpc>
                <a:spcPct val="80000"/>
              </a:lnSpc>
            </a:pPr>
            <a:r>
              <a:rPr lang="ar-JO" sz="2000" b="1" smtClean="0"/>
              <a:t>3=== Floating car data/floating cellular data:</a:t>
            </a:r>
          </a:p>
          <a:p>
            <a:pPr>
              <a:lnSpc>
                <a:spcPct val="80000"/>
              </a:lnSpc>
            </a:pPr>
            <a:r>
              <a:rPr lang="ar-JO" sz="2000" smtClean="0"/>
              <a:t>"Floating car" or "probe" data collection is a set of relatively low-cost methods for obtaining travel time and speed data for vehicles traveling along streets, highways, freeways, and other transportation routes. Broadly speaking, three methods have been used to obtain the raw data:</a:t>
            </a:r>
          </a:p>
          <a:p>
            <a:pPr>
              <a:lnSpc>
                <a:spcPct val="80000"/>
              </a:lnSpc>
            </a:pPr>
            <a:endParaRPr lang="en-US" sz="20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p:cNvSpPr>
          <p:nvPr>
            <p:ph idx="1"/>
          </p:nvPr>
        </p:nvSpPr>
        <p:spPr>
          <a:xfrm>
            <a:off x="457200" y="1219200"/>
            <a:ext cx="8229600" cy="5105400"/>
          </a:xfrm>
        </p:spPr>
        <p:txBody>
          <a:bodyPr/>
          <a:lstStyle/>
          <a:p>
            <a:pPr>
              <a:lnSpc>
                <a:spcPct val="90000"/>
              </a:lnSpc>
            </a:pPr>
            <a:r>
              <a:rPr lang="ar-JO" sz="2200" b="1" smtClean="0">
                <a:ea typeface="Majalla UI"/>
              </a:rPr>
              <a:t>4==Triangulation Method:</a:t>
            </a:r>
            <a:r>
              <a:rPr lang="ar-JO" sz="2200" smtClean="0">
                <a:ea typeface="Majalla UI"/>
              </a:rPr>
              <a:t>  In developed countries a high proportion of cars contain one or more </a:t>
            </a:r>
            <a:r>
              <a:rPr lang="ar-JO" sz="2200" smtClean="0">
                <a:ea typeface="Majalla UI"/>
                <a:hlinkClick r:id="rId2"/>
              </a:rPr>
              <a:t>mobile phones</a:t>
            </a:r>
            <a:r>
              <a:rPr lang="ar-JO" sz="2200" smtClean="0">
                <a:ea typeface="Majalla UI"/>
              </a:rPr>
              <a:t>. The phones periodically transmit their presence information to the mobile phone network, even when no voice connection is established</a:t>
            </a:r>
          </a:p>
          <a:p>
            <a:pPr>
              <a:lnSpc>
                <a:spcPct val="90000"/>
              </a:lnSpc>
            </a:pPr>
            <a:r>
              <a:rPr lang="ar-JO" sz="2200" b="1" smtClean="0">
                <a:ea typeface="Majalla UI"/>
              </a:rPr>
              <a:t>5==Vehicle Re-Identification</a:t>
            </a:r>
            <a:r>
              <a:rPr lang="ar-JO" sz="2200" smtClean="0">
                <a:ea typeface="Majalla UI"/>
              </a:rPr>
              <a:t>: Vehicle re-identification methods require sets of detectors mounted along the road. In this technique, a unique serial number for a device in the vehicle is detected at one location and then detected again (re-identified) further down the road</a:t>
            </a:r>
          </a:p>
          <a:p>
            <a:pPr>
              <a:lnSpc>
                <a:spcPct val="90000"/>
              </a:lnSpc>
            </a:pPr>
            <a:r>
              <a:rPr lang="ar-JO" sz="2200" b="1" smtClean="0">
                <a:ea typeface="Majalla UI"/>
              </a:rPr>
              <a:t>6===GPS Based Methods</a:t>
            </a:r>
            <a:r>
              <a:rPr lang="ar-JO" sz="2200" smtClean="0">
                <a:ea typeface="Majalla UI"/>
              </a:rPr>
              <a:t>:  An increasing number of vehicles are equipped with in-vehicle GPS (satellite navigation) systems that have two-way communication with a traffic data provider. Position readings from these vehicles are used to compute vehicle speeds</a:t>
            </a:r>
          </a:p>
          <a:p>
            <a:pPr>
              <a:lnSpc>
                <a:spcPct val="90000"/>
              </a:lnSpc>
            </a:pPr>
            <a:endParaRPr lang="en-US" sz="2200" smtClean="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idx="1"/>
          </p:nvPr>
        </p:nvSpPr>
        <p:spPr>
          <a:xfrm>
            <a:off x="457200" y="990600"/>
            <a:ext cx="8229600" cy="5334000"/>
          </a:xfrm>
        </p:spPr>
        <p:txBody>
          <a:bodyPr/>
          <a:lstStyle/>
          <a:p>
            <a:pPr>
              <a:lnSpc>
                <a:spcPct val="90000"/>
              </a:lnSpc>
            </a:pPr>
            <a:endParaRPr lang="en-US" sz="2200" smtClean="0"/>
          </a:p>
          <a:p>
            <a:pPr>
              <a:lnSpc>
                <a:spcPct val="90000"/>
              </a:lnSpc>
            </a:pPr>
            <a:r>
              <a:rPr lang="ar-JO" sz="2200" smtClean="0">
                <a:ea typeface="Majalla UI"/>
              </a:rPr>
              <a:t>7==</a:t>
            </a:r>
            <a:r>
              <a:rPr lang="ar-JO" sz="2200" b="1" smtClean="0">
                <a:ea typeface="Majalla UI"/>
              </a:rPr>
              <a:t> Sensing technologies :</a:t>
            </a:r>
            <a:r>
              <a:rPr lang="ar-JO" sz="2200" smtClean="0">
                <a:ea typeface="Majalla UI"/>
              </a:rPr>
              <a:t> </a:t>
            </a:r>
          </a:p>
          <a:p>
            <a:pPr>
              <a:lnSpc>
                <a:spcPct val="90000"/>
              </a:lnSpc>
            </a:pPr>
            <a:r>
              <a:rPr lang="ar-JO" sz="2200" smtClean="0">
                <a:ea typeface="Majalla UI"/>
              </a:rPr>
              <a:t>Technological advances in telecommunications and information technology, coupled with state-of-the-art microchip, </a:t>
            </a:r>
            <a:r>
              <a:rPr lang="ar-JO" sz="2200" smtClean="0">
                <a:ea typeface="Majalla UI"/>
                <a:hlinkClick r:id="rId2"/>
              </a:rPr>
              <a:t>RFID</a:t>
            </a:r>
            <a:r>
              <a:rPr lang="ar-JO" sz="2200" smtClean="0">
                <a:ea typeface="Majalla UI"/>
              </a:rPr>
              <a:t> (Radio Frequency Identification), and </a:t>
            </a:r>
            <a:r>
              <a:rPr lang="ar-JO" sz="2200" smtClean="0">
                <a:ea typeface="Majalla UI"/>
                <a:hlinkClick r:id="rId3"/>
              </a:rPr>
              <a:t>inexpensive</a:t>
            </a:r>
            <a:r>
              <a:rPr lang="ar-JO" sz="2200" smtClean="0">
                <a:ea typeface="Majalla UI"/>
              </a:rPr>
              <a:t> intelligent </a:t>
            </a:r>
            <a:r>
              <a:rPr lang="ar-JO" sz="2200" smtClean="0">
                <a:ea typeface="Majalla UI"/>
                <a:hlinkClick r:id="rId4"/>
              </a:rPr>
              <a:t>beacon</a:t>
            </a:r>
            <a:r>
              <a:rPr lang="ar-JO" sz="2200" smtClean="0">
                <a:ea typeface="Majalla UI"/>
              </a:rPr>
              <a:t>sensing technologies, have enhanced the technical capabilities that will facilitate motorist safety benefits for intelligent transportation systems </a:t>
            </a:r>
            <a:r>
              <a:rPr lang="ar-JO" sz="2200" smtClean="0">
                <a:ea typeface="Majalla UI"/>
                <a:hlinkClick r:id="rId5"/>
              </a:rPr>
              <a:t>globally</a:t>
            </a:r>
            <a:r>
              <a:rPr lang="ar-JO" sz="2200" smtClean="0">
                <a:ea typeface="Majalla UI"/>
              </a:rPr>
              <a:t>.</a:t>
            </a:r>
          </a:p>
          <a:p>
            <a:pPr>
              <a:lnSpc>
                <a:spcPct val="90000"/>
              </a:lnSpc>
            </a:pPr>
            <a:r>
              <a:rPr lang="ar-JO" sz="2200" smtClean="0">
                <a:ea typeface="Majalla UI"/>
              </a:rPr>
              <a:t> </a:t>
            </a:r>
          </a:p>
          <a:p>
            <a:pPr>
              <a:lnSpc>
                <a:spcPct val="90000"/>
              </a:lnSpc>
            </a:pPr>
            <a:r>
              <a:rPr lang="ar-JO" sz="2200" smtClean="0">
                <a:ea typeface="Majalla UI"/>
              </a:rPr>
              <a:t>8== </a:t>
            </a:r>
            <a:r>
              <a:rPr lang="ar-JO" sz="2200" b="1" smtClean="0">
                <a:ea typeface="Majalla UI"/>
              </a:rPr>
              <a:t>Bluetooth detection</a:t>
            </a:r>
            <a:r>
              <a:rPr lang="ar-JO" sz="2200" smtClean="0">
                <a:ea typeface="Majalla UI"/>
              </a:rPr>
              <a:t>:</a:t>
            </a:r>
          </a:p>
          <a:p>
            <a:pPr>
              <a:lnSpc>
                <a:spcPct val="90000"/>
              </a:lnSpc>
            </a:pPr>
            <a:r>
              <a:rPr lang="ar-JO" sz="2200" smtClean="0">
                <a:ea typeface="Majalla UI"/>
              </a:rPr>
              <a:t> </a:t>
            </a:r>
            <a:r>
              <a:rPr lang="ar-JO" sz="2200" smtClean="0">
                <a:ea typeface="Majalla UI"/>
                <a:hlinkClick r:id="rId6"/>
              </a:rPr>
              <a:t>Bluetooth</a:t>
            </a:r>
            <a:r>
              <a:rPr lang="ar-JO" sz="2200" smtClean="0">
                <a:ea typeface="Majalla UI"/>
              </a:rPr>
              <a:t> is an accurate and inexpensive way to measure travel time and make origin/destination analysis. Bluetooth is a wireless standard used to communicate between electronic devices like mobile/smart phones, headsets, navigation systems, computers etc.</a:t>
            </a:r>
          </a:p>
          <a:p>
            <a:pPr>
              <a:lnSpc>
                <a:spcPct val="90000"/>
              </a:lnSpc>
            </a:pPr>
            <a:endParaRPr lang="en-US" sz="2200" smtClean="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663CB6-7E68-443B-8BCF-C8E1C0729BB3}"/>
</file>

<file path=customXml/itemProps2.xml><?xml version="1.0" encoding="utf-8"?>
<ds:datastoreItem xmlns:ds="http://schemas.openxmlformats.org/officeDocument/2006/customXml" ds:itemID="{A05DAF9A-EBEB-4E1E-B6B5-0EB480AE1985}"/>
</file>

<file path=customXml/itemProps3.xml><?xml version="1.0" encoding="utf-8"?>
<ds:datastoreItem xmlns:ds="http://schemas.openxmlformats.org/officeDocument/2006/customXml" ds:itemID="{5CCBA87A-F345-4061-9099-05B94BC10142}"/>
</file>

<file path=docProps/app.xml><?xml version="1.0" encoding="utf-8"?>
<Properties xmlns="http://schemas.openxmlformats.org/officeDocument/2006/extended-properties" xmlns:vt="http://schemas.openxmlformats.org/officeDocument/2006/docPropsVTypes">
  <TotalTime>47</TotalTime>
  <Words>1512</Words>
  <Application>Microsoft Office PowerPoint</Application>
  <PresentationFormat>On-screen Show (4:3)</PresentationFormat>
  <Paragraphs>272</Paragraphs>
  <Slides>49</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Blank Presentation</vt:lpstr>
      <vt:lpstr>Microsoft Clip Gallery</vt:lpstr>
      <vt:lpstr>Microsoft 多媒體藝廊</vt:lpstr>
      <vt:lpstr>Intelligent Transportation Systems </vt:lpstr>
      <vt:lpstr>Outline</vt:lpstr>
      <vt:lpstr>Outline</vt:lpstr>
      <vt:lpstr>Intelligent Transportation System</vt:lpstr>
      <vt:lpstr>Intelligent Transport Systems</vt:lpstr>
      <vt:lpstr>Intelligent transport technologies </vt:lpstr>
      <vt:lpstr>Technologie of ITS</vt:lpstr>
      <vt:lpstr>Slide 8</vt:lpstr>
      <vt:lpstr>Slide 9</vt:lpstr>
      <vt:lpstr>Slide 10</vt:lpstr>
      <vt:lpstr>Introduction of ITS</vt:lpstr>
      <vt:lpstr>Introduction of ITS</vt:lpstr>
      <vt:lpstr>Introduction of ITS</vt:lpstr>
      <vt:lpstr>Introduction of ITS</vt:lpstr>
      <vt:lpstr>Introduction of ITS</vt:lpstr>
      <vt:lpstr>Why is ITS Important?</vt:lpstr>
      <vt:lpstr>How Does ITS Touch YOU?</vt:lpstr>
      <vt:lpstr>Identified Benefits</vt:lpstr>
      <vt:lpstr>Outline</vt:lpstr>
      <vt:lpstr>Applications Overview </vt:lpstr>
      <vt:lpstr>Global Positioning Systems</vt:lpstr>
      <vt:lpstr>Weather information systems</vt:lpstr>
      <vt:lpstr>Bus Information System</vt:lpstr>
      <vt:lpstr>Traffic and transit management</vt:lpstr>
      <vt:lpstr>Real-time information</vt:lpstr>
      <vt:lpstr>Parking</vt:lpstr>
      <vt:lpstr>Incident management</vt:lpstr>
      <vt:lpstr>Emergency management</vt:lpstr>
      <vt:lpstr>Electronic toll collection</vt:lpstr>
      <vt:lpstr>Electronic toll collection</vt:lpstr>
      <vt:lpstr>Commercial vehicle operations</vt:lpstr>
      <vt:lpstr>Outline</vt:lpstr>
      <vt:lpstr>National ITS Architecture (US)</vt:lpstr>
      <vt:lpstr>National ITS architecture defines …</vt:lpstr>
      <vt:lpstr>ITS standards activities </vt:lpstr>
      <vt:lpstr>Applicable interfaces</vt:lpstr>
      <vt:lpstr>Slide 37</vt:lpstr>
      <vt:lpstr>Slide 38</vt:lpstr>
      <vt:lpstr>Outline</vt:lpstr>
      <vt:lpstr>Motivation for Vehicular Communication (VC)</vt:lpstr>
      <vt:lpstr>Vehicular Communication Technology</vt:lpstr>
      <vt:lpstr>VANET</vt:lpstr>
      <vt:lpstr>IEEE 802.11p</vt:lpstr>
      <vt:lpstr>3G/UMTS</vt:lpstr>
      <vt:lpstr>WiMAX</vt:lpstr>
      <vt:lpstr>Outline</vt:lpstr>
      <vt:lpstr>VC Service Integration</vt:lpstr>
      <vt:lpstr>VC Service scenario</vt:lpstr>
      <vt:lpstr>IP Multimedia Subsystem (IMS)</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82</cp:revision>
  <cp:lastPrinted>2007-06-27T16:18:00Z</cp:lastPrinted>
  <dcterms:created xsi:type="dcterms:W3CDTF">2010-12-15T15:59:42Z</dcterms:created>
  <dcterms:modified xsi:type="dcterms:W3CDTF">2018-09-24T17:16:48Z</dcterms:modified>
</cp:coreProperties>
</file>