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jpeg" ContentType="image/jpeg"/>
  <Default Extension="emf" ContentType="image/x-emf"/>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7"/>
  </p:notesMasterIdLst>
  <p:handoutMasterIdLst>
    <p:handoutMasterId r:id="rId28"/>
  </p:handoutMasterIdLst>
  <p:sldIdLst>
    <p:sldId id="295" r:id="rId2"/>
    <p:sldId id="297" r:id="rId3"/>
    <p:sldId id="298" r:id="rId4"/>
    <p:sldId id="299"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CB293"/>
    <a:srgbClr val="2AFFC9"/>
    <a:srgbClr val="6366E3"/>
    <a:srgbClr val="5394E3"/>
    <a:srgbClr val="598DE3"/>
    <a:srgbClr val="63A6E3"/>
    <a:srgbClr val="32A7E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87" d="100"/>
          <a:sy n="87" d="100"/>
        </p:scale>
        <p:origin x="-252" y="-72"/>
      </p:cViewPr>
      <p:guideLst>
        <p:guide orient="horz" pos="2160"/>
        <p:guide pos="2880"/>
      </p:guideLst>
    </p:cSldViewPr>
  </p:slideViewPr>
  <p:outlineViewPr>
    <p:cViewPr>
      <p:scale>
        <a:sx n="72" d="100"/>
        <a:sy n="72" d="100"/>
      </p:scale>
      <p:origin x="0" y="0"/>
    </p:cViewPr>
  </p:outlineViewPr>
  <p:notesTextViewPr>
    <p:cViewPr>
      <p:scale>
        <a:sx n="100" d="100"/>
        <a:sy n="100" d="100"/>
      </p:scale>
      <p:origin x="0" y="0"/>
    </p:cViewPr>
  </p:notesTextViewPr>
  <p:sorterViewPr>
    <p:cViewPr>
      <p:scale>
        <a:sx n="150" d="100"/>
        <a:sy n="150" d="100"/>
      </p:scale>
      <p:origin x="0" y="240"/>
    </p:cViewPr>
  </p:sorterViewPr>
  <p:notesViewPr>
    <p:cSldViewPr>
      <p:cViewPr>
        <p:scale>
          <a:sx n="200" d="100"/>
          <a:sy n="200" d="100"/>
        </p:scale>
        <p:origin x="-88" y="614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48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48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48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88707A85-C75C-4F55-B192-241C478CBAA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74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F18045B8-7725-49ED-8896-12536C50992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Arial"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pPr eaLnBrk="1" hangingPunct="1"/>
            <a:endParaRPr lang="ar-JO" smtClean="0"/>
          </a:p>
        </p:txBody>
      </p:sp>
      <p:sp>
        <p:nvSpPr>
          <p:cNvPr id="37892" name="Slide Number Placeholder 3"/>
          <p:cNvSpPr>
            <a:spLocks noGrp="1"/>
          </p:cNvSpPr>
          <p:nvPr>
            <p:ph type="sldNum" sz="quarter" idx="5"/>
          </p:nvPr>
        </p:nvSpPr>
        <p:spPr>
          <a:noFill/>
        </p:spPr>
        <p:txBody>
          <a:bodyPr/>
          <a:lstStyle/>
          <a:p>
            <a:fld id="{E69E31AF-36A3-4152-874B-49A871A155FD}" type="slidenum">
              <a:rPr lang="en-US" smtClean="0">
                <a:latin typeface="Arial" pitchFamily="34" charset="0"/>
              </a:rPr>
              <a:pPr/>
              <a:t>2</a:t>
            </a:fld>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endParaRPr lang="ar-JO" smtClean="0"/>
          </a:p>
        </p:txBody>
      </p:sp>
      <p:sp>
        <p:nvSpPr>
          <p:cNvPr id="47108" name="Slide Number Placeholder 3"/>
          <p:cNvSpPr>
            <a:spLocks noGrp="1"/>
          </p:cNvSpPr>
          <p:nvPr>
            <p:ph type="sldNum" sz="quarter" idx="5"/>
          </p:nvPr>
        </p:nvSpPr>
        <p:spPr>
          <a:noFill/>
        </p:spPr>
        <p:txBody>
          <a:bodyPr/>
          <a:lstStyle/>
          <a:p>
            <a:fld id="{7A1C6E52-567E-4102-B3DD-9E2321629C6A}" type="slidenum">
              <a:rPr lang="en-US" smtClean="0">
                <a:latin typeface="Arial" pitchFamily="34" charset="0"/>
              </a:rPr>
              <a:pPr/>
              <a:t>11</a:t>
            </a:fld>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endParaRPr lang="ar-JO" smtClean="0"/>
          </a:p>
        </p:txBody>
      </p:sp>
      <p:sp>
        <p:nvSpPr>
          <p:cNvPr id="48132" name="Slide Number Placeholder 3"/>
          <p:cNvSpPr>
            <a:spLocks noGrp="1"/>
          </p:cNvSpPr>
          <p:nvPr>
            <p:ph type="sldNum" sz="quarter" idx="5"/>
          </p:nvPr>
        </p:nvSpPr>
        <p:spPr>
          <a:noFill/>
        </p:spPr>
        <p:txBody>
          <a:bodyPr/>
          <a:lstStyle/>
          <a:p>
            <a:fld id="{3587751A-49CE-4EBB-8F7B-FCC7BCB68CAB}" type="slidenum">
              <a:rPr lang="en-US" smtClean="0">
                <a:latin typeface="Arial" pitchFamily="34" charset="0"/>
              </a:rPr>
              <a:pPr/>
              <a:t>12</a:t>
            </a:fld>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endParaRPr lang="ar-JO" smtClean="0"/>
          </a:p>
        </p:txBody>
      </p:sp>
      <p:sp>
        <p:nvSpPr>
          <p:cNvPr id="49156" name="Slide Number Placeholder 3"/>
          <p:cNvSpPr>
            <a:spLocks noGrp="1"/>
          </p:cNvSpPr>
          <p:nvPr>
            <p:ph type="sldNum" sz="quarter" idx="5"/>
          </p:nvPr>
        </p:nvSpPr>
        <p:spPr>
          <a:noFill/>
        </p:spPr>
        <p:txBody>
          <a:bodyPr/>
          <a:lstStyle/>
          <a:p>
            <a:fld id="{2800E361-272C-4F6C-89A8-61915C50B6D4}" type="slidenum">
              <a:rPr lang="en-US" smtClean="0">
                <a:latin typeface="Arial" pitchFamily="34" charset="0"/>
              </a:rPr>
              <a:pPr/>
              <a:t>13</a:t>
            </a:fld>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ar-JO" smtClean="0"/>
          </a:p>
        </p:txBody>
      </p:sp>
      <p:sp>
        <p:nvSpPr>
          <p:cNvPr id="50180" name="Slide Number Placeholder 3"/>
          <p:cNvSpPr>
            <a:spLocks noGrp="1"/>
          </p:cNvSpPr>
          <p:nvPr>
            <p:ph type="sldNum" sz="quarter" idx="5"/>
          </p:nvPr>
        </p:nvSpPr>
        <p:spPr>
          <a:noFill/>
        </p:spPr>
        <p:txBody>
          <a:bodyPr/>
          <a:lstStyle/>
          <a:p>
            <a:fld id="{96240DA0-C053-43CE-8086-C760769F2F89}" type="slidenum">
              <a:rPr lang="en-US" smtClean="0">
                <a:latin typeface="Arial" pitchFamily="34" charset="0"/>
              </a:rPr>
              <a:pPr/>
              <a:t>14</a:t>
            </a:fld>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pPr eaLnBrk="1" hangingPunct="1"/>
            <a:endParaRPr lang="ar-JO" smtClean="0"/>
          </a:p>
        </p:txBody>
      </p:sp>
      <p:sp>
        <p:nvSpPr>
          <p:cNvPr id="51204" name="Slide Number Placeholder 3"/>
          <p:cNvSpPr>
            <a:spLocks noGrp="1"/>
          </p:cNvSpPr>
          <p:nvPr>
            <p:ph type="sldNum" sz="quarter" idx="5"/>
          </p:nvPr>
        </p:nvSpPr>
        <p:spPr>
          <a:noFill/>
        </p:spPr>
        <p:txBody>
          <a:bodyPr/>
          <a:lstStyle/>
          <a:p>
            <a:fld id="{626CA36C-2AAE-4088-A2B2-BE07BA576106}" type="slidenum">
              <a:rPr lang="en-US" smtClean="0">
                <a:latin typeface="Arial" pitchFamily="34" charset="0"/>
              </a:rPr>
              <a:pPr/>
              <a:t>15</a:t>
            </a:fld>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eaLnBrk="1" hangingPunct="1"/>
            <a:endParaRPr lang="ar-JO" smtClean="0"/>
          </a:p>
        </p:txBody>
      </p:sp>
      <p:sp>
        <p:nvSpPr>
          <p:cNvPr id="52228" name="Slide Number Placeholder 3"/>
          <p:cNvSpPr>
            <a:spLocks noGrp="1"/>
          </p:cNvSpPr>
          <p:nvPr>
            <p:ph type="sldNum" sz="quarter" idx="5"/>
          </p:nvPr>
        </p:nvSpPr>
        <p:spPr>
          <a:noFill/>
        </p:spPr>
        <p:txBody>
          <a:bodyPr/>
          <a:lstStyle/>
          <a:p>
            <a:fld id="{16D7AEF1-8D51-4418-BED7-AD3490353928}" type="slidenum">
              <a:rPr lang="en-US" smtClean="0">
                <a:latin typeface="Arial" pitchFamily="34" charset="0"/>
              </a:rPr>
              <a:pPr/>
              <a:t>16</a:t>
            </a:fld>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eaLnBrk="1" hangingPunct="1"/>
            <a:endParaRPr lang="ar-JO" smtClean="0"/>
          </a:p>
        </p:txBody>
      </p:sp>
      <p:sp>
        <p:nvSpPr>
          <p:cNvPr id="53252" name="Slide Number Placeholder 3"/>
          <p:cNvSpPr>
            <a:spLocks noGrp="1"/>
          </p:cNvSpPr>
          <p:nvPr>
            <p:ph type="sldNum" sz="quarter" idx="5"/>
          </p:nvPr>
        </p:nvSpPr>
        <p:spPr>
          <a:noFill/>
        </p:spPr>
        <p:txBody>
          <a:bodyPr/>
          <a:lstStyle/>
          <a:p>
            <a:fld id="{A7B2784C-1AC3-468D-B34C-CE3122A67BA8}" type="slidenum">
              <a:rPr lang="en-US" smtClean="0">
                <a:latin typeface="Arial" pitchFamily="34" charset="0"/>
              </a:rPr>
              <a:pPr/>
              <a:t>17</a:t>
            </a:fld>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eaLnBrk="1" hangingPunct="1"/>
            <a:endParaRPr lang="ar-JO" smtClean="0"/>
          </a:p>
        </p:txBody>
      </p:sp>
      <p:sp>
        <p:nvSpPr>
          <p:cNvPr id="54276" name="Slide Number Placeholder 3"/>
          <p:cNvSpPr>
            <a:spLocks noGrp="1"/>
          </p:cNvSpPr>
          <p:nvPr>
            <p:ph type="sldNum" sz="quarter" idx="5"/>
          </p:nvPr>
        </p:nvSpPr>
        <p:spPr>
          <a:noFill/>
        </p:spPr>
        <p:txBody>
          <a:bodyPr/>
          <a:lstStyle/>
          <a:p>
            <a:fld id="{037267FC-5A72-4043-8D9D-8076505FD0F9}" type="slidenum">
              <a:rPr lang="en-US" smtClean="0">
                <a:latin typeface="Arial" pitchFamily="34" charset="0"/>
              </a:rPr>
              <a:pPr/>
              <a:t>18</a:t>
            </a:fld>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endParaRPr lang="ar-JO" smtClean="0"/>
          </a:p>
        </p:txBody>
      </p:sp>
      <p:sp>
        <p:nvSpPr>
          <p:cNvPr id="55300" name="Slide Number Placeholder 3"/>
          <p:cNvSpPr>
            <a:spLocks noGrp="1"/>
          </p:cNvSpPr>
          <p:nvPr>
            <p:ph type="sldNum" sz="quarter" idx="5"/>
          </p:nvPr>
        </p:nvSpPr>
        <p:spPr>
          <a:noFill/>
        </p:spPr>
        <p:txBody>
          <a:bodyPr/>
          <a:lstStyle/>
          <a:p>
            <a:fld id="{B47FDD3F-A494-4478-9D87-A63FC4B75875}" type="slidenum">
              <a:rPr lang="en-US" smtClean="0">
                <a:latin typeface="Arial" pitchFamily="34" charset="0"/>
              </a:rPr>
              <a:pPr/>
              <a:t>19</a:t>
            </a:fld>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endParaRPr lang="ar-JO" smtClean="0"/>
          </a:p>
        </p:txBody>
      </p:sp>
      <p:sp>
        <p:nvSpPr>
          <p:cNvPr id="56324" name="Slide Number Placeholder 3"/>
          <p:cNvSpPr>
            <a:spLocks noGrp="1"/>
          </p:cNvSpPr>
          <p:nvPr>
            <p:ph type="sldNum" sz="quarter" idx="5"/>
          </p:nvPr>
        </p:nvSpPr>
        <p:spPr>
          <a:noFill/>
        </p:spPr>
        <p:txBody>
          <a:bodyPr/>
          <a:lstStyle/>
          <a:p>
            <a:fld id="{4EDBC804-6959-40D1-8CB8-91FD28E8530F}" type="slidenum">
              <a:rPr lang="en-US" smtClean="0">
                <a:latin typeface="Arial" pitchFamily="34" charset="0"/>
              </a:rPr>
              <a:pPr/>
              <a:t>20</a:t>
            </a:fld>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ar-JO"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eaLnBrk="1" hangingPunct="1"/>
            <a:endParaRPr lang="ar-JO" smtClean="0"/>
          </a:p>
        </p:txBody>
      </p:sp>
      <p:sp>
        <p:nvSpPr>
          <p:cNvPr id="57348" name="Slide Number Placeholder 3"/>
          <p:cNvSpPr>
            <a:spLocks noGrp="1"/>
          </p:cNvSpPr>
          <p:nvPr>
            <p:ph type="sldNum" sz="quarter" idx="5"/>
          </p:nvPr>
        </p:nvSpPr>
        <p:spPr>
          <a:noFill/>
        </p:spPr>
        <p:txBody>
          <a:bodyPr/>
          <a:lstStyle/>
          <a:p>
            <a:fld id="{2E7860E9-FCEE-4E3F-BB06-CA71C85C2F10}" type="slidenum">
              <a:rPr lang="en-US" smtClean="0">
                <a:latin typeface="Arial" pitchFamily="34" charset="0"/>
              </a:rPr>
              <a:pPr/>
              <a:t>21</a:t>
            </a:fld>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ar-JO" smtClean="0"/>
          </a:p>
        </p:txBody>
      </p:sp>
      <p:sp>
        <p:nvSpPr>
          <p:cNvPr id="58372" name="Slide Number Placeholder 3"/>
          <p:cNvSpPr>
            <a:spLocks noGrp="1"/>
          </p:cNvSpPr>
          <p:nvPr>
            <p:ph type="sldNum" sz="quarter" idx="5"/>
          </p:nvPr>
        </p:nvSpPr>
        <p:spPr>
          <a:noFill/>
        </p:spPr>
        <p:txBody>
          <a:bodyPr/>
          <a:lstStyle/>
          <a:p>
            <a:fld id="{02AA0CE8-7FB7-418A-B4EF-FDD5653F7C3E}" type="slidenum">
              <a:rPr lang="en-US" smtClean="0">
                <a:latin typeface="Arial" pitchFamily="34" charset="0"/>
              </a:rPr>
              <a:pPr/>
              <a:t>22</a:t>
            </a:fld>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endParaRPr lang="ar-JO" smtClean="0"/>
          </a:p>
        </p:txBody>
      </p:sp>
      <p:sp>
        <p:nvSpPr>
          <p:cNvPr id="39940" name="Slide Number Placeholder 3"/>
          <p:cNvSpPr>
            <a:spLocks noGrp="1"/>
          </p:cNvSpPr>
          <p:nvPr>
            <p:ph type="sldNum" sz="quarter" idx="5"/>
          </p:nvPr>
        </p:nvSpPr>
        <p:spPr>
          <a:noFill/>
        </p:spPr>
        <p:txBody>
          <a:bodyPr/>
          <a:lstStyle/>
          <a:p>
            <a:fld id="{9B0C952D-2C38-4771-B035-929EBC9412A7}" type="slidenum">
              <a:rPr lang="en-US" smtClean="0">
                <a:latin typeface="Arial" pitchFamily="34" charset="0"/>
              </a:rPr>
              <a:pPr/>
              <a:t>4</a:t>
            </a:fld>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endParaRPr lang="ar-JO" smtClean="0"/>
          </a:p>
        </p:txBody>
      </p:sp>
      <p:sp>
        <p:nvSpPr>
          <p:cNvPr id="40964" name="Slide Number Placeholder 3"/>
          <p:cNvSpPr>
            <a:spLocks noGrp="1"/>
          </p:cNvSpPr>
          <p:nvPr>
            <p:ph type="sldNum" sz="quarter" idx="5"/>
          </p:nvPr>
        </p:nvSpPr>
        <p:spPr>
          <a:noFill/>
        </p:spPr>
        <p:txBody>
          <a:bodyPr/>
          <a:lstStyle/>
          <a:p>
            <a:fld id="{B66807E1-CE16-4059-AEAA-3D61C6212CE8}" type="slidenum">
              <a:rPr lang="en-US" smtClean="0">
                <a:latin typeface="Arial" pitchFamily="34" charset="0"/>
              </a:rPr>
              <a:pPr/>
              <a:t>5</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ar-JO" smtClean="0"/>
          </a:p>
        </p:txBody>
      </p:sp>
      <p:sp>
        <p:nvSpPr>
          <p:cNvPr id="41988" name="Slide Number Placeholder 3"/>
          <p:cNvSpPr>
            <a:spLocks noGrp="1"/>
          </p:cNvSpPr>
          <p:nvPr>
            <p:ph type="sldNum" sz="quarter" idx="5"/>
          </p:nvPr>
        </p:nvSpPr>
        <p:spPr>
          <a:noFill/>
        </p:spPr>
        <p:txBody>
          <a:bodyPr/>
          <a:lstStyle/>
          <a:p>
            <a:fld id="{9B166E4B-3857-44A0-999A-E3AD22ECC8BF}" type="slidenum">
              <a:rPr lang="en-US" smtClean="0">
                <a:latin typeface="Arial" pitchFamily="34" charset="0"/>
              </a:rPr>
              <a:pPr/>
              <a:t>6</a:t>
            </a:fld>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endParaRPr lang="ar-JO" smtClean="0"/>
          </a:p>
        </p:txBody>
      </p:sp>
      <p:sp>
        <p:nvSpPr>
          <p:cNvPr id="43012" name="Slide Number Placeholder 3"/>
          <p:cNvSpPr>
            <a:spLocks noGrp="1"/>
          </p:cNvSpPr>
          <p:nvPr>
            <p:ph type="sldNum" sz="quarter" idx="5"/>
          </p:nvPr>
        </p:nvSpPr>
        <p:spPr>
          <a:noFill/>
        </p:spPr>
        <p:txBody>
          <a:bodyPr/>
          <a:lstStyle/>
          <a:p>
            <a:fld id="{A85FF812-D3AC-49B8-B3A3-0B6912F5861D}" type="slidenum">
              <a:rPr lang="en-US" smtClean="0">
                <a:latin typeface="Arial" pitchFamily="34" charset="0"/>
              </a:rPr>
              <a:pPr/>
              <a:t>7</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endParaRPr lang="ar-JO" smtClean="0"/>
          </a:p>
        </p:txBody>
      </p:sp>
      <p:sp>
        <p:nvSpPr>
          <p:cNvPr id="44036" name="Slide Number Placeholder 3"/>
          <p:cNvSpPr>
            <a:spLocks noGrp="1"/>
          </p:cNvSpPr>
          <p:nvPr>
            <p:ph type="sldNum" sz="quarter" idx="5"/>
          </p:nvPr>
        </p:nvSpPr>
        <p:spPr>
          <a:noFill/>
        </p:spPr>
        <p:txBody>
          <a:bodyPr/>
          <a:lstStyle/>
          <a:p>
            <a:fld id="{510E6D77-48F2-47B6-B207-08F42421DB0E}" type="slidenum">
              <a:rPr lang="en-US" smtClean="0">
                <a:latin typeface="Arial" pitchFamily="34" charset="0"/>
              </a:rPr>
              <a:pPr/>
              <a:t>8</a:t>
            </a:fld>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endParaRPr lang="ar-JO" smtClean="0"/>
          </a:p>
        </p:txBody>
      </p:sp>
      <p:sp>
        <p:nvSpPr>
          <p:cNvPr id="45060" name="Slide Number Placeholder 3"/>
          <p:cNvSpPr>
            <a:spLocks noGrp="1"/>
          </p:cNvSpPr>
          <p:nvPr>
            <p:ph type="sldNum" sz="quarter" idx="5"/>
          </p:nvPr>
        </p:nvSpPr>
        <p:spPr>
          <a:noFill/>
        </p:spPr>
        <p:txBody>
          <a:bodyPr/>
          <a:lstStyle/>
          <a:p>
            <a:fld id="{64B8FC14-63E8-4E01-94B6-796E875DB1C9}" type="slidenum">
              <a:rPr lang="en-US" smtClean="0">
                <a:latin typeface="Arial" pitchFamily="34" charset="0"/>
              </a:rPr>
              <a:pPr/>
              <a:t>9</a:t>
            </a:fld>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pPr eaLnBrk="1" hangingPunct="1"/>
            <a:endParaRPr lang="ar-JO" smtClean="0"/>
          </a:p>
        </p:txBody>
      </p:sp>
      <p:sp>
        <p:nvSpPr>
          <p:cNvPr id="46084" name="Slide Number Placeholder 3"/>
          <p:cNvSpPr>
            <a:spLocks noGrp="1"/>
          </p:cNvSpPr>
          <p:nvPr>
            <p:ph type="sldNum" sz="quarter" idx="5"/>
          </p:nvPr>
        </p:nvSpPr>
        <p:spPr>
          <a:noFill/>
        </p:spPr>
        <p:txBody>
          <a:bodyPr/>
          <a:lstStyle/>
          <a:p>
            <a:fld id="{CA5DA5AE-C893-43BE-8C59-B2B708C5C704}" type="slidenum">
              <a:rPr lang="en-US" smtClean="0">
                <a:latin typeface="Arial" pitchFamily="34" charset="0"/>
              </a:rPr>
              <a:pPr/>
              <a:t>10</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B892B6-5E51-492C-965F-BB8E022869E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651930-80BC-4CC0-B7D8-64E5922DD5B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C6B4140-DC1B-4BB8-A4DC-52D28DA42B3E}" type="datetimeFigureOut">
              <a:rPr lang="en-US"/>
              <a:pPr>
                <a:defRPr/>
              </a:pPr>
              <a:t>9/24/2018</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169D7FA5-F3ED-4334-9707-C5E00AB0761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3638"/>
            <a:ext cx="2133600" cy="457200"/>
          </a:xfrm>
        </p:spPr>
        <p:txBody>
          <a:bodyPr/>
          <a:lstStyle>
            <a:lvl1pPr>
              <a:defRPr/>
            </a:lvl1pPr>
          </a:lstStyle>
          <a:p>
            <a:pPr>
              <a:defRPr/>
            </a:pPr>
            <a:fld id="{09369E73-9AE6-415F-8183-2E60F8F6CBF1}" type="datetimeFigureOut">
              <a:rPr lang="en-US"/>
              <a:pPr>
                <a:defRPr/>
              </a:pPr>
              <a:t>9/24/2018</a:t>
            </a:fld>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3638"/>
            <a:ext cx="2133600" cy="457200"/>
          </a:xfrm>
        </p:spPr>
        <p:txBody>
          <a:bodyPr/>
          <a:lstStyle>
            <a:lvl1pPr>
              <a:defRPr/>
            </a:lvl1pPr>
          </a:lstStyle>
          <a:p>
            <a:pPr>
              <a:defRPr/>
            </a:pPr>
            <a:fld id="{2508CEAE-FC63-4FD0-A45C-F2BFD4A445C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29AEBB86-F3E6-47FA-BF5D-CFC90BEAA6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rtl="0" eaLnBrk="0" fontAlgn="base" hangingPunct="0">
        <a:spcBef>
          <a:spcPct val="0"/>
        </a:spcBef>
        <a:spcAft>
          <a:spcPct val="0"/>
        </a:spcAft>
        <a:defRPr sz="2800">
          <a:solidFill>
            <a:srgbClr val="5394E3"/>
          </a:solidFill>
          <a:latin typeface="+mj-lt"/>
          <a:ea typeface="+mj-ea"/>
          <a:cs typeface="+mj-cs"/>
        </a:defRPr>
      </a:lvl1pPr>
      <a:lvl2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2pPr>
      <a:lvl3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3pPr>
      <a:lvl4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4pPr>
      <a:lvl5pPr algn="ctr" rtl="0" eaLnBrk="0" fontAlgn="base" hangingPunct="0">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5pPr>
      <a:lvl6pPr marL="4572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6pPr>
      <a:lvl7pPr marL="9144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7pPr>
      <a:lvl8pPr marL="13716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8pPr>
      <a:lvl9pPr marL="1828800" algn="ctr" rtl="0" fontAlgn="base">
        <a:spcBef>
          <a:spcPct val="0"/>
        </a:spcBef>
        <a:spcAft>
          <a:spcPct val="0"/>
        </a:spcAft>
        <a:defRPr sz="2800">
          <a:solidFill>
            <a:srgbClr val="5394E3"/>
          </a:solidFill>
          <a:latin typeface="Verdana" pitchFamily="-107" charset="0"/>
          <a:ea typeface="ＭＳ Ｐゴシック" pitchFamily="-107" charset="-128"/>
          <a:cs typeface="ＭＳ Ｐゴシック" pitchFamily="-107"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400">
          <a:solidFill>
            <a:schemeClr val="tx1"/>
          </a:solidFill>
          <a:latin typeface="+mn-lt"/>
          <a:ea typeface="+mn-ea"/>
        </a:defRPr>
      </a:lvl4pPr>
      <a:lvl5pPr marL="2057400" indent="-228600" algn="l" rtl="0" eaLnBrk="0" fontAlgn="base" hangingPunct="0">
        <a:spcBef>
          <a:spcPct val="20000"/>
        </a:spcBef>
        <a:spcAft>
          <a:spcPct val="0"/>
        </a:spcAft>
        <a:buChar char="»"/>
        <a:defRPr sz="2400">
          <a:solidFill>
            <a:schemeClr val="tx1"/>
          </a:solidFill>
          <a:latin typeface="+mn-lt"/>
          <a:ea typeface="+mn-ea"/>
        </a:defRPr>
      </a:lvl5pPr>
      <a:lvl6pPr marL="2514600" indent="-228600" algn="l" rtl="0" fontAlgn="base">
        <a:spcBef>
          <a:spcPct val="20000"/>
        </a:spcBef>
        <a:spcAft>
          <a:spcPct val="0"/>
        </a:spcAft>
        <a:buChar char="»"/>
        <a:defRPr sz="2400">
          <a:solidFill>
            <a:schemeClr val="tx1"/>
          </a:solidFill>
          <a:latin typeface="+mn-lt"/>
          <a:ea typeface="+mn-ea"/>
        </a:defRPr>
      </a:lvl6pPr>
      <a:lvl7pPr marL="2971800" indent="-228600" algn="l" rtl="0" fontAlgn="base">
        <a:spcBef>
          <a:spcPct val="20000"/>
        </a:spcBef>
        <a:spcAft>
          <a:spcPct val="0"/>
        </a:spcAft>
        <a:buChar char="»"/>
        <a:defRPr sz="2400">
          <a:solidFill>
            <a:schemeClr val="tx1"/>
          </a:solidFill>
          <a:latin typeface="+mn-lt"/>
          <a:ea typeface="+mn-ea"/>
        </a:defRPr>
      </a:lvl7pPr>
      <a:lvl8pPr marL="3429000" indent="-228600" algn="l" rtl="0" fontAlgn="base">
        <a:spcBef>
          <a:spcPct val="20000"/>
        </a:spcBef>
        <a:spcAft>
          <a:spcPct val="0"/>
        </a:spcAft>
        <a:buChar char="»"/>
        <a:defRPr sz="2400">
          <a:solidFill>
            <a:schemeClr val="tx1"/>
          </a:solidFill>
          <a:latin typeface="+mn-lt"/>
          <a:ea typeface="+mn-ea"/>
        </a:defRPr>
      </a:lvl8pPr>
      <a:lvl9pPr marL="3886200" indent="-228600" algn="l" rtl="0" fontAlgn="base">
        <a:spcBef>
          <a:spcPct val="20000"/>
        </a:spcBef>
        <a:spcAft>
          <a:spcPct val="0"/>
        </a:spcAft>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96752"/>
            <a:ext cx="7772400" cy="1143000"/>
          </a:xfrm>
        </p:spPr>
        <p:txBody>
          <a:bodyPr/>
          <a:lstStyle/>
          <a:p>
            <a:r>
              <a:rPr lang="en-US" sz="4400" dirty="0" smtClean="0">
                <a:solidFill>
                  <a:srgbClr val="FFFF00"/>
                </a:solidFill>
              </a:rPr>
              <a:t>Rural Transit Stop Design Guidelines</a:t>
            </a:r>
            <a:endParaRPr lang="en-US" sz="4400" b="1" dirty="0">
              <a:solidFill>
                <a:srgbClr val="C00000"/>
              </a:solidFill>
            </a:endParaRPr>
          </a:p>
        </p:txBody>
      </p:sp>
      <p:sp>
        <p:nvSpPr>
          <p:cNvPr id="3" name="Content Placeholder 2"/>
          <p:cNvSpPr>
            <a:spLocks noGrp="1"/>
          </p:cNvSpPr>
          <p:nvPr>
            <p:ph idx="1"/>
          </p:nvPr>
        </p:nvSpPr>
        <p:spPr>
          <a:xfrm>
            <a:off x="611560" y="1988840"/>
            <a:ext cx="7772400" cy="2739008"/>
          </a:xfrm>
        </p:spPr>
        <p:txBody>
          <a:bodyPr/>
          <a:lstStyle/>
          <a:p>
            <a:endParaRPr lang="en-US" dirty="0" smtClean="0"/>
          </a:p>
          <a:p>
            <a:pPr algn="ctr"/>
            <a:r>
              <a:rPr lang="en-US" sz="3600" b="1" dirty="0" smtClean="0"/>
              <a:t>Presented By</a:t>
            </a:r>
          </a:p>
          <a:p>
            <a:pPr algn="ctr"/>
            <a:r>
              <a:rPr lang="en-US" sz="3600" b="1" dirty="0" smtClean="0"/>
              <a:t>Prof. Omer </a:t>
            </a:r>
            <a:r>
              <a:rPr lang="en-US" sz="3600" b="1" dirty="0" err="1" smtClean="0"/>
              <a:t>Maaitah</a:t>
            </a:r>
            <a:endParaRPr lang="en-US" sz="3600" b="1" dirty="0" smtClean="0"/>
          </a:p>
          <a:p>
            <a:pPr algn="ctr"/>
            <a:r>
              <a:rPr lang="en-US" sz="3600" b="1" dirty="0" smtClean="0"/>
              <a:t>Mutah University</a:t>
            </a:r>
            <a:endParaRPr lang="en-US" sz="3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922463" y="0"/>
            <a:ext cx="5299075" cy="6858000"/>
            <a:chOff x="1211" y="0"/>
            <a:chExt cx="3338" cy="4320"/>
          </a:xfrm>
        </p:grpSpPr>
        <p:graphicFrame>
          <p:nvGraphicFramePr>
            <p:cNvPr id="2050" name="Object 2"/>
            <p:cNvGraphicFramePr>
              <a:graphicFrameLocks noChangeAspect="1"/>
            </p:cNvGraphicFramePr>
            <p:nvPr/>
          </p:nvGraphicFramePr>
          <p:xfrm>
            <a:off x="1211" y="0"/>
            <a:ext cx="3338" cy="4320"/>
          </p:xfrm>
          <a:graphic>
            <a:graphicData uri="http://schemas.openxmlformats.org/presentationml/2006/ole">
              <p:oleObj spid="_x0000_s4098" name="Acrobat Document" r:id="rId4" imgW="5829300" imgH="7543800" progId="AcroExch.Document.7">
                <p:embed/>
              </p:oleObj>
            </a:graphicData>
          </a:graphic>
        </p:graphicFrame>
        <p:sp>
          <p:nvSpPr>
            <p:cNvPr id="2052" name="Rectangle 3"/>
            <p:cNvSpPr>
              <a:spLocks noChangeArrowheads="1"/>
            </p:cNvSpPr>
            <p:nvPr/>
          </p:nvSpPr>
          <p:spPr bwMode="auto">
            <a:xfrm>
              <a:off x="2688" y="384"/>
              <a:ext cx="336" cy="96"/>
            </a:xfrm>
            <a:prstGeom prst="rect">
              <a:avLst/>
            </a:prstGeom>
            <a:solidFill>
              <a:schemeClr val="tx1"/>
            </a:solidFill>
            <a:ln w="9525">
              <a:solidFill>
                <a:schemeClr val="tx1"/>
              </a:solidFill>
              <a:miter lim="800000"/>
              <a:headEnd/>
              <a:tailEnd/>
            </a:ln>
          </p:spPr>
          <p:txBody>
            <a:bodyPr wrap="none" anchor="ctr"/>
            <a:lstStyle/>
            <a:p>
              <a:endParaRPr lang="ar-JO"/>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Bus Stop Dim Local"/>
          <p:cNvPicPr>
            <a:picLocks noChangeAspect="1" noChangeArrowheads="1"/>
          </p:cNvPicPr>
          <p:nvPr/>
        </p:nvPicPr>
        <p:blipFill>
          <a:blip r:embed="rId3"/>
          <a:srcRect/>
          <a:stretch>
            <a:fillRect/>
          </a:stretch>
        </p:blipFill>
        <p:spPr bwMode="auto">
          <a:xfrm>
            <a:off x="2209800" y="228600"/>
            <a:ext cx="4656138"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Bus Stop Dimensions Commuter"/>
          <p:cNvPicPr>
            <a:picLocks noChangeAspect="1" noChangeArrowheads="1"/>
          </p:cNvPicPr>
          <p:nvPr/>
        </p:nvPicPr>
        <p:blipFill>
          <a:blip r:embed="rId3"/>
          <a:srcRect/>
          <a:stretch>
            <a:fillRect/>
          </a:stretch>
        </p:blipFill>
        <p:spPr bwMode="auto">
          <a:xfrm>
            <a:off x="2209800" y="228600"/>
            <a:ext cx="4675188"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0" y="1524000"/>
            <a:ext cx="9144000" cy="5334000"/>
          </a:xfrm>
        </p:spPr>
        <p:txBody>
          <a:bodyPr/>
          <a:lstStyle/>
          <a:p>
            <a:pPr eaLnBrk="1" hangingPunct="1">
              <a:lnSpc>
                <a:spcPct val="80000"/>
              </a:lnSpc>
              <a:buClr>
                <a:srgbClr val="FF9900"/>
              </a:buClr>
              <a:buSzPct val="80000"/>
              <a:buFont typeface="Wingdings" pitchFamily="2" charset="2"/>
              <a:buChar char="v"/>
            </a:pPr>
            <a:endParaRPr lang="en-US" sz="600" smtClean="0">
              <a:latin typeface="Arial" pitchFamily="34" charset="0"/>
            </a:endParaRPr>
          </a:p>
          <a:p>
            <a:pPr eaLnBrk="1" hangingPunct="1">
              <a:lnSpc>
                <a:spcPct val="95000"/>
              </a:lnSpc>
              <a:spcBef>
                <a:spcPct val="0"/>
              </a:spcBef>
              <a:spcAft>
                <a:spcPct val="40000"/>
              </a:spcAft>
              <a:buClr>
                <a:srgbClr val="00FF00"/>
              </a:buClr>
              <a:buSzPct val="80000"/>
              <a:buFont typeface="Wingdings" pitchFamily="2" charset="2"/>
              <a:buNone/>
            </a:pPr>
            <a:r>
              <a:rPr lang="en-US" sz="2000" b="1" smtClean="0">
                <a:latin typeface="Arial" pitchFamily="34" charset="0"/>
              </a:rPr>
              <a:t>     Where provision (rider) of the stop would generate pedestrian crossing activity that places pedestrians at significant risk.</a:t>
            </a:r>
          </a:p>
          <a:p>
            <a:pPr lvl="1" eaLnBrk="1" hangingPunct="1">
              <a:lnSpc>
                <a:spcPct val="95000"/>
              </a:lnSpc>
              <a:spcBef>
                <a:spcPct val="0"/>
              </a:spcBef>
              <a:spcAft>
                <a:spcPct val="40000"/>
              </a:spcAft>
              <a:buClr>
                <a:srgbClr val="00FF00"/>
              </a:buClr>
              <a:buSzPct val="80000"/>
              <a:buFont typeface="Wingdings" pitchFamily="2" charset="2"/>
              <a:buChar char="v"/>
            </a:pPr>
            <a:r>
              <a:rPr lang="en-US" sz="1800" b="1" smtClean="0">
                <a:latin typeface="Arial" pitchFamily="34" charset="0"/>
              </a:rPr>
              <a:t>Passenger traffic generator on opposite side of the roadway (such as commercial center or high density residential area)</a:t>
            </a:r>
          </a:p>
          <a:p>
            <a:pPr lvl="1" eaLnBrk="1" hangingPunct="1">
              <a:lnSpc>
                <a:spcPct val="95000"/>
              </a:lnSpc>
              <a:spcBef>
                <a:spcPct val="0"/>
              </a:spcBef>
              <a:spcAft>
                <a:spcPct val="40000"/>
              </a:spcAft>
              <a:buClr>
                <a:srgbClr val="00FF00"/>
              </a:buClr>
              <a:buSzPct val="80000"/>
              <a:buFont typeface="Wingdings" pitchFamily="2" charset="2"/>
              <a:buChar char="v"/>
            </a:pPr>
            <a:r>
              <a:rPr lang="en-US" sz="1800" b="1" smtClean="0">
                <a:latin typeface="Arial" pitchFamily="34" charset="0"/>
              </a:rPr>
              <a:t>High traffic speeds (such as 40 mph or higher)</a:t>
            </a:r>
          </a:p>
          <a:p>
            <a:pPr lvl="1" eaLnBrk="1" hangingPunct="1">
              <a:lnSpc>
                <a:spcPct val="95000"/>
              </a:lnSpc>
              <a:spcBef>
                <a:spcPct val="0"/>
              </a:spcBef>
              <a:spcAft>
                <a:spcPct val="40000"/>
              </a:spcAft>
              <a:buClr>
                <a:srgbClr val="00FF00"/>
              </a:buClr>
              <a:buSzPct val="80000"/>
              <a:buFont typeface="Wingdings" pitchFamily="2" charset="2"/>
              <a:buChar char="v"/>
            </a:pPr>
            <a:r>
              <a:rPr lang="en-US" sz="1800" b="1" smtClean="0">
                <a:latin typeface="Arial" pitchFamily="34" charset="0"/>
              </a:rPr>
              <a:t>Multilane roadway (4 or more lanes)</a:t>
            </a:r>
          </a:p>
          <a:p>
            <a:pPr lvl="1" eaLnBrk="1" hangingPunct="1">
              <a:lnSpc>
                <a:spcPct val="95000"/>
              </a:lnSpc>
              <a:spcBef>
                <a:spcPct val="0"/>
              </a:spcBef>
              <a:spcAft>
                <a:spcPct val="40000"/>
              </a:spcAft>
              <a:buClr>
                <a:srgbClr val="00FF00"/>
              </a:buClr>
              <a:buSzPct val="80000"/>
              <a:buFont typeface="Wingdings" pitchFamily="2" charset="2"/>
              <a:buChar char="v"/>
            </a:pPr>
            <a:r>
              <a:rPr lang="en-US" sz="1800" b="1" smtClean="0">
                <a:latin typeface="Arial" pitchFamily="34" charset="0"/>
              </a:rPr>
              <a:t>Substantial traffic volumes (such as 20,000 vehicles per day or more)</a:t>
            </a:r>
          </a:p>
          <a:p>
            <a:pPr lvl="1" eaLnBrk="1" hangingPunct="1">
              <a:lnSpc>
                <a:spcPct val="95000"/>
              </a:lnSpc>
              <a:spcBef>
                <a:spcPct val="0"/>
              </a:spcBef>
              <a:spcAft>
                <a:spcPct val="40000"/>
              </a:spcAft>
              <a:buClr>
                <a:srgbClr val="00FF00"/>
              </a:buClr>
              <a:buSzPct val="80000"/>
              <a:buFont typeface="Wingdings" pitchFamily="2" charset="2"/>
              <a:buChar char="v"/>
            </a:pPr>
            <a:r>
              <a:rPr lang="en-US" sz="1800" b="1" smtClean="0">
                <a:latin typeface="Arial" pitchFamily="34" charset="0"/>
              </a:rPr>
              <a:t>Lack of gaps in traffic stream</a:t>
            </a:r>
          </a:p>
          <a:p>
            <a:pPr lvl="1" eaLnBrk="1" hangingPunct="1">
              <a:lnSpc>
                <a:spcPct val="95000"/>
              </a:lnSpc>
              <a:spcBef>
                <a:spcPct val="0"/>
              </a:spcBef>
              <a:spcAft>
                <a:spcPct val="40000"/>
              </a:spcAft>
              <a:buClr>
                <a:srgbClr val="00FF00"/>
              </a:buClr>
              <a:buSzPct val="80000"/>
              <a:buFont typeface="Wingdings" pitchFamily="2" charset="2"/>
              <a:buChar char="v"/>
            </a:pPr>
            <a:r>
              <a:rPr lang="en-US" sz="1800" b="1" smtClean="0">
                <a:latin typeface="Arial" pitchFamily="34" charset="0"/>
              </a:rPr>
              <a:t>Driver sight distance issues</a:t>
            </a:r>
          </a:p>
          <a:p>
            <a:pPr eaLnBrk="1" hangingPunct="1">
              <a:lnSpc>
                <a:spcPct val="95000"/>
              </a:lnSpc>
              <a:spcBef>
                <a:spcPct val="0"/>
              </a:spcBef>
              <a:spcAft>
                <a:spcPct val="40000"/>
              </a:spcAft>
              <a:buClr>
                <a:srgbClr val="00FF00"/>
              </a:buClr>
              <a:buSzPct val="80000"/>
              <a:buFont typeface="Wingdings" pitchFamily="2" charset="2"/>
              <a:buNone/>
            </a:pPr>
            <a:r>
              <a:rPr lang="en-US" sz="2000" b="1" smtClean="0">
                <a:latin typeface="Arial" pitchFamily="34" charset="0"/>
              </a:rPr>
              <a:t>    This may mean that some areas cannot be served, or that stops will not be as convenient as passenger’s desire.  Transit service may have liability even if the stop was in place prior to a development that generates the crossing activity.</a:t>
            </a:r>
          </a:p>
        </p:txBody>
      </p:sp>
      <p:sp>
        <p:nvSpPr>
          <p:cNvPr id="46082" name="Rectangle 2"/>
          <p:cNvSpPr>
            <a:spLocks noGrp="1" noChangeArrowheads="1"/>
          </p:cNvSpPr>
          <p:nvPr>
            <p:ph type="title"/>
          </p:nvPr>
        </p:nvSpPr>
        <p:spPr>
          <a:xfrm>
            <a:off x="188912" y="460375"/>
            <a:ext cx="8534401" cy="942976"/>
          </a:xfrm>
        </p:spPr>
        <p:txBody>
          <a:bodyPr>
            <a:normAutofit fontScale="90000"/>
          </a:bodyPr>
          <a:lstStyle/>
          <a:p>
            <a:pPr eaLnBrk="1" fontAlgn="auto" hangingPunct="1">
              <a:spcAft>
                <a:spcPts val="0"/>
              </a:spcAft>
              <a:defRPr/>
            </a:pPr>
            <a:r>
              <a:rPr lang="en-US" sz="3600">
                <a:solidFill>
                  <a:srgbClr val="FFFF00"/>
                </a:solidFill>
              </a:rPr>
              <a:t>Where Are Transit Stops </a:t>
            </a:r>
            <a:r>
              <a:rPr lang="en-US" sz="3600" i="1">
                <a:solidFill>
                  <a:srgbClr val="FFFF00"/>
                </a:solidFill>
              </a:rPr>
              <a:t>Not </a:t>
            </a:r>
            <a:r>
              <a:rPr lang="en-US" sz="3600">
                <a:solidFill>
                  <a:srgbClr val="FFFF00"/>
                </a:solidFill>
              </a:rPr>
              <a:t>Appropriate?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p:cNvPicPr>
            <a:picLocks noGrp="1" noChangeAspect="1" noChangeArrowheads="1"/>
          </p:cNvPicPr>
          <p:nvPr>
            <p:ph/>
          </p:nvPr>
        </p:nvPicPr>
        <p:blipFill>
          <a:blip r:embed="rId3"/>
          <a:srcRect/>
          <a:stretch>
            <a:fillRect/>
          </a:stretch>
        </p:blipFill>
        <p:spPr>
          <a:xfrm>
            <a:off x="304800" y="0"/>
            <a:ext cx="8458200" cy="6956425"/>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455613" y="1524000"/>
            <a:ext cx="8226425" cy="4648200"/>
          </a:xfrm>
        </p:spPr>
        <p:txBody>
          <a:bodyPr/>
          <a:lstStyle/>
          <a:p>
            <a:pPr eaLnBrk="1" hangingPunct="1">
              <a:lnSpc>
                <a:spcPct val="80000"/>
              </a:lnSpc>
              <a:buClr>
                <a:srgbClr val="FF9900"/>
              </a:buClr>
              <a:buSzPct val="80000"/>
              <a:buFont typeface="Wingdings" pitchFamily="2" charset="2"/>
              <a:buChar char="v"/>
            </a:pPr>
            <a:endParaRPr lang="en-US" sz="800" smtClean="0">
              <a:latin typeface="Arial" pitchFamily="34" charset="0"/>
            </a:endParaRPr>
          </a:p>
          <a:p>
            <a:pPr eaLnBrk="1" hangingPunct="1">
              <a:lnSpc>
                <a:spcPct val="95000"/>
              </a:lnSpc>
              <a:spcBef>
                <a:spcPct val="0"/>
              </a:spcBef>
              <a:spcAft>
                <a:spcPct val="40000"/>
              </a:spcAft>
              <a:buClr>
                <a:srgbClr val="00FF00"/>
              </a:buClr>
              <a:buSzPct val="80000"/>
              <a:buFont typeface="Wingdings" pitchFamily="2" charset="2"/>
              <a:buChar char="v"/>
            </a:pPr>
            <a:r>
              <a:rPr lang="en-US" sz="2600" smtClean="0">
                <a:latin typeface="Arial" pitchFamily="34" charset="0"/>
              </a:rPr>
              <a:t>Roadway speed limit of 35 miles per hour or higher </a:t>
            </a:r>
            <a:r>
              <a:rPr lang="en-US" sz="2600" i="1" smtClean="0">
                <a:latin typeface="Arial" pitchFamily="34" charset="0"/>
              </a:rPr>
              <a:t>or</a:t>
            </a:r>
            <a:endParaRPr lang="en-US" sz="2600" smtClean="0">
              <a:latin typeface="Arial" pitchFamily="34" charset="0"/>
            </a:endParaRPr>
          </a:p>
          <a:p>
            <a:pPr eaLnBrk="1" hangingPunct="1">
              <a:lnSpc>
                <a:spcPct val="95000"/>
              </a:lnSpc>
              <a:spcBef>
                <a:spcPct val="0"/>
              </a:spcBef>
              <a:spcAft>
                <a:spcPct val="40000"/>
              </a:spcAft>
              <a:buClr>
                <a:srgbClr val="00FF00"/>
              </a:buClr>
              <a:buSzPct val="80000"/>
              <a:buFont typeface="Wingdings" pitchFamily="2" charset="2"/>
              <a:buChar char="v"/>
            </a:pPr>
            <a:r>
              <a:rPr lang="en-US" sz="2600" smtClean="0">
                <a:latin typeface="Arial" pitchFamily="34" charset="0"/>
              </a:rPr>
              <a:t>Daily traffic volume exceeding 5,000 for a two-lane roadway and 10,000 for a four-lane roadway </a:t>
            </a:r>
            <a:r>
              <a:rPr lang="en-US" sz="2600" i="1" smtClean="0">
                <a:latin typeface="Arial" pitchFamily="34" charset="0"/>
              </a:rPr>
              <a:t>or</a:t>
            </a:r>
            <a:endParaRPr lang="en-US" sz="2600" smtClean="0">
              <a:latin typeface="Arial" pitchFamily="34" charset="0"/>
            </a:endParaRPr>
          </a:p>
          <a:p>
            <a:pPr eaLnBrk="1" hangingPunct="1">
              <a:lnSpc>
                <a:spcPct val="95000"/>
              </a:lnSpc>
              <a:spcBef>
                <a:spcPct val="0"/>
              </a:spcBef>
              <a:spcAft>
                <a:spcPct val="40000"/>
              </a:spcAft>
              <a:buClr>
                <a:srgbClr val="00FF00"/>
              </a:buClr>
              <a:buSzPct val="80000"/>
              <a:buFont typeface="Wingdings" pitchFamily="2" charset="2"/>
              <a:buChar char="v"/>
            </a:pPr>
            <a:r>
              <a:rPr lang="en-US" sz="2600" smtClean="0">
                <a:latin typeface="Arial" pitchFamily="34" charset="0"/>
              </a:rPr>
              <a:t>Potential for conflicts between transit and passenger vehicles, such as driver sight distance issues </a:t>
            </a:r>
            <a:r>
              <a:rPr lang="en-US" sz="2600" i="1" smtClean="0">
                <a:latin typeface="Arial" pitchFamily="34" charset="0"/>
              </a:rPr>
              <a:t>or</a:t>
            </a:r>
            <a:endParaRPr lang="en-US" sz="2600" smtClean="0">
              <a:latin typeface="Arial" pitchFamily="34" charset="0"/>
            </a:endParaRPr>
          </a:p>
          <a:p>
            <a:pPr eaLnBrk="1" hangingPunct="1">
              <a:lnSpc>
                <a:spcPct val="95000"/>
              </a:lnSpc>
              <a:spcBef>
                <a:spcPct val="0"/>
              </a:spcBef>
              <a:spcAft>
                <a:spcPct val="40000"/>
              </a:spcAft>
              <a:buClr>
                <a:srgbClr val="00FF00"/>
              </a:buClr>
              <a:buSzPct val="80000"/>
              <a:buFont typeface="Wingdings" pitchFamily="2" charset="2"/>
              <a:buChar char="v"/>
            </a:pPr>
            <a:r>
              <a:rPr lang="en-US" sz="2600" smtClean="0">
                <a:latin typeface="Arial" pitchFamily="34" charset="0"/>
              </a:rPr>
              <a:t>High passenger activity</a:t>
            </a:r>
          </a:p>
        </p:txBody>
      </p:sp>
      <p:sp>
        <p:nvSpPr>
          <p:cNvPr id="36866" name="Rectangle 2"/>
          <p:cNvSpPr>
            <a:spLocks noGrp="1" noChangeArrowheads="1"/>
          </p:cNvSpPr>
          <p:nvPr>
            <p:ph type="title"/>
          </p:nvPr>
        </p:nvSpPr>
        <p:spPr>
          <a:xfrm>
            <a:off x="225425" y="460375"/>
            <a:ext cx="8534400" cy="942976"/>
          </a:xfrm>
        </p:spPr>
        <p:txBody>
          <a:bodyPr/>
          <a:lstStyle/>
          <a:p>
            <a:pPr eaLnBrk="1" fontAlgn="auto" hangingPunct="1">
              <a:spcAft>
                <a:spcPts val="0"/>
              </a:spcAft>
              <a:defRPr/>
            </a:pPr>
            <a:r>
              <a:rPr lang="en-US" sz="3600">
                <a:solidFill>
                  <a:srgbClr val="FFFF00"/>
                </a:solidFill>
              </a:rPr>
              <a:t>Rural Bus Pullout Location Factors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0" y="0"/>
            <a:ext cx="9144000" cy="6858000"/>
            <a:chOff x="0" y="0"/>
            <a:chExt cx="5760" cy="4320"/>
          </a:xfrm>
        </p:grpSpPr>
        <p:graphicFrame>
          <p:nvGraphicFramePr>
            <p:cNvPr id="3074" name="Object 2"/>
            <p:cNvGraphicFramePr>
              <a:graphicFrameLocks noChangeAspect="1"/>
            </p:cNvGraphicFramePr>
            <p:nvPr/>
          </p:nvGraphicFramePr>
          <p:xfrm>
            <a:off x="0" y="0"/>
            <a:ext cx="5760" cy="4320"/>
          </p:xfrm>
          <a:graphic>
            <a:graphicData uri="http://schemas.openxmlformats.org/presentationml/2006/ole">
              <p:oleObj spid="_x0000_s5122" name="CorelDRAW" r:id="rId4" imgW="6778161" imgH="4883628" progId="CorelDRAW.Graphic.11">
                <p:embed/>
              </p:oleObj>
            </a:graphicData>
          </a:graphic>
        </p:graphicFrame>
        <p:sp>
          <p:nvSpPr>
            <p:cNvPr id="3076" name="Rectangle 3"/>
            <p:cNvSpPr>
              <a:spLocks noChangeArrowheads="1"/>
            </p:cNvSpPr>
            <p:nvPr/>
          </p:nvSpPr>
          <p:spPr bwMode="auto">
            <a:xfrm>
              <a:off x="2640" y="48"/>
              <a:ext cx="528" cy="192"/>
            </a:xfrm>
            <a:prstGeom prst="rect">
              <a:avLst/>
            </a:prstGeom>
            <a:solidFill>
              <a:schemeClr val="tx1"/>
            </a:solidFill>
            <a:ln w="9525">
              <a:solidFill>
                <a:schemeClr val="tx1"/>
              </a:solidFill>
              <a:miter lim="800000"/>
              <a:headEnd/>
              <a:tailEnd/>
            </a:ln>
          </p:spPr>
          <p:txBody>
            <a:bodyPr wrap="none" anchor="ctr"/>
            <a:lstStyle/>
            <a:p>
              <a:endParaRPr lang="ar-JO"/>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a:xfrm>
            <a:off x="636588" y="463550"/>
            <a:ext cx="8229600" cy="1139825"/>
          </a:xfrm>
        </p:spPr>
        <p:txBody>
          <a:bodyPr anchorCtr="0"/>
          <a:lstStyle/>
          <a:p>
            <a:pPr eaLnBrk="1" fontAlgn="auto" hangingPunct="1">
              <a:spcAft>
                <a:spcPts val="0"/>
              </a:spcAft>
              <a:defRPr/>
            </a:pPr>
            <a:r>
              <a:rPr lang="en-US" sz="4000">
                <a:solidFill>
                  <a:srgbClr val="FFFF00"/>
                </a:solidFill>
              </a:rPr>
              <a:t>Transit Stop Amenities</a:t>
            </a:r>
          </a:p>
        </p:txBody>
      </p:sp>
      <p:sp>
        <p:nvSpPr>
          <p:cNvPr id="26627" name="Rectangle 3"/>
          <p:cNvSpPr>
            <a:spLocks noGrp="1" noChangeArrowheads="1"/>
          </p:cNvSpPr>
          <p:nvPr>
            <p:ph type="body" idx="4294967295"/>
          </p:nvPr>
        </p:nvSpPr>
        <p:spPr>
          <a:xfrm>
            <a:off x="1447800" y="1676400"/>
            <a:ext cx="7696200" cy="4419600"/>
          </a:xfrm>
        </p:spPr>
        <p:txBody>
          <a:bodyPr/>
          <a:lstStyle/>
          <a:p>
            <a:pPr eaLnBrk="1" hangingPunct="1">
              <a:buClr>
                <a:srgbClr val="00FF00"/>
              </a:buClr>
              <a:buSzPct val="80000"/>
              <a:buFont typeface="Wingdings" pitchFamily="2" charset="2"/>
              <a:buChar char="v"/>
            </a:pPr>
            <a:r>
              <a:rPr lang="en-US" smtClean="0">
                <a:latin typeface="Arial" pitchFamily="34" charset="0"/>
              </a:rPr>
              <a:t>Benches</a:t>
            </a:r>
          </a:p>
          <a:p>
            <a:pPr eaLnBrk="1" hangingPunct="1">
              <a:buClr>
                <a:srgbClr val="00FF00"/>
              </a:buClr>
              <a:buSzPct val="80000"/>
              <a:buFont typeface="Wingdings" pitchFamily="2" charset="2"/>
              <a:buChar char="v"/>
            </a:pPr>
            <a:r>
              <a:rPr lang="en-US" smtClean="0">
                <a:latin typeface="Arial" pitchFamily="34" charset="0"/>
              </a:rPr>
              <a:t>Shelters</a:t>
            </a:r>
          </a:p>
          <a:p>
            <a:pPr eaLnBrk="1" hangingPunct="1">
              <a:buClr>
                <a:srgbClr val="00FF00"/>
              </a:buClr>
              <a:buSzPct val="80000"/>
              <a:buFont typeface="Wingdings" pitchFamily="2" charset="2"/>
              <a:buChar char="v"/>
            </a:pPr>
            <a:r>
              <a:rPr lang="en-US" smtClean="0">
                <a:latin typeface="Arial" pitchFamily="34" charset="0"/>
              </a:rPr>
              <a:t>Signs</a:t>
            </a:r>
          </a:p>
          <a:p>
            <a:pPr eaLnBrk="1" hangingPunct="1">
              <a:buClr>
                <a:srgbClr val="00FF00"/>
              </a:buClr>
              <a:buSzPct val="80000"/>
              <a:buFont typeface="Wingdings" pitchFamily="2" charset="2"/>
              <a:buChar char="v"/>
            </a:pPr>
            <a:r>
              <a:rPr lang="en-US" smtClean="0">
                <a:latin typeface="Arial" pitchFamily="34" charset="0"/>
              </a:rPr>
              <a:t>Trash receptacles</a:t>
            </a:r>
          </a:p>
          <a:p>
            <a:pPr eaLnBrk="1" hangingPunct="1">
              <a:buClr>
                <a:srgbClr val="00FF00"/>
              </a:buClr>
              <a:buSzPct val="80000"/>
              <a:buFont typeface="Wingdings" pitchFamily="2" charset="2"/>
              <a:buChar char="v"/>
            </a:pPr>
            <a:r>
              <a:rPr lang="en-US" smtClean="0">
                <a:latin typeface="Arial" pitchFamily="34" charset="0"/>
              </a:rPr>
              <a:t>Lighting</a:t>
            </a:r>
          </a:p>
          <a:p>
            <a:pPr eaLnBrk="1" hangingPunct="1">
              <a:buClr>
                <a:srgbClr val="00FF00"/>
              </a:buClr>
              <a:buSzPct val="80000"/>
              <a:buFont typeface="Wingdings" pitchFamily="2" charset="2"/>
              <a:buChar char="v"/>
            </a:pPr>
            <a:r>
              <a:rPr lang="en-US" smtClean="0">
                <a:latin typeface="Arial" pitchFamily="34" charset="0"/>
              </a:rPr>
              <a:t>Bicycle parking (lockers, cages, racks)</a:t>
            </a:r>
          </a:p>
          <a:p>
            <a:pPr eaLnBrk="1" hangingPunct="1">
              <a:buClr>
                <a:srgbClr val="00FF00"/>
              </a:buClr>
              <a:buSzPct val="80000"/>
              <a:buFont typeface="Wingdings" pitchFamily="2" charset="2"/>
              <a:buChar char="v"/>
            </a:pPr>
            <a:r>
              <a:rPr lang="en-US" smtClean="0">
                <a:latin typeface="Arial" pitchFamily="34" charset="0"/>
              </a:rPr>
              <a:t>Phones</a:t>
            </a:r>
          </a:p>
        </p:txBody>
      </p:sp>
    </p:spTree>
  </p:cSld>
  <p:clrMapOvr>
    <a:masterClrMapping/>
  </p:clrMapOvr>
  <p:transition>
    <p:cover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690563" y="1751013"/>
            <a:ext cx="7996237" cy="4497387"/>
          </a:xfrm>
        </p:spPr>
        <p:txBody>
          <a:bodyPr/>
          <a:lstStyle/>
          <a:p>
            <a:pPr eaLnBrk="1" hangingPunct="1">
              <a:buClr>
                <a:srgbClr val="00FF00"/>
              </a:buClr>
              <a:buSzTx/>
              <a:buFont typeface="Wingdings" pitchFamily="2" charset="2"/>
              <a:buChar char="v"/>
            </a:pPr>
            <a:r>
              <a:rPr lang="en-US" b="1" smtClean="0">
                <a:latin typeface="Arial" pitchFamily="34" charset="0"/>
              </a:rPr>
              <a:t>Sign</a:t>
            </a:r>
            <a:r>
              <a:rPr lang="en-US" smtClean="0">
                <a:latin typeface="Arial" pitchFamily="34" charset="0"/>
              </a:rPr>
              <a:t>:  All Scheduled Stops</a:t>
            </a:r>
          </a:p>
          <a:p>
            <a:pPr eaLnBrk="1" hangingPunct="1">
              <a:buClr>
                <a:srgbClr val="00FF00"/>
              </a:buClr>
              <a:buSzTx/>
              <a:buFont typeface="Wingdings" pitchFamily="2" charset="2"/>
              <a:buChar char="v"/>
            </a:pPr>
            <a:r>
              <a:rPr lang="en-US" b="1" smtClean="0">
                <a:latin typeface="Arial" pitchFamily="34" charset="0"/>
              </a:rPr>
              <a:t>Bench</a:t>
            </a:r>
            <a:r>
              <a:rPr lang="en-US" smtClean="0">
                <a:latin typeface="Arial" pitchFamily="34" charset="0"/>
              </a:rPr>
              <a:t>:  5 to 9 boardings per day</a:t>
            </a:r>
          </a:p>
          <a:p>
            <a:pPr eaLnBrk="1" hangingPunct="1">
              <a:buClr>
                <a:srgbClr val="00FF00"/>
              </a:buClr>
              <a:buSzTx/>
              <a:buFont typeface="Wingdings" pitchFamily="2" charset="2"/>
              <a:buChar char="v"/>
            </a:pPr>
            <a:r>
              <a:rPr lang="en-US" b="1" smtClean="0">
                <a:latin typeface="Arial" pitchFamily="34" charset="0"/>
              </a:rPr>
              <a:t>Shelter with bench</a:t>
            </a:r>
            <a:r>
              <a:rPr lang="en-US" smtClean="0">
                <a:latin typeface="Arial" pitchFamily="34" charset="0"/>
              </a:rPr>
              <a:t>:  10 or more boardings per day, factored to consider the availability of existing shelter, number of elderly or disabled potential riders, and nearby land uses</a:t>
            </a:r>
          </a:p>
          <a:p>
            <a:pPr eaLnBrk="1" hangingPunct="1">
              <a:buClr>
                <a:srgbClr val="00FF00"/>
              </a:buClr>
              <a:buSzTx/>
              <a:buFont typeface="Wingdings" pitchFamily="2" charset="2"/>
              <a:buChar char="v"/>
            </a:pPr>
            <a:endParaRPr lang="en-US" smtClean="0">
              <a:latin typeface="Arial" pitchFamily="34" charset="0"/>
            </a:endParaRPr>
          </a:p>
        </p:txBody>
      </p:sp>
      <p:sp>
        <p:nvSpPr>
          <p:cNvPr id="38914" name="Rectangle 2"/>
          <p:cNvSpPr>
            <a:spLocks noGrp="1" noChangeArrowheads="1"/>
          </p:cNvSpPr>
          <p:nvPr>
            <p:ph type="title"/>
          </p:nvPr>
        </p:nvSpPr>
        <p:spPr>
          <a:xfrm>
            <a:off x="455613" y="381000"/>
            <a:ext cx="8226425" cy="1143000"/>
          </a:xfrm>
        </p:spPr>
        <p:txBody>
          <a:bodyPr>
            <a:normAutofit fontScale="90000"/>
          </a:bodyPr>
          <a:lstStyle/>
          <a:p>
            <a:pPr eaLnBrk="1" fontAlgn="auto" hangingPunct="1">
              <a:spcAft>
                <a:spcPts val="0"/>
              </a:spcAft>
              <a:defRPr/>
            </a:pPr>
            <a:r>
              <a:rPr lang="en-US" sz="4000">
                <a:solidFill>
                  <a:srgbClr val="FFFF00"/>
                </a:solidFill>
              </a:rPr>
              <a:t>Sign, Bench, and Shelter Warrants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idx="4294967295"/>
          </p:nvPr>
        </p:nvSpPr>
        <p:spPr>
          <a:xfrm>
            <a:off x="0" y="460375"/>
            <a:ext cx="8229600" cy="1139825"/>
          </a:xfrm>
        </p:spPr>
        <p:txBody>
          <a:bodyPr anchorCtr="0">
            <a:normAutofit fontScale="90000"/>
          </a:bodyPr>
          <a:lstStyle/>
          <a:p>
            <a:pPr eaLnBrk="1" fontAlgn="auto" hangingPunct="1">
              <a:spcAft>
                <a:spcPts val="0"/>
              </a:spcAft>
              <a:defRPr/>
            </a:pPr>
            <a:r>
              <a:rPr lang="en-US" sz="4000">
                <a:solidFill>
                  <a:srgbClr val="FFFF00"/>
                </a:solidFill>
              </a:rPr>
              <a:t>Benefits of Preparing Transit Stop Guidelines</a:t>
            </a:r>
          </a:p>
        </p:txBody>
      </p:sp>
      <p:sp>
        <p:nvSpPr>
          <p:cNvPr id="28675" name="Rectangle 3"/>
          <p:cNvSpPr>
            <a:spLocks noGrp="1" noChangeArrowheads="1"/>
          </p:cNvSpPr>
          <p:nvPr>
            <p:ph type="body" idx="4294967295"/>
          </p:nvPr>
        </p:nvSpPr>
        <p:spPr>
          <a:xfrm>
            <a:off x="1219200" y="1600200"/>
            <a:ext cx="7924800" cy="4530725"/>
          </a:xfrm>
        </p:spPr>
        <p:txBody>
          <a:bodyPr/>
          <a:lstStyle/>
          <a:p>
            <a:pPr eaLnBrk="1" hangingPunct="1">
              <a:spcBef>
                <a:spcPct val="0"/>
              </a:spcBef>
              <a:buClr>
                <a:srgbClr val="00FF00"/>
              </a:buClr>
              <a:buSzPct val="80000"/>
              <a:buFont typeface="Wingdings" pitchFamily="2" charset="2"/>
              <a:buChar char="v"/>
            </a:pPr>
            <a:r>
              <a:rPr lang="en-US" sz="2500" smtClean="0">
                <a:latin typeface="Arial" pitchFamily="34" charset="0"/>
              </a:rPr>
              <a:t>Provide transit improvement standards appropriate for the local services </a:t>
            </a:r>
          </a:p>
          <a:p>
            <a:pPr eaLnBrk="1" hangingPunct="1">
              <a:spcBef>
                <a:spcPct val="0"/>
              </a:spcBef>
              <a:buClr>
                <a:srgbClr val="00FF00"/>
              </a:buClr>
              <a:buSzPct val="80000"/>
              <a:buFont typeface="Wingdings" pitchFamily="2" charset="2"/>
              <a:buChar char="v"/>
            </a:pPr>
            <a:r>
              <a:rPr lang="en-US" sz="2500" smtClean="0">
                <a:latin typeface="Arial" pitchFamily="34" charset="0"/>
              </a:rPr>
              <a:t>Guide local governments, developers, etc. in providing useful, attractive, and safe transit facilities for the region’s transit patrons</a:t>
            </a:r>
          </a:p>
          <a:p>
            <a:pPr eaLnBrk="1" hangingPunct="1">
              <a:spcBef>
                <a:spcPct val="0"/>
              </a:spcBef>
              <a:buClr>
                <a:srgbClr val="00FF00"/>
              </a:buClr>
              <a:buSzPct val="80000"/>
              <a:buFont typeface="Wingdings" pitchFamily="2" charset="2"/>
              <a:buChar char="v"/>
            </a:pPr>
            <a:r>
              <a:rPr lang="en-US" sz="2500" smtClean="0">
                <a:latin typeface="Arial" pitchFamily="34" charset="0"/>
              </a:rPr>
              <a:t>Guide transit staff in reviewing and providing comments on development and roadway plans</a:t>
            </a:r>
          </a:p>
          <a:p>
            <a:pPr eaLnBrk="1" hangingPunct="1">
              <a:spcBef>
                <a:spcPct val="0"/>
              </a:spcBef>
              <a:buClr>
                <a:srgbClr val="00FF00"/>
              </a:buClr>
              <a:buSzPct val="80000"/>
              <a:buFont typeface="Wingdings" pitchFamily="2" charset="2"/>
              <a:buChar char="v"/>
            </a:pPr>
            <a:r>
              <a:rPr lang="en-US" sz="2500" smtClean="0">
                <a:latin typeface="Arial" pitchFamily="34" charset="0"/>
              </a:rPr>
              <a:t>While a transit agency cannot supersede the authority of the local jurisdictions, guidelines can offer criteria for the design of a more pedestrian-oriented and transit-friendly environment </a:t>
            </a:r>
          </a:p>
        </p:txBody>
      </p:sp>
    </p:spTree>
  </p:cSld>
  <p:clrMapOvr>
    <a:masterClrMapping/>
  </p:clrMapOvr>
  <p:transition>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455613" y="1751013"/>
            <a:ext cx="8226425" cy="4497387"/>
          </a:xfrm>
        </p:spPr>
        <p:txBody>
          <a:bodyPr/>
          <a:lstStyle/>
          <a:p>
            <a:pPr>
              <a:lnSpc>
                <a:spcPct val="90000"/>
              </a:lnSpc>
              <a:spcBef>
                <a:spcPct val="0"/>
              </a:spcBef>
              <a:buClr>
                <a:srgbClr val="00FF00"/>
              </a:buClr>
              <a:buSzPct val="80000"/>
              <a:buFont typeface="Wingdings" pitchFamily="2" charset="2"/>
              <a:buChar char="v"/>
            </a:pPr>
            <a:r>
              <a:rPr lang="en-US" sz="2400" smtClean="0">
                <a:latin typeface="Arial" pitchFamily="34" charset="0"/>
              </a:rPr>
              <a:t>Key element in the overall experience provided to transit passengers, as they are used by all fixed-route passengers as part of every trip </a:t>
            </a:r>
          </a:p>
          <a:p>
            <a:pPr>
              <a:lnSpc>
                <a:spcPct val="90000"/>
              </a:lnSpc>
              <a:spcBef>
                <a:spcPct val="0"/>
              </a:spcBef>
              <a:buClr>
                <a:srgbClr val="00FF00"/>
              </a:buClr>
              <a:buSzPct val="80000"/>
              <a:buFont typeface="Wingdings" pitchFamily="2" charset="2"/>
              <a:buChar char="v"/>
            </a:pPr>
            <a:endParaRPr lang="en-US" sz="2100" smtClean="0">
              <a:latin typeface="Arial" pitchFamily="34" charset="0"/>
            </a:endParaRPr>
          </a:p>
          <a:p>
            <a:pPr>
              <a:lnSpc>
                <a:spcPct val="90000"/>
              </a:lnSpc>
              <a:spcBef>
                <a:spcPct val="0"/>
              </a:spcBef>
              <a:buClr>
                <a:srgbClr val="00FF00"/>
              </a:buClr>
              <a:buSzPct val="80000"/>
              <a:buFont typeface="Wingdings" pitchFamily="2" charset="2"/>
              <a:buChar char="v"/>
            </a:pPr>
            <a:r>
              <a:rPr lang="en-US" sz="2400" smtClean="0">
                <a:latin typeface="Arial" pitchFamily="34" charset="0"/>
              </a:rPr>
              <a:t>Ensure access by persons with disabilities </a:t>
            </a:r>
          </a:p>
          <a:p>
            <a:pPr>
              <a:lnSpc>
                <a:spcPct val="90000"/>
              </a:lnSpc>
              <a:spcBef>
                <a:spcPct val="0"/>
              </a:spcBef>
              <a:buClr>
                <a:srgbClr val="00FF00"/>
              </a:buClr>
              <a:buSzPct val="80000"/>
              <a:buFont typeface="Wingdings" pitchFamily="2" charset="2"/>
              <a:buChar char="v"/>
            </a:pPr>
            <a:endParaRPr lang="en-US" sz="2400" smtClean="0">
              <a:latin typeface="Arial" pitchFamily="34" charset="0"/>
            </a:endParaRPr>
          </a:p>
          <a:p>
            <a:pPr>
              <a:lnSpc>
                <a:spcPct val="90000"/>
              </a:lnSpc>
              <a:spcBef>
                <a:spcPct val="0"/>
              </a:spcBef>
              <a:buClr>
                <a:srgbClr val="00FF00"/>
              </a:buClr>
              <a:buSzPct val="80000"/>
              <a:buFont typeface="Wingdings" pitchFamily="2" charset="2"/>
              <a:buChar char="v"/>
            </a:pPr>
            <a:r>
              <a:rPr lang="en-US" sz="2400" smtClean="0">
                <a:latin typeface="Arial" pitchFamily="34" charset="0"/>
              </a:rPr>
              <a:t>Allow for effective transit operations </a:t>
            </a:r>
          </a:p>
          <a:p>
            <a:pPr>
              <a:lnSpc>
                <a:spcPct val="90000"/>
              </a:lnSpc>
              <a:spcBef>
                <a:spcPct val="0"/>
              </a:spcBef>
              <a:buClr>
                <a:srgbClr val="00FF00"/>
              </a:buClr>
              <a:buSzPct val="80000"/>
              <a:buFont typeface="Wingdings" pitchFamily="2" charset="2"/>
              <a:buNone/>
            </a:pPr>
            <a:endParaRPr lang="en-US" sz="2400" smtClean="0">
              <a:latin typeface="Arial" pitchFamily="34" charset="0"/>
            </a:endParaRPr>
          </a:p>
          <a:p>
            <a:pPr>
              <a:lnSpc>
                <a:spcPct val="90000"/>
              </a:lnSpc>
              <a:spcBef>
                <a:spcPct val="0"/>
              </a:spcBef>
              <a:buClr>
                <a:srgbClr val="00FF00"/>
              </a:buClr>
              <a:buSzPct val="80000"/>
              <a:buFont typeface="Wingdings" pitchFamily="2" charset="2"/>
              <a:buChar char="v"/>
            </a:pPr>
            <a:r>
              <a:rPr lang="en-US" sz="2400" smtClean="0">
                <a:latin typeface="Arial" pitchFamily="34" charset="0"/>
              </a:rPr>
              <a:t>A vital part of a transit program’s public image</a:t>
            </a:r>
          </a:p>
          <a:p>
            <a:pPr>
              <a:lnSpc>
                <a:spcPct val="90000"/>
              </a:lnSpc>
              <a:spcBef>
                <a:spcPct val="0"/>
              </a:spcBef>
              <a:buClr>
                <a:srgbClr val="00FF00"/>
              </a:buClr>
              <a:buSzPct val="80000"/>
              <a:buFont typeface="Wingdings" pitchFamily="2" charset="2"/>
              <a:buChar char="v"/>
            </a:pPr>
            <a:endParaRPr lang="en-US" sz="2400" smtClean="0">
              <a:latin typeface="Arial" pitchFamily="34" charset="0"/>
            </a:endParaRPr>
          </a:p>
          <a:p>
            <a:pPr>
              <a:lnSpc>
                <a:spcPct val="90000"/>
              </a:lnSpc>
              <a:spcBef>
                <a:spcPct val="0"/>
              </a:spcBef>
              <a:buClr>
                <a:srgbClr val="00FF00"/>
              </a:buClr>
              <a:buSzPct val="80000"/>
              <a:buFont typeface="Wingdings" pitchFamily="2" charset="2"/>
              <a:buChar char="v"/>
            </a:pPr>
            <a:r>
              <a:rPr lang="en-US" sz="2400" smtClean="0">
                <a:latin typeface="Arial" pitchFamily="34" charset="0"/>
              </a:rPr>
              <a:t>Properly designed, bus stops can be an attractive part of a neighborhood and minimize the impacts of transit passengers on adjacent properties</a:t>
            </a:r>
          </a:p>
          <a:p>
            <a:pPr eaLnBrk="1" hangingPunct="1">
              <a:lnSpc>
                <a:spcPct val="90000"/>
              </a:lnSpc>
              <a:buClr>
                <a:srgbClr val="00FF00"/>
              </a:buClr>
              <a:buSzPct val="80000"/>
              <a:buFont typeface="Wingdings" pitchFamily="2" charset="2"/>
              <a:buChar char="v"/>
            </a:pPr>
            <a:endParaRPr lang="en-US" sz="2400" smtClean="0">
              <a:latin typeface="Arial" pitchFamily="34" charset="0"/>
            </a:endParaRPr>
          </a:p>
        </p:txBody>
      </p:sp>
      <p:sp>
        <p:nvSpPr>
          <p:cNvPr id="39938" name="Rectangle 2"/>
          <p:cNvSpPr>
            <a:spLocks noGrp="1" noChangeArrowheads="1"/>
          </p:cNvSpPr>
          <p:nvPr>
            <p:ph type="title"/>
          </p:nvPr>
        </p:nvSpPr>
        <p:spPr>
          <a:xfrm>
            <a:off x="455613" y="533400"/>
            <a:ext cx="8226425" cy="1143000"/>
          </a:xfrm>
        </p:spPr>
        <p:txBody>
          <a:bodyPr/>
          <a:lstStyle/>
          <a:p>
            <a:pPr eaLnBrk="1" fontAlgn="auto" hangingPunct="1">
              <a:spcAft>
                <a:spcPts val="0"/>
              </a:spcAft>
              <a:defRPr/>
            </a:pPr>
            <a:r>
              <a:rPr lang="en-US" sz="4000">
                <a:solidFill>
                  <a:srgbClr val="FFFF00"/>
                </a:solidFill>
              </a:rPr>
              <a:t>Why are Bus Stops Important?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a:xfrm>
            <a:off x="0" y="841375"/>
            <a:ext cx="8229600" cy="1139825"/>
          </a:xfrm>
        </p:spPr>
        <p:txBody>
          <a:bodyPr anchorCtr="0"/>
          <a:lstStyle/>
          <a:p>
            <a:pPr eaLnBrk="1" fontAlgn="auto" hangingPunct="1">
              <a:spcAft>
                <a:spcPts val="0"/>
              </a:spcAft>
              <a:defRPr/>
            </a:pPr>
            <a:r>
              <a:rPr lang="en-US" sz="4000">
                <a:solidFill>
                  <a:srgbClr val="FFFF00"/>
                </a:solidFill>
              </a:rPr>
              <a:t>Development Review Checklist</a:t>
            </a:r>
          </a:p>
        </p:txBody>
      </p:sp>
      <p:sp>
        <p:nvSpPr>
          <p:cNvPr id="29699" name="Content Placeholder 2"/>
          <p:cNvSpPr>
            <a:spLocks noGrp="1"/>
          </p:cNvSpPr>
          <p:nvPr>
            <p:ph idx="4294967295"/>
          </p:nvPr>
        </p:nvSpPr>
        <p:spPr>
          <a:xfrm>
            <a:off x="1219200" y="2286000"/>
            <a:ext cx="7924800" cy="3429000"/>
          </a:xfrm>
        </p:spPr>
        <p:txBody>
          <a:bodyPr/>
          <a:lstStyle/>
          <a:p>
            <a:pPr eaLnBrk="1" hangingPunct="1">
              <a:buClr>
                <a:srgbClr val="00FF00"/>
              </a:buClr>
              <a:buSzPct val="80000"/>
              <a:buFont typeface="Wingdings" pitchFamily="2" charset="2"/>
              <a:buChar char="v"/>
            </a:pPr>
            <a:r>
              <a:rPr lang="en-US" sz="2800" smtClean="0">
                <a:latin typeface="Arial" pitchFamily="34" charset="0"/>
              </a:rPr>
              <a:t>Can be used by transit staff or others to assess a project’s impact on transit services</a:t>
            </a:r>
          </a:p>
          <a:p>
            <a:pPr eaLnBrk="1" hangingPunct="1">
              <a:buClr>
                <a:srgbClr val="00FF00"/>
              </a:buClr>
              <a:buSzPct val="80000"/>
              <a:buFont typeface="Wingdings" pitchFamily="2" charset="2"/>
              <a:buChar char="v"/>
            </a:pPr>
            <a:r>
              <a:rPr lang="en-US" sz="2800" smtClean="0">
                <a:latin typeface="Arial" pitchFamily="34" charset="0"/>
              </a:rPr>
              <a:t>Can identify issues that merit consideration in the approval process</a:t>
            </a:r>
          </a:p>
        </p:txBody>
      </p:sp>
    </p:spTree>
  </p:cSld>
  <p:clrMapOvr>
    <a:masterClrMapping/>
  </p:clrMapOvr>
  <p:transition>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Appendix A  Development Review Checklist page1_Page_1"/>
          <p:cNvPicPr>
            <a:picLocks noChangeAspect="1" noChangeArrowheads="1"/>
          </p:cNvPicPr>
          <p:nvPr/>
        </p:nvPicPr>
        <p:blipFill>
          <a:blip r:embed="rId3"/>
          <a:srcRect/>
          <a:stretch>
            <a:fillRect/>
          </a:stretch>
        </p:blipFill>
        <p:spPr bwMode="auto">
          <a:xfrm>
            <a:off x="17463" y="457200"/>
            <a:ext cx="4535487" cy="5867400"/>
          </a:xfrm>
          <a:prstGeom prst="rect">
            <a:avLst/>
          </a:prstGeom>
          <a:noFill/>
          <a:ln w="9525">
            <a:noFill/>
            <a:miter lim="800000"/>
            <a:headEnd/>
            <a:tailEnd/>
          </a:ln>
        </p:spPr>
      </p:pic>
      <p:pic>
        <p:nvPicPr>
          <p:cNvPr id="30723" name="Picture 5" descr="Appendix A  Development Review Checklist page1_Page_2"/>
          <p:cNvPicPr>
            <a:picLocks noChangeAspect="1" noChangeArrowheads="1"/>
          </p:cNvPicPr>
          <p:nvPr/>
        </p:nvPicPr>
        <p:blipFill>
          <a:blip r:embed="rId4"/>
          <a:srcRect/>
          <a:stretch>
            <a:fillRect/>
          </a:stretch>
        </p:blipFill>
        <p:spPr bwMode="auto">
          <a:xfrm>
            <a:off x="4589463" y="457200"/>
            <a:ext cx="4533900" cy="5867400"/>
          </a:xfrm>
          <a:prstGeom prst="rect">
            <a:avLst/>
          </a:prstGeom>
          <a:noFill/>
          <a:ln w="9525">
            <a:noFill/>
            <a:miter lim="800000"/>
            <a:headEnd/>
            <a:tailEnd/>
          </a:ln>
        </p:spPr>
      </p:pic>
    </p:spTree>
  </p:cSld>
  <p:clrMapOvr>
    <a:masterClrMapping/>
  </p:clrMapOvr>
  <p:transition>
    <p:cover dir="l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a:xfrm>
            <a:off x="0" y="612775"/>
            <a:ext cx="8229600" cy="1139825"/>
          </a:xfrm>
        </p:spPr>
        <p:txBody>
          <a:bodyPr anchorCtr="0"/>
          <a:lstStyle/>
          <a:p>
            <a:pPr eaLnBrk="1" fontAlgn="auto" hangingPunct="1">
              <a:spcAft>
                <a:spcPts val="0"/>
              </a:spcAft>
              <a:defRPr/>
            </a:pPr>
            <a:r>
              <a:rPr lang="en-US" sz="4000">
                <a:solidFill>
                  <a:srgbClr val="FFFF00"/>
                </a:solidFill>
              </a:rPr>
              <a:t>Using the Design Guidelines</a:t>
            </a:r>
          </a:p>
        </p:txBody>
      </p:sp>
      <p:sp>
        <p:nvSpPr>
          <p:cNvPr id="25602" name="Rectangle 3"/>
          <p:cNvSpPr>
            <a:spLocks noGrp="1" noChangeArrowheads="1"/>
          </p:cNvSpPr>
          <p:nvPr>
            <p:ph type="body" idx="4294967295"/>
          </p:nvPr>
        </p:nvSpPr>
        <p:spPr>
          <a:xfrm>
            <a:off x="1143000" y="1793875"/>
            <a:ext cx="8001000" cy="4530725"/>
          </a:xfrm>
        </p:spPr>
        <p:txBody>
          <a:bodyPr>
            <a:normAutofit lnSpcReduction="10000"/>
          </a:bodyPr>
          <a:lstStyle/>
          <a:p>
            <a:pPr marL="365760" indent="-256032" eaLnBrk="1" fontAlgn="auto" hangingPunct="1">
              <a:lnSpc>
                <a:spcPct val="90000"/>
              </a:lnSpc>
              <a:spcAft>
                <a:spcPts val="0"/>
              </a:spcAft>
              <a:buClr>
                <a:srgbClr val="00FF00"/>
              </a:buClr>
              <a:buSzPct val="80000"/>
              <a:buFont typeface="Wingdings" pitchFamily="2" charset="2"/>
              <a:buChar char="v"/>
              <a:defRPr/>
            </a:pPr>
            <a:r>
              <a:rPr lang="en-US" sz="2800">
                <a:latin typeface="Arial" charset="0"/>
              </a:rPr>
              <a:t>An inventory of all stops is a useful step in ensuring that improvements make the best use of available funds, and in justifying funding.</a:t>
            </a:r>
          </a:p>
          <a:p>
            <a:pPr marL="365760" indent="-256032" eaLnBrk="1" fontAlgn="auto" hangingPunct="1">
              <a:lnSpc>
                <a:spcPct val="90000"/>
              </a:lnSpc>
              <a:spcAft>
                <a:spcPts val="0"/>
              </a:spcAft>
              <a:buClr>
                <a:srgbClr val="00FF00"/>
              </a:buClr>
              <a:buSzPct val="80000"/>
              <a:buFont typeface="Wingdings" pitchFamily="2" charset="2"/>
              <a:buChar char="v"/>
              <a:defRPr/>
            </a:pPr>
            <a:r>
              <a:rPr lang="en-US" sz="2800">
                <a:latin typeface="Arial" charset="0"/>
              </a:rPr>
              <a:t>This information presents </a:t>
            </a:r>
            <a:r>
              <a:rPr lang="en-US" sz="2800" i="1">
                <a:latin typeface="Arial" charset="0"/>
              </a:rPr>
              <a:t>minimum</a:t>
            </a:r>
            <a:r>
              <a:rPr lang="en-US" sz="2800">
                <a:latin typeface="Arial" charset="0"/>
              </a:rPr>
              <a:t> dimensions. Typically, additional space is beneficial and should be considered on a case-by-case basis.</a:t>
            </a:r>
          </a:p>
          <a:p>
            <a:pPr marL="365760" indent="-256032" eaLnBrk="1" fontAlgn="auto" hangingPunct="1">
              <a:lnSpc>
                <a:spcPct val="90000"/>
              </a:lnSpc>
              <a:spcAft>
                <a:spcPts val="0"/>
              </a:spcAft>
              <a:buClr>
                <a:srgbClr val="00FF00"/>
              </a:buClr>
              <a:buSzPct val="80000"/>
              <a:buFont typeface="Wingdings" pitchFamily="2" charset="2"/>
              <a:buChar char="v"/>
              <a:defRPr/>
            </a:pPr>
            <a:r>
              <a:rPr lang="en-US" sz="2800">
                <a:latin typeface="Arial" charset="0"/>
              </a:rPr>
              <a:t>Any facility design needs to consider the setting and expected use level. Given the variety of settings in which rural public transit services operate, facility designs need to be flexible. </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ph type="body" idx="1"/>
          </p:nvPr>
        </p:nvPicPr>
        <p:blipFill>
          <a:blip r:embed="rId2"/>
          <a:srcRect/>
          <a:stretch>
            <a:fillRect/>
          </a:stretch>
        </p:blipFill>
        <p:spPr>
          <a:xfrm>
            <a:off x="533400" y="1295400"/>
            <a:ext cx="8229600" cy="2551113"/>
          </a:xfr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noChangeArrowheads="1"/>
          </p:cNvPicPr>
          <p:nvPr>
            <p:ph type="body" idx="1"/>
          </p:nvPr>
        </p:nvPicPr>
        <p:blipFill>
          <a:blip r:embed="rId2"/>
          <a:srcRect/>
          <a:stretch>
            <a:fillRect/>
          </a:stretch>
        </p:blipFill>
        <p:spPr>
          <a:xfrm>
            <a:off x="533400" y="381000"/>
            <a:ext cx="8229600" cy="4175125"/>
          </a:xfrm>
          <a:noFill/>
        </p:spPr>
      </p:pic>
      <p:pic>
        <p:nvPicPr>
          <p:cNvPr id="33795" name="Picture 5"/>
          <p:cNvPicPr>
            <a:picLocks noChangeAspect="1" noChangeArrowheads="1"/>
          </p:cNvPicPr>
          <p:nvPr/>
        </p:nvPicPr>
        <p:blipFill>
          <a:blip r:embed="rId3"/>
          <a:srcRect/>
          <a:stretch>
            <a:fillRect/>
          </a:stretch>
        </p:blipFill>
        <p:spPr bwMode="auto">
          <a:xfrm>
            <a:off x="1143000" y="4038600"/>
            <a:ext cx="5475288" cy="30734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ph type="body" idx="1"/>
          </p:nvPr>
        </p:nvPicPr>
        <p:blipFill>
          <a:blip r:embed="rId2"/>
          <a:srcRect/>
          <a:stretch>
            <a:fillRect/>
          </a:stretch>
        </p:blipFill>
        <p:spPr>
          <a:xfrm>
            <a:off x="457200" y="1116013"/>
            <a:ext cx="8229600" cy="4078287"/>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CP_1925"/>
          <p:cNvPicPr>
            <a:picLocks noGrp="1" noChangeAspect="1" noChangeArrowheads="1"/>
          </p:cNvPicPr>
          <p:nvPr>
            <p:ph/>
          </p:nvPr>
        </p:nvPicPr>
        <p:blipFill>
          <a:blip r:embed="rId3"/>
          <a:srcRect/>
          <a:stretch>
            <a:fillRect/>
          </a:stretch>
        </p:blipFill>
        <p:spPr>
          <a:xfrm>
            <a:off x="457200" y="474663"/>
            <a:ext cx="8229600" cy="5459412"/>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922463" y="0"/>
            <a:ext cx="5299075" cy="6858000"/>
            <a:chOff x="1211" y="0"/>
            <a:chExt cx="3338" cy="4320"/>
          </a:xfrm>
        </p:grpSpPr>
        <p:graphicFrame>
          <p:nvGraphicFramePr>
            <p:cNvPr id="1026" name="Object 2"/>
            <p:cNvGraphicFramePr>
              <a:graphicFrameLocks noChangeAspect="1"/>
            </p:cNvGraphicFramePr>
            <p:nvPr/>
          </p:nvGraphicFramePr>
          <p:xfrm>
            <a:off x="1211" y="0"/>
            <a:ext cx="3338" cy="4320"/>
          </p:xfrm>
          <a:graphic>
            <a:graphicData uri="http://schemas.openxmlformats.org/presentationml/2006/ole">
              <p:oleObj spid="_x0000_s3074" name="Acrobat Document" r:id="rId4" imgW="5829300" imgH="7543800" progId="AcroExch.Document.7">
                <p:embed/>
              </p:oleObj>
            </a:graphicData>
          </a:graphic>
        </p:graphicFrame>
        <p:sp>
          <p:nvSpPr>
            <p:cNvPr id="1028" name="Rectangle 3"/>
            <p:cNvSpPr>
              <a:spLocks noChangeArrowheads="1"/>
            </p:cNvSpPr>
            <p:nvPr/>
          </p:nvSpPr>
          <p:spPr bwMode="auto">
            <a:xfrm>
              <a:off x="2688" y="432"/>
              <a:ext cx="384" cy="96"/>
            </a:xfrm>
            <a:prstGeom prst="rect">
              <a:avLst/>
            </a:prstGeom>
            <a:solidFill>
              <a:schemeClr val="tx1"/>
            </a:solidFill>
            <a:ln w="9525">
              <a:solidFill>
                <a:schemeClr val="tx1"/>
              </a:solidFill>
              <a:miter lim="800000"/>
              <a:headEnd/>
              <a:tailEnd/>
            </a:ln>
          </p:spPr>
          <p:txBody>
            <a:bodyPr wrap="none" anchor="ctr"/>
            <a:lstStyle/>
            <a:p>
              <a:endParaRPr lang="ar-JO"/>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765175" y="1752600"/>
            <a:ext cx="8226425" cy="4876800"/>
          </a:xfrm>
        </p:spPr>
        <p:txBody>
          <a:bodyPr/>
          <a:lstStyle/>
          <a:p>
            <a:pPr eaLnBrk="1" hangingPunct="1">
              <a:lnSpc>
                <a:spcPct val="99000"/>
              </a:lnSpc>
              <a:spcBef>
                <a:spcPct val="10000"/>
              </a:spcBef>
              <a:spcAft>
                <a:spcPct val="10000"/>
              </a:spcAft>
              <a:buSzPct val="80000"/>
              <a:buFont typeface="Wingdings" pitchFamily="2" charset="2"/>
              <a:buNone/>
            </a:pPr>
            <a:r>
              <a:rPr lang="en-US" sz="2800" smtClean="0">
                <a:latin typeface="Arial" pitchFamily="34" charset="0"/>
              </a:rPr>
              <a:t>Recommended design standards are based</a:t>
            </a:r>
          </a:p>
          <a:p>
            <a:pPr eaLnBrk="1" hangingPunct="1">
              <a:lnSpc>
                <a:spcPct val="99000"/>
              </a:lnSpc>
              <a:spcBef>
                <a:spcPct val="10000"/>
              </a:spcBef>
              <a:spcAft>
                <a:spcPct val="10000"/>
              </a:spcAft>
              <a:buSzPct val="80000"/>
              <a:buFont typeface="Wingdings" pitchFamily="2" charset="2"/>
              <a:buNone/>
            </a:pPr>
            <a:r>
              <a:rPr lang="en-US" sz="2800" smtClean="0">
                <a:latin typeface="Arial" pitchFamily="34" charset="0"/>
              </a:rPr>
              <a:t>on the following:</a:t>
            </a:r>
          </a:p>
          <a:p>
            <a:pPr eaLnBrk="1" hangingPunct="1">
              <a:lnSpc>
                <a:spcPct val="99000"/>
              </a:lnSpc>
              <a:spcBef>
                <a:spcPct val="10000"/>
              </a:spcBef>
              <a:spcAft>
                <a:spcPct val="10000"/>
              </a:spcAft>
              <a:buClr>
                <a:srgbClr val="00FF00"/>
              </a:buClr>
              <a:buSzPct val="80000"/>
              <a:buFont typeface="Wingdings" pitchFamily="2" charset="2"/>
              <a:buChar char="v"/>
            </a:pPr>
            <a:r>
              <a:rPr lang="en-US" sz="2800" smtClean="0">
                <a:latin typeface="Arial" pitchFamily="34" charset="0"/>
              </a:rPr>
              <a:t>Local conditions, particularly reflecting rural character</a:t>
            </a:r>
          </a:p>
          <a:p>
            <a:pPr eaLnBrk="1" hangingPunct="1">
              <a:lnSpc>
                <a:spcPct val="99000"/>
              </a:lnSpc>
              <a:spcBef>
                <a:spcPct val="10000"/>
              </a:spcBef>
              <a:spcAft>
                <a:spcPct val="10000"/>
              </a:spcAft>
              <a:buClr>
                <a:srgbClr val="00FF00"/>
              </a:buClr>
              <a:buSzPct val="80000"/>
              <a:buFont typeface="Wingdings" pitchFamily="2" charset="2"/>
              <a:buChar char="v"/>
            </a:pPr>
            <a:endParaRPr lang="en-US" sz="2800" smtClean="0">
              <a:latin typeface="Arial" pitchFamily="34" charset="0"/>
            </a:endParaRPr>
          </a:p>
          <a:p>
            <a:pPr eaLnBrk="1" hangingPunct="1">
              <a:lnSpc>
                <a:spcPct val="99000"/>
              </a:lnSpc>
              <a:spcBef>
                <a:spcPct val="10000"/>
              </a:spcBef>
              <a:spcAft>
                <a:spcPct val="10000"/>
              </a:spcAft>
              <a:buClr>
                <a:srgbClr val="00FF00"/>
              </a:buClr>
              <a:buSzPct val="80000"/>
              <a:buFont typeface="Wingdings" pitchFamily="2" charset="2"/>
              <a:buChar char="v"/>
            </a:pPr>
            <a:r>
              <a:rPr lang="en-US" sz="2800" smtClean="0">
                <a:latin typeface="Arial" pitchFamily="34" charset="0"/>
              </a:rPr>
              <a:t>The desire to provide attractive, safe, and functional facilities</a:t>
            </a:r>
          </a:p>
        </p:txBody>
      </p:sp>
      <p:sp>
        <p:nvSpPr>
          <p:cNvPr id="33794" name="Rectangle 2"/>
          <p:cNvSpPr>
            <a:spLocks noGrp="1" noChangeArrowheads="1"/>
          </p:cNvSpPr>
          <p:nvPr>
            <p:ph type="title"/>
          </p:nvPr>
        </p:nvSpPr>
        <p:spPr>
          <a:xfrm>
            <a:off x="457200" y="384175"/>
            <a:ext cx="8229600" cy="1139825"/>
          </a:xfrm>
        </p:spPr>
        <p:txBody>
          <a:bodyPr/>
          <a:lstStyle/>
          <a:p>
            <a:pPr eaLnBrk="1" fontAlgn="auto" hangingPunct="1">
              <a:spcAft>
                <a:spcPts val="0"/>
              </a:spcAft>
              <a:defRPr/>
            </a:pPr>
            <a:r>
              <a:rPr lang="en-US">
                <a:solidFill>
                  <a:srgbClr val="FFFF00"/>
                </a:solidFill>
              </a:rPr>
              <a:t>Bus Stop Design Standards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457200" y="439738"/>
            <a:ext cx="8305800" cy="6034087"/>
            <a:chOff x="288" y="277"/>
            <a:chExt cx="5232" cy="3801"/>
          </a:xfrm>
        </p:grpSpPr>
        <p:pic>
          <p:nvPicPr>
            <p:cNvPr id="17411" name="Picture 3" descr="f6-ADA SHELTER revised2"/>
            <p:cNvPicPr>
              <a:picLocks noChangeAspect="1" noChangeArrowheads="1"/>
            </p:cNvPicPr>
            <p:nvPr/>
          </p:nvPicPr>
          <p:blipFill>
            <a:blip r:embed="rId3"/>
            <a:srcRect/>
            <a:stretch>
              <a:fillRect/>
            </a:stretch>
          </p:blipFill>
          <p:spPr bwMode="auto">
            <a:xfrm>
              <a:off x="288" y="277"/>
              <a:ext cx="5232" cy="3801"/>
            </a:xfrm>
            <a:prstGeom prst="rect">
              <a:avLst/>
            </a:prstGeom>
            <a:noFill/>
            <a:ln w="9525">
              <a:noFill/>
              <a:miter lim="800000"/>
              <a:headEnd/>
              <a:tailEnd/>
            </a:ln>
          </p:spPr>
        </p:pic>
        <p:sp>
          <p:nvSpPr>
            <p:cNvPr id="17412" name="Rectangle 4"/>
            <p:cNvSpPr>
              <a:spLocks noChangeArrowheads="1"/>
            </p:cNvSpPr>
            <p:nvPr/>
          </p:nvSpPr>
          <p:spPr bwMode="auto">
            <a:xfrm>
              <a:off x="2688" y="384"/>
              <a:ext cx="432" cy="144"/>
            </a:xfrm>
            <a:prstGeom prst="rect">
              <a:avLst/>
            </a:prstGeom>
            <a:solidFill>
              <a:schemeClr val="tx1"/>
            </a:solidFill>
            <a:ln w="9525">
              <a:solidFill>
                <a:schemeClr val="tx1"/>
              </a:solidFill>
              <a:miter lim="800000"/>
              <a:headEnd/>
              <a:tailEnd/>
            </a:ln>
          </p:spPr>
          <p:txBody>
            <a:bodyPr wrap="none" anchor="ctr"/>
            <a:lstStyle/>
            <a:p>
              <a:endParaRPr lang="ar-JO"/>
            </a:p>
          </p:txBody>
        </p:sp>
      </p:grpSp>
    </p:spTree>
  </p:cSld>
  <p:clrMapOvr>
    <a:masterClrMapping/>
  </p:clrMapOvr>
  <p:transition>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457200" y="1219200"/>
            <a:ext cx="8229600" cy="4530725"/>
          </a:xfrm>
        </p:spPr>
        <p:txBody>
          <a:bodyPr/>
          <a:lstStyle/>
          <a:p>
            <a:pPr eaLnBrk="1" hangingPunct="1">
              <a:lnSpc>
                <a:spcPct val="90000"/>
              </a:lnSpc>
              <a:buClr>
                <a:srgbClr val="00FF00"/>
              </a:buClr>
              <a:buSzPct val="80000"/>
              <a:buFont typeface="Wingdings" pitchFamily="2" charset="2"/>
              <a:buChar char="v"/>
            </a:pPr>
            <a:r>
              <a:rPr lang="en-US" sz="2800" smtClean="0">
                <a:latin typeface="Arial" pitchFamily="34" charset="0"/>
              </a:rPr>
              <a:t>As it is not feasible to provide a full wheelchair pad at all rural stops, transit operators often use driveways or low-volume cross streets as informal pads</a:t>
            </a:r>
          </a:p>
          <a:p>
            <a:pPr eaLnBrk="1" hangingPunct="1">
              <a:lnSpc>
                <a:spcPct val="90000"/>
              </a:lnSpc>
              <a:buClr>
                <a:srgbClr val="00FF00"/>
              </a:buClr>
              <a:buSzPct val="80000"/>
              <a:buFont typeface="Wingdings" pitchFamily="2" charset="2"/>
              <a:buChar char="v"/>
            </a:pPr>
            <a:r>
              <a:rPr lang="en-US" sz="2800" smtClean="0">
                <a:latin typeface="Arial" pitchFamily="34" charset="0"/>
              </a:rPr>
              <a:t>A paved surface is necessary</a:t>
            </a:r>
          </a:p>
          <a:p>
            <a:pPr eaLnBrk="1" hangingPunct="1">
              <a:lnSpc>
                <a:spcPct val="90000"/>
              </a:lnSpc>
              <a:buClr>
                <a:srgbClr val="00FF00"/>
              </a:buClr>
              <a:buSzPct val="80000"/>
              <a:buFont typeface="Wingdings" pitchFamily="2" charset="2"/>
              <a:buChar char="v"/>
            </a:pPr>
            <a:r>
              <a:rPr lang="en-US" sz="2800" smtClean="0">
                <a:latin typeface="Arial" pitchFamily="34" charset="0"/>
              </a:rPr>
              <a:t>Grades should be no more than 2 percent in any direction</a:t>
            </a:r>
          </a:p>
          <a:p>
            <a:pPr eaLnBrk="1" hangingPunct="1">
              <a:lnSpc>
                <a:spcPct val="90000"/>
              </a:lnSpc>
              <a:buClr>
                <a:srgbClr val="00FF00"/>
              </a:buClr>
              <a:buSzPct val="80000"/>
              <a:buFont typeface="Wingdings" pitchFamily="2" charset="2"/>
              <a:buChar char="v"/>
            </a:pPr>
            <a:r>
              <a:rPr lang="en-US" sz="2800" smtClean="0">
                <a:latin typeface="Arial" pitchFamily="34" charset="0"/>
              </a:rPr>
              <a:t>Prior permission of landowner or local jurisdiction (authority) is encouraged</a:t>
            </a:r>
          </a:p>
          <a:p>
            <a:pPr eaLnBrk="1" hangingPunct="1">
              <a:lnSpc>
                <a:spcPct val="90000"/>
              </a:lnSpc>
              <a:buClr>
                <a:srgbClr val="00FF00"/>
              </a:buClr>
              <a:buSzPct val="80000"/>
              <a:buFont typeface="Wingdings" pitchFamily="2" charset="2"/>
              <a:buChar char="v"/>
            </a:pPr>
            <a:r>
              <a:rPr lang="en-US" sz="2800" smtClean="0">
                <a:latin typeface="Arial" pitchFamily="34" charset="0"/>
              </a:rPr>
              <a:t>Adequate driver sight distance needs to be provided</a:t>
            </a:r>
          </a:p>
        </p:txBody>
      </p:sp>
      <p:sp>
        <p:nvSpPr>
          <p:cNvPr id="40962" name="Rectangle 2"/>
          <p:cNvSpPr>
            <a:spLocks noGrp="1" noChangeArrowheads="1"/>
          </p:cNvSpPr>
          <p:nvPr>
            <p:ph type="title"/>
          </p:nvPr>
        </p:nvSpPr>
        <p:spPr>
          <a:xfrm>
            <a:off x="304800" y="0"/>
            <a:ext cx="8458200" cy="1139825"/>
          </a:xfrm>
        </p:spPr>
        <p:txBody>
          <a:bodyPr/>
          <a:lstStyle/>
          <a:p>
            <a:pPr eaLnBrk="1" fontAlgn="auto" hangingPunct="1">
              <a:spcAft>
                <a:spcPts val="0"/>
              </a:spcAft>
              <a:defRPr/>
            </a:pPr>
            <a:r>
              <a:rPr lang="en-US" sz="3400">
                <a:solidFill>
                  <a:srgbClr val="FFFF00"/>
                </a:solidFill>
              </a:rPr>
              <a:t>Wheelchair Accessibility in Rural Areas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Rural Bus Stop"/>
          <p:cNvPicPr>
            <a:picLocks noChangeAspect="1" noChangeArrowheads="1"/>
          </p:cNvPicPr>
          <p:nvPr/>
        </p:nvPicPr>
        <p:blipFill>
          <a:blip r:embed="rId3"/>
          <a:srcRect/>
          <a:stretch>
            <a:fillRect/>
          </a:stretch>
        </p:blipFill>
        <p:spPr bwMode="auto">
          <a:xfrm>
            <a:off x="2303463" y="228600"/>
            <a:ext cx="4554537" cy="6400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Street light"/>
          <p:cNvPicPr>
            <a:picLocks noChangeAspect="1" noChangeArrowheads="1"/>
          </p:cNvPicPr>
          <p:nvPr/>
        </p:nvPicPr>
        <p:blipFill>
          <a:blip r:embed="rId3"/>
          <a:srcRect/>
          <a:stretch>
            <a:fillRect/>
          </a:stretch>
        </p:blipFill>
        <p:spPr bwMode="auto">
          <a:xfrm>
            <a:off x="2298700" y="250825"/>
            <a:ext cx="4545013" cy="635476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8B6DEB-BD70-4810-AFAB-3AF10DD2FEF2}"/>
</file>

<file path=customXml/itemProps2.xml><?xml version="1.0" encoding="utf-8"?>
<ds:datastoreItem xmlns:ds="http://schemas.openxmlformats.org/officeDocument/2006/customXml" ds:itemID="{17D1E428-58DF-4457-985F-61E593758EC3}"/>
</file>

<file path=customXml/itemProps3.xml><?xml version="1.0" encoding="utf-8"?>
<ds:datastoreItem xmlns:ds="http://schemas.openxmlformats.org/officeDocument/2006/customXml" ds:itemID="{FAFD54E0-CFD3-4DB3-B5F0-72B988B16C02}"/>
</file>

<file path=docProps/app.xml><?xml version="1.0" encoding="utf-8"?>
<Properties xmlns="http://schemas.openxmlformats.org/officeDocument/2006/extended-properties" xmlns:vt="http://schemas.openxmlformats.org/officeDocument/2006/docPropsVTypes">
  <TotalTime>49</TotalTime>
  <Words>654</Words>
  <Application>Microsoft Office PowerPoint</Application>
  <PresentationFormat>On-screen Show (4:3)</PresentationFormat>
  <Paragraphs>87</Paragraphs>
  <Slides>25</Slides>
  <Notes>21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28" baseType="lpstr">
      <vt:lpstr>Blank Presentation</vt:lpstr>
      <vt:lpstr>Adobe Acrobat 7.0 Document</vt:lpstr>
      <vt:lpstr>CorelDRAW 11.0 Graphic</vt:lpstr>
      <vt:lpstr>Rural Transit Stop Design Guidelines</vt:lpstr>
      <vt:lpstr>Why are Bus Stops Important?</vt:lpstr>
      <vt:lpstr>Slide 3</vt:lpstr>
      <vt:lpstr>Slide 4</vt:lpstr>
      <vt:lpstr>Bus Stop Design Standards</vt:lpstr>
      <vt:lpstr>Slide 6</vt:lpstr>
      <vt:lpstr>Wheelchair Accessibility in Rural Areas</vt:lpstr>
      <vt:lpstr>Slide 8</vt:lpstr>
      <vt:lpstr>Slide 9</vt:lpstr>
      <vt:lpstr>Slide 10</vt:lpstr>
      <vt:lpstr>Slide 11</vt:lpstr>
      <vt:lpstr>Slide 12</vt:lpstr>
      <vt:lpstr>Where Are Transit Stops Not Appropriate?</vt:lpstr>
      <vt:lpstr>Slide 14</vt:lpstr>
      <vt:lpstr>Rural Bus Pullout Location Factors</vt:lpstr>
      <vt:lpstr>Slide 16</vt:lpstr>
      <vt:lpstr>Transit Stop Amenities</vt:lpstr>
      <vt:lpstr>Sign, Bench, and Shelter Warrants</vt:lpstr>
      <vt:lpstr>Benefits of Preparing Transit Stop Guidelines</vt:lpstr>
      <vt:lpstr>Development Review Checklist</vt:lpstr>
      <vt:lpstr>Slide 21</vt:lpstr>
      <vt:lpstr>Using the Design Guidelines</vt:lpstr>
      <vt:lpstr>Slide 23</vt:lpstr>
      <vt:lpstr>Slide 24</vt:lpstr>
      <vt:lpstr>Slide 25</vt:lpstr>
    </vt:vector>
  </TitlesOfParts>
  <Company>University of Brighton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Services</dc:creator>
  <cp:lastModifiedBy>Civil Head</cp:lastModifiedBy>
  <cp:revision>83</cp:revision>
  <cp:lastPrinted>2007-06-27T16:18:00Z</cp:lastPrinted>
  <dcterms:created xsi:type="dcterms:W3CDTF">2010-12-15T15:59:42Z</dcterms:created>
  <dcterms:modified xsi:type="dcterms:W3CDTF">2018-09-24T17:18:29Z</dcterms:modified>
</cp:coreProperties>
</file>