
<file path=[Content_Types].xml><?xml version="1.0" encoding="utf-8"?>
<Types xmlns="http://schemas.openxmlformats.org/package/2006/content-types">
  <Default Extension="png" ContentType="image/pn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95"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CB293"/>
    <a:srgbClr val="2AFFC9"/>
    <a:srgbClr val="6366E3"/>
    <a:srgbClr val="5394E3"/>
    <a:srgbClr val="598DE3"/>
    <a:srgbClr val="63A6E3"/>
    <a:srgbClr val="32A7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7" d="100"/>
          <a:sy n="87" d="100"/>
        </p:scale>
        <p:origin x="-876" y="-72"/>
      </p:cViewPr>
      <p:guideLst>
        <p:guide orient="horz" pos="2160"/>
        <p:guide pos="2880"/>
      </p:guideLst>
    </p:cSldViewPr>
  </p:slideViewPr>
  <p:outlineViewPr>
    <p:cViewPr>
      <p:scale>
        <a:sx n="72" d="100"/>
        <a:sy n="72" d="100"/>
      </p:scale>
      <p:origin x="0" y="0"/>
    </p:cViewPr>
  </p:outlineViewPr>
  <p:notesTextViewPr>
    <p:cViewPr>
      <p:scale>
        <a:sx n="100" d="100"/>
        <a:sy n="100" d="100"/>
      </p:scale>
      <p:origin x="0" y="0"/>
    </p:cViewPr>
  </p:notesTextViewPr>
  <p:sorterViewPr>
    <p:cViewPr>
      <p:scale>
        <a:sx n="150" d="100"/>
        <a:sy n="150" d="100"/>
      </p:scale>
      <p:origin x="0" y="240"/>
    </p:cViewPr>
  </p:sorterViewPr>
  <p:notesViewPr>
    <p:cSldViewPr>
      <p:cViewPr>
        <p:scale>
          <a:sx n="200" d="100"/>
          <a:sy n="200" d="100"/>
        </p:scale>
        <p:origin x="-88" y="614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8707A85-C75C-4F55-B192-241C478CBA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18045B8-7725-49ED-8896-12536C5099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892B6-5E51-492C-965F-BB8E022869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1930-80BC-4CC0-B7D8-64E5922DD5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83DC8B-7CB3-4F33-9548-650D4C5B4F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548661-6119-48C0-8544-B593DEC0ADD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9AEBB86-F3E6-47FA-BF5D-CFC90BEAA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772400" cy="1143000"/>
          </a:xfrm>
        </p:spPr>
        <p:txBody>
          <a:bodyPr/>
          <a:lstStyle/>
          <a:p>
            <a:r>
              <a:rPr lang="en-US" sz="4400" dirty="0" smtClean="0"/>
              <a:t>Vibration</a:t>
            </a:r>
            <a:br>
              <a:rPr lang="en-US" sz="4400" dirty="0" smtClean="0"/>
            </a:br>
            <a:r>
              <a:rPr lang="en-US" sz="4400" dirty="0" smtClean="0"/>
              <a:t>and Footing Design</a:t>
            </a:r>
            <a:r>
              <a:rPr lang="en-US" altLang="zh-TW" sz="4400" dirty="0" smtClean="0"/>
              <a:t/>
            </a:r>
            <a:br>
              <a:rPr lang="en-US" altLang="zh-TW" sz="4400" dirty="0" smtClean="0"/>
            </a:br>
            <a:endParaRPr lang="en-US" sz="4400" b="1" dirty="0">
              <a:solidFill>
                <a:srgbClr val="C00000"/>
              </a:solidFill>
            </a:endParaRPr>
          </a:p>
        </p:txBody>
      </p:sp>
      <p:sp>
        <p:nvSpPr>
          <p:cNvPr id="3" name="Content Placeholder 2"/>
          <p:cNvSpPr>
            <a:spLocks noGrp="1"/>
          </p:cNvSpPr>
          <p:nvPr>
            <p:ph idx="1"/>
          </p:nvPr>
        </p:nvSpPr>
        <p:spPr>
          <a:xfrm>
            <a:off x="611560" y="1988840"/>
            <a:ext cx="7772400" cy="2739008"/>
          </a:xfrm>
        </p:spPr>
        <p:txBody>
          <a:bodyPr/>
          <a:lstStyle/>
          <a:p>
            <a:endParaRPr lang="en-US" dirty="0" smtClean="0"/>
          </a:p>
          <a:p>
            <a:pPr algn="ctr"/>
            <a:r>
              <a:rPr lang="en-US" sz="3600" b="1" dirty="0" smtClean="0"/>
              <a:t>Presented By</a:t>
            </a:r>
          </a:p>
          <a:p>
            <a:pPr algn="ctr"/>
            <a:r>
              <a:rPr lang="en-US" sz="3600" b="1" dirty="0" smtClean="0"/>
              <a:t>Prof. Omer </a:t>
            </a:r>
            <a:r>
              <a:rPr lang="en-US" sz="3600" b="1" dirty="0" err="1" smtClean="0"/>
              <a:t>Maaitah</a:t>
            </a:r>
            <a:endParaRPr lang="en-US" sz="3600" b="1" dirty="0" smtClean="0"/>
          </a:p>
          <a:p>
            <a:pPr algn="ctr"/>
            <a:r>
              <a:rPr lang="en-US" sz="3600" b="1" dirty="0" smtClean="0"/>
              <a:t>Mutah University</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9" name="Object 3"/>
          <p:cNvGraphicFramePr>
            <a:graphicFrameLocks noChangeAspect="1"/>
          </p:cNvGraphicFramePr>
          <p:nvPr>
            <p:ph idx="1"/>
          </p:nvPr>
        </p:nvGraphicFramePr>
        <p:xfrm>
          <a:off x="684213" y="1597025"/>
          <a:ext cx="7632700" cy="4279900"/>
        </p:xfrm>
        <a:graphic>
          <a:graphicData uri="http://schemas.openxmlformats.org/presentationml/2006/ole">
            <p:oleObj spid="_x0000_s60418" name="تخطيط" r:id="rId3" imgW="4676726" imgH="2724170" progId="Excel.Chart.8">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60350"/>
            <a:ext cx="8229600" cy="1143000"/>
          </a:xfrm>
        </p:spPr>
        <p:txBody>
          <a:bodyPr/>
          <a:lstStyle/>
          <a:p>
            <a:r>
              <a:rPr lang="en-US" sz="4000" b="1"/>
              <a:t>2-Elements of Vibration Theory</a:t>
            </a:r>
          </a:p>
        </p:txBody>
      </p:sp>
      <p:sp>
        <p:nvSpPr>
          <p:cNvPr id="24579" name="Rectangle 3"/>
          <p:cNvSpPr>
            <a:spLocks noGrp="1" noChangeArrowheads="1"/>
          </p:cNvSpPr>
          <p:nvPr>
            <p:ph type="body" idx="1"/>
          </p:nvPr>
        </p:nvSpPr>
        <p:spPr>
          <a:xfrm>
            <a:off x="0" y="1600200"/>
            <a:ext cx="9144000" cy="4525963"/>
          </a:xfrm>
        </p:spPr>
        <p:txBody>
          <a:bodyPr/>
          <a:lstStyle/>
          <a:p>
            <a:pPr algn="just"/>
            <a:r>
              <a:rPr lang="en-US" sz="2800"/>
              <a:t>A solid block base rests in the ground as in Fig. 20-1. The ground support is shown replaced by a single soil spring. This is similar to the beam-on-elastic-foundation case except the beam uses several springs and the foundation base here only uses one. Also this spring is for dynamic loading and will be computed differently from the beam problem. As we shall later see, the spring will be frequency-dependent as well.</a:t>
            </a:r>
          </a:p>
          <a:p>
            <a:pPr algn="just"/>
            <a:r>
              <a:rPr lang="en-US" sz="2800"/>
              <a:t>Here the soil spring has compressed under the static weight of the block an amount</a:t>
            </a:r>
          </a:p>
          <a:p>
            <a:pPr algn="just"/>
            <a:endParaRPr lang="en-US" sz="2800"/>
          </a:p>
          <a:p>
            <a:pPr algn="just"/>
            <a:endParaRPr 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p:cNvPicPr>
            <a:picLocks noChangeAspect="1" noChangeArrowheads="1"/>
          </p:cNvPicPr>
          <p:nvPr>
            <p:ph type="body" idx="1"/>
          </p:nvPr>
        </p:nvPicPr>
        <p:blipFill>
          <a:blip r:embed="rId2"/>
          <a:srcRect/>
          <a:stretch>
            <a:fillRect/>
          </a:stretch>
        </p:blipFill>
        <p:spPr>
          <a:xfrm>
            <a:off x="468313" y="1628775"/>
            <a:ext cx="8280400" cy="4537075"/>
          </a:xfrm>
          <a:noFill/>
          <a:ln/>
        </p:spPr>
      </p:pic>
      <p:sp>
        <p:nvSpPr>
          <p:cNvPr id="23560" name="Rectangle 8"/>
          <p:cNvSpPr>
            <a:spLocks noGrp="1" noChangeArrowheads="1"/>
          </p:cNvSpPr>
          <p:nvPr>
            <p:ph type="title"/>
          </p:nvPr>
        </p:nvSpPr>
        <p:spPr/>
        <p:txBody>
          <a:bodyPr/>
          <a:lstStyle/>
          <a:p>
            <a:r>
              <a:rPr lang="en-US" sz="2000"/>
              <a:t>Figure 1: Foundation base in equilibrium position just prior to being displaced slightly downward by a quick push.</a:t>
            </a:r>
            <a:br>
              <a:rPr lang="en-US" sz="2000"/>
            </a:br>
            <a:endParaRPr 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333375"/>
            <a:ext cx="8229600" cy="5792788"/>
          </a:xfrm>
        </p:spPr>
        <p:txBody>
          <a:bodyPr/>
          <a:lstStyle/>
          <a:p>
            <a:pPr>
              <a:lnSpc>
                <a:spcPct val="80000"/>
              </a:lnSpc>
            </a:pPr>
            <a:r>
              <a:rPr lang="en-US" sz="2800"/>
              <a:t>At this time </a:t>
            </a:r>
            <a:r>
              <a:rPr lang="en-US" sz="2800" i="1"/>
              <a:t>z</a:t>
            </a:r>
            <a:r>
              <a:rPr lang="en-US" sz="2800" i="1" baseline="-25000"/>
              <a:t>s</a:t>
            </a:r>
            <a:r>
              <a:rPr lang="en-US" sz="2800" i="1"/>
              <a:t> </a:t>
            </a:r>
            <a:r>
              <a:rPr lang="en-US" sz="2800"/>
              <a:t>and the spring </a:t>
            </a:r>
            <a:r>
              <a:rPr lang="en-US" sz="2800" i="1"/>
              <a:t>K</a:t>
            </a:r>
            <a:r>
              <a:rPr lang="en-US" sz="2800" i="1" baseline="-25000"/>
              <a:t>z</a:t>
            </a:r>
            <a:r>
              <a:rPr lang="en-US" sz="2800" i="1"/>
              <a:t> </a:t>
            </a:r>
            <a:r>
              <a:rPr lang="en-US" sz="2800"/>
              <a:t>are both </a:t>
            </a:r>
            <a:r>
              <a:rPr lang="en-US" sz="2800" i="1"/>
              <a:t>static </a:t>
            </a:r>
            <a:r>
              <a:rPr lang="en-US" sz="2800"/>
              <a:t>values. Next we give the block a quick solid shove in the </a:t>
            </a:r>
            <a:r>
              <a:rPr lang="en-US" sz="2800" i="1"/>
              <a:t>z </a:t>
            </a:r>
            <a:r>
              <a:rPr lang="en-US" sz="2800"/>
              <a:t>direction with a quick release, at which time the block begins to move up and</a:t>
            </a:r>
          </a:p>
          <a:p>
            <a:pPr>
              <a:lnSpc>
                <a:spcPct val="80000"/>
              </a:lnSpc>
            </a:pPr>
            <a:r>
              <a:rPr lang="en-US" sz="2800"/>
              <a:t>down (it vibrates). Now the </a:t>
            </a:r>
            <a:r>
              <a:rPr lang="en-US" sz="2800" i="1"/>
              <a:t>z</a:t>
            </a:r>
            <a:r>
              <a:rPr lang="en-US" sz="2800" i="1" baseline="-25000"/>
              <a:t>s</a:t>
            </a:r>
            <a:r>
              <a:rPr lang="en-US" sz="2800" i="1"/>
              <a:t> </a:t>
            </a:r>
            <a:r>
              <a:rPr lang="en-US" sz="2800"/>
              <a:t>and soil </a:t>
            </a:r>
            <a:r>
              <a:rPr lang="en-US" sz="2800" i="1"/>
              <a:t>K</a:t>
            </a:r>
            <a:r>
              <a:rPr lang="en-US" sz="2800" i="1" baseline="-25000"/>
              <a:t>z</a:t>
            </a:r>
            <a:r>
              <a:rPr lang="en-US" sz="2800" i="1"/>
              <a:t> </a:t>
            </a:r>
            <a:r>
              <a:rPr lang="en-US" sz="2800"/>
              <a:t>are </a:t>
            </a:r>
            <a:r>
              <a:rPr lang="en-US" sz="2800" i="1"/>
              <a:t>dynamic </a:t>
            </a:r>
            <a:r>
              <a:rPr lang="en-US" sz="2800"/>
              <a:t>values.</a:t>
            </a:r>
          </a:p>
          <a:p>
            <a:pPr>
              <a:lnSpc>
                <a:spcPct val="80000"/>
              </a:lnSpc>
            </a:pPr>
            <a:r>
              <a:rPr lang="en-US" sz="2800"/>
              <a:t>We probably could not see the movement, but it could be measured with sensitive electronic</a:t>
            </a:r>
          </a:p>
          <a:p>
            <a:pPr>
              <a:lnSpc>
                <a:spcPct val="80000"/>
              </a:lnSpc>
            </a:pPr>
            <a:r>
              <a:rPr lang="en-US" sz="2800"/>
              <a:t>measuring equipment. After some time the block comes to rest at a slightly larger</a:t>
            </a:r>
          </a:p>
          <a:p>
            <a:pPr>
              <a:lnSpc>
                <a:spcPct val="80000"/>
              </a:lnSpc>
            </a:pPr>
            <a:r>
              <a:rPr lang="en-US" sz="2800"/>
              <a:t>displacement </a:t>
            </a:r>
            <a:r>
              <a:rPr lang="en-US" sz="2800" i="1"/>
              <a:t>z's </a:t>
            </a:r>
            <a:r>
              <a:rPr lang="en-US" sz="2800"/>
              <a:t>as shown in Fig. 1. The larger displacement is from the vibration producing a state change in the soil (a slightly reduced void ratio or more dense particle packing).</a:t>
            </a:r>
          </a:p>
          <a:p>
            <a:pPr>
              <a:lnSpc>
                <a:spcPct val="80000"/>
              </a:lnSpc>
            </a:pPr>
            <a:endParaRPr 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ph type="body" idx="1"/>
          </p:nvPr>
        </p:nvPicPr>
        <p:blipFill>
          <a:blip r:embed="rId2"/>
          <a:srcRect/>
          <a:stretch>
            <a:fillRect/>
          </a:stretch>
        </p:blipFill>
        <p:spPr>
          <a:xfrm>
            <a:off x="755650" y="908050"/>
            <a:ext cx="4681538" cy="935038"/>
          </a:xfrm>
          <a:noFill/>
          <a:ln/>
        </p:spPr>
      </p:pic>
      <p:pic>
        <p:nvPicPr>
          <p:cNvPr id="25605" name="Picture 5"/>
          <p:cNvPicPr>
            <a:picLocks noChangeAspect="1" noChangeArrowheads="1"/>
          </p:cNvPicPr>
          <p:nvPr/>
        </p:nvPicPr>
        <p:blipFill>
          <a:blip r:embed="rId3"/>
          <a:srcRect/>
          <a:stretch>
            <a:fillRect/>
          </a:stretch>
        </p:blipFill>
        <p:spPr bwMode="auto">
          <a:xfrm>
            <a:off x="611188" y="3213100"/>
            <a:ext cx="4357687" cy="790575"/>
          </a:xfrm>
          <a:prstGeom prst="rect">
            <a:avLst/>
          </a:prstGeom>
          <a:noFill/>
          <a:ln w="9525">
            <a:noFill/>
            <a:miter lim="800000"/>
            <a:headEnd/>
            <a:tailEnd/>
          </a:ln>
          <a:effectLst/>
        </p:spPr>
      </p:pic>
      <p:pic>
        <p:nvPicPr>
          <p:cNvPr id="25606" name="Picture 6"/>
          <p:cNvPicPr>
            <a:picLocks noChangeAspect="1" noChangeArrowheads="1"/>
          </p:cNvPicPr>
          <p:nvPr/>
        </p:nvPicPr>
        <p:blipFill>
          <a:blip r:embed="rId4"/>
          <a:srcRect/>
          <a:stretch>
            <a:fillRect/>
          </a:stretch>
        </p:blipFill>
        <p:spPr bwMode="auto">
          <a:xfrm>
            <a:off x="323850" y="4986338"/>
            <a:ext cx="7632700" cy="1871662"/>
          </a:xfrm>
          <a:prstGeom prst="rect">
            <a:avLst/>
          </a:prstGeom>
          <a:noFill/>
          <a:ln w="9525">
            <a:noFill/>
            <a:miter lim="800000"/>
            <a:headEnd/>
            <a:tailEnd/>
          </a:ln>
          <a:effectLst/>
        </p:spPr>
      </p:pic>
      <p:sp>
        <p:nvSpPr>
          <p:cNvPr id="25607" name="Rectangle 7"/>
          <p:cNvSpPr>
            <a:spLocks noChangeArrowheads="1"/>
          </p:cNvSpPr>
          <p:nvPr/>
        </p:nvSpPr>
        <p:spPr bwMode="auto">
          <a:xfrm>
            <a:off x="0" y="260350"/>
            <a:ext cx="8893175" cy="366713"/>
          </a:xfrm>
          <a:prstGeom prst="rect">
            <a:avLst/>
          </a:prstGeom>
          <a:noFill/>
          <a:ln w="9525">
            <a:noFill/>
            <a:miter lim="800000"/>
            <a:headEnd/>
            <a:tailEnd/>
          </a:ln>
          <a:effectLst/>
        </p:spPr>
        <p:txBody>
          <a:bodyPr>
            <a:spAutoFit/>
          </a:bodyPr>
          <a:lstStyle/>
          <a:p>
            <a:r>
              <a:rPr lang="en-US"/>
              <a:t>Here the soil spring has compressed under the static weight of the block an amount</a:t>
            </a:r>
          </a:p>
        </p:txBody>
      </p:sp>
      <p:sp>
        <p:nvSpPr>
          <p:cNvPr id="25608" name="Rectangle 8"/>
          <p:cNvSpPr>
            <a:spLocks noChangeArrowheads="1"/>
          </p:cNvSpPr>
          <p:nvPr/>
        </p:nvSpPr>
        <p:spPr bwMode="auto">
          <a:xfrm>
            <a:off x="0" y="1916113"/>
            <a:ext cx="9144000" cy="915987"/>
          </a:xfrm>
          <a:prstGeom prst="rect">
            <a:avLst/>
          </a:prstGeom>
          <a:noFill/>
          <a:ln w="9525">
            <a:noFill/>
            <a:miter lim="800000"/>
            <a:headEnd/>
            <a:tailEnd/>
          </a:ln>
          <a:effectLst/>
        </p:spPr>
        <p:txBody>
          <a:bodyPr>
            <a:spAutoFit/>
          </a:bodyPr>
          <a:lstStyle/>
          <a:p>
            <a:r>
              <a:rPr lang="en-US"/>
              <a:t>We can write the differential equation to describe this motion [given in any elementary dynamics or mechanical vibration textbook (as Den Hartog (1952)], using the terms shown in Fig. I-a in a form of F = ma to give, in one dimension,</a:t>
            </a:r>
          </a:p>
        </p:txBody>
      </p:sp>
      <p:pic>
        <p:nvPicPr>
          <p:cNvPr id="25609" name="Picture 9"/>
          <p:cNvPicPr>
            <a:picLocks noChangeAspect="1" noChangeArrowheads="1"/>
          </p:cNvPicPr>
          <p:nvPr/>
        </p:nvPicPr>
        <p:blipFill>
          <a:blip r:embed="rId5"/>
          <a:srcRect/>
          <a:stretch>
            <a:fillRect/>
          </a:stretch>
        </p:blipFill>
        <p:spPr bwMode="auto">
          <a:xfrm>
            <a:off x="539750" y="4076700"/>
            <a:ext cx="7993063" cy="7921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ph type="body" idx="1"/>
          </p:nvPr>
        </p:nvPicPr>
        <p:blipFill>
          <a:blip r:embed="rId2"/>
          <a:srcRect/>
          <a:stretch>
            <a:fillRect/>
          </a:stretch>
        </p:blipFill>
        <p:spPr>
          <a:xfrm>
            <a:off x="539750" y="765175"/>
            <a:ext cx="7607300" cy="5187950"/>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9750" y="620713"/>
            <a:ext cx="8229600" cy="1143000"/>
          </a:xfrm>
        </p:spPr>
        <p:txBody>
          <a:bodyPr/>
          <a:lstStyle/>
          <a:p>
            <a:pPr algn="just"/>
            <a:r>
              <a:rPr lang="en-US" sz="1800"/>
              <a:t>Figure 2: Plot of time-displacement curves for three types of damped movement. The plot is relative since the natural frequency is constant and </a:t>
            </a:r>
            <a:r>
              <a:rPr lang="en-US" sz="1800" i="1"/>
              <a:t>&lt; o t is </a:t>
            </a:r>
            <a:r>
              <a:rPr lang="en-US" sz="1800"/>
              <a:t>to the same scale. The variable in the three plots is the damping factor</a:t>
            </a:r>
            <a:br>
              <a:rPr lang="en-US" sz="1800"/>
            </a:br>
            <a:r>
              <a:rPr lang="en-US" sz="1800"/>
              <a:t/>
            </a:r>
            <a:br>
              <a:rPr lang="en-US" sz="1800"/>
            </a:br>
            <a:r>
              <a:rPr lang="en-US" sz="1800"/>
              <a:t/>
            </a:r>
            <a:br>
              <a:rPr lang="en-US" sz="1800"/>
            </a:br>
            <a:endParaRPr lang="en-US" sz="1800"/>
          </a:p>
        </p:txBody>
      </p:sp>
      <p:pic>
        <p:nvPicPr>
          <p:cNvPr id="28678" name="Picture 6"/>
          <p:cNvPicPr>
            <a:picLocks noChangeAspect="1" noChangeArrowheads="1"/>
          </p:cNvPicPr>
          <p:nvPr>
            <p:ph type="body" idx="1"/>
          </p:nvPr>
        </p:nvPicPr>
        <p:blipFill>
          <a:blip r:embed="rId2"/>
          <a:srcRect/>
          <a:stretch>
            <a:fillRect/>
          </a:stretch>
        </p:blipFill>
        <p:spPr>
          <a:xfrm>
            <a:off x="1116013" y="1600200"/>
            <a:ext cx="7056437" cy="5257800"/>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ph type="body" idx="1"/>
          </p:nvPr>
        </p:nvPicPr>
        <p:blipFill>
          <a:blip r:embed="rId2"/>
          <a:srcRect/>
          <a:stretch>
            <a:fillRect/>
          </a:stretch>
        </p:blipFill>
        <p:spPr>
          <a:xfrm>
            <a:off x="0" y="188913"/>
            <a:ext cx="9144000" cy="5327650"/>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260350"/>
            <a:ext cx="8229600" cy="5865813"/>
          </a:xfrm>
        </p:spPr>
        <p:txBody>
          <a:bodyPr/>
          <a:lstStyle/>
          <a:p>
            <a:pPr>
              <a:lnSpc>
                <a:spcPct val="90000"/>
              </a:lnSpc>
            </a:pPr>
            <a:r>
              <a:rPr lang="en-US" sz="2800"/>
              <a:t>In the general vibrating base case, however, we have a base load consisting of a large</a:t>
            </a:r>
          </a:p>
          <a:p>
            <a:pPr>
              <a:lnSpc>
                <a:spcPct val="90000"/>
              </a:lnSpc>
            </a:pPr>
            <a:r>
              <a:rPr lang="en-US" sz="2800"/>
              <a:t>weight colliding with an anvil as in a punch press, a piece of rotating machinery, or an operating engine. The engine in turn may drive a piece of equipment such as a compressor or</a:t>
            </a:r>
          </a:p>
          <a:p>
            <a:pPr>
              <a:lnSpc>
                <a:spcPct val="90000"/>
              </a:lnSpc>
            </a:pPr>
            <a:r>
              <a:rPr lang="en-US" sz="2800"/>
              <a:t>pump. Any of these latter can have the effect of an unbalanced force (or several forces) rotating</a:t>
            </a:r>
          </a:p>
          <a:p>
            <a:pPr>
              <a:lnSpc>
                <a:spcPct val="90000"/>
              </a:lnSpc>
            </a:pPr>
            <a:r>
              <a:rPr lang="en-US" sz="2800"/>
              <a:t>about an axis such as a crankshaft (see Fig. 20-3). From elementary dynamics a mass </a:t>
            </a:r>
            <a:r>
              <a:rPr lang="en-US" sz="2800" i="1"/>
              <a:t>me</a:t>
            </a:r>
          </a:p>
          <a:p>
            <a:pPr>
              <a:lnSpc>
                <a:spcPct val="90000"/>
              </a:lnSpc>
            </a:pPr>
            <a:r>
              <a:rPr lang="en-US" sz="2800"/>
              <a:t>connected to a shaft with an arm of </a:t>
            </a:r>
            <a:r>
              <a:rPr lang="en-US" sz="2800" i="1"/>
              <a:t>y </a:t>
            </a:r>
            <a:r>
              <a:rPr lang="en-US" sz="2800"/>
              <a:t>rotating at a circular frequency of </a:t>
            </a:r>
            <a:r>
              <a:rPr lang="en-US" sz="2800" i="1"/>
              <a:t>(o </a:t>
            </a:r>
            <a:r>
              <a:rPr lang="en-US" sz="2800"/>
              <a:t>produces a force</a:t>
            </a:r>
          </a:p>
          <a:p>
            <a:pPr>
              <a:lnSpc>
                <a:spcPct val="90000"/>
              </a:lnSpc>
            </a:pPr>
            <a:r>
              <a:rPr lang="en-US" sz="2800"/>
              <a:t>at any instant in time of</a:t>
            </a:r>
          </a:p>
          <a:p>
            <a:pPr>
              <a:lnSpc>
                <a:spcPct val="90000"/>
              </a:lnSpc>
            </a:pP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ph type="body" idx="1"/>
          </p:nvPr>
        </p:nvPicPr>
        <p:blipFill>
          <a:blip r:embed="rId2"/>
          <a:srcRect/>
          <a:stretch>
            <a:fillRect/>
          </a:stretch>
        </p:blipFill>
        <p:spPr>
          <a:xfrm>
            <a:off x="468313" y="260350"/>
            <a:ext cx="8207375" cy="6192838"/>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1"/>
          </p:nvPr>
        </p:nvSpPr>
        <p:spPr>
          <a:xfrm>
            <a:off x="0" y="260350"/>
            <a:ext cx="5148263" cy="5865813"/>
          </a:xfrm>
        </p:spPr>
        <p:txBody>
          <a:bodyPr/>
          <a:lstStyle/>
          <a:p>
            <a:pPr>
              <a:lnSpc>
                <a:spcPct val="80000"/>
              </a:lnSpc>
            </a:pPr>
            <a:r>
              <a:rPr lang="en-US" sz="1800" b="1"/>
              <a:t>Course Outline</a:t>
            </a:r>
          </a:p>
          <a:p>
            <a:pPr>
              <a:lnSpc>
                <a:spcPct val="80000"/>
              </a:lnSpc>
            </a:pPr>
            <a:r>
              <a:rPr lang="en-US" sz="1800"/>
              <a:t>This outline will deal with these subject deeply</a:t>
            </a:r>
            <a:endParaRPr lang="en-US" sz="1800" b="1"/>
          </a:p>
          <a:p>
            <a:pPr>
              <a:lnSpc>
                <a:spcPct val="80000"/>
              </a:lnSpc>
            </a:pPr>
            <a:r>
              <a:rPr lang="en-US" sz="1800" b="1"/>
              <a:t>Day one</a:t>
            </a:r>
            <a:r>
              <a:rPr lang="en-US" sz="1800"/>
              <a:t>: General review of soil and foundation</a:t>
            </a:r>
          </a:p>
          <a:p>
            <a:pPr>
              <a:lnSpc>
                <a:spcPct val="80000"/>
              </a:lnSpc>
            </a:pPr>
            <a:r>
              <a:rPr lang="en-US" sz="1800"/>
              <a:t>Shear strength of soil</a:t>
            </a:r>
          </a:p>
          <a:p>
            <a:pPr>
              <a:lnSpc>
                <a:spcPct val="80000"/>
              </a:lnSpc>
            </a:pPr>
            <a:r>
              <a:rPr lang="en-US" sz="1800"/>
              <a:t>Elastic modulus</a:t>
            </a:r>
          </a:p>
          <a:p>
            <a:pPr>
              <a:lnSpc>
                <a:spcPct val="80000"/>
              </a:lnSpc>
            </a:pPr>
            <a:r>
              <a:rPr lang="en-US" sz="1800"/>
              <a:t>Shear modulus</a:t>
            </a:r>
          </a:p>
          <a:p>
            <a:pPr>
              <a:lnSpc>
                <a:spcPct val="80000"/>
              </a:lnSpc>
            </a:pPr>
            <a:r>
              <a:rPr lang="en-US" sz="1800"/>
              <a:t>Expansive soil</a:t>
            </a:r>
          </a:p>
          <a:p>
            <a:pPr>
              <a:lnSpc>
                <a:spcPct val="80000"/>
              </a:lnSpc>
            </a:pPr>
            <a:r>
              <a:rPr lang="en-US" sz="1800"/>
              <a:t>Physical and mechanical soil properties</a:t>
            </a:r>
          </a:p>
          <a:p>
            <a:pPr>
              <a:lnSpc>
                <a:spcPct val="80000"/>
              </a:lnSpc>
            </a:pPr>
            <a:r>
              <a:rPr lang="en-US" sz="1800"/>
              <a:t>Soil improvement</a:t>
            </a:r>
          </a:p>
          <a:p>
            <a:pPr>
              <a:lnSpc>
                <a:spcPct val="80000"/>
              </a:lnSpc>
            </a:pPr>
            <a:r>
              <a:rPr lang="en-US" sz="1800"/>
              <a:t>Type of shallow footing (Isolated, Combined and Mat footing)</a:t>
            </a:r>
          </a:p>
          <a:p>
            <a:pPr>
              <a:lnSpc>
                <a:spcPct val="80000"/>
              </a:lnSpc>
            </a:pPr>
            <a:r>
              <a:rPr lang="en-US" sz="1800"/>
              <a:t>Design of shallow footing </a:t>
            </a:r>
          </a:p>
          <a:p>
            <a:pPr>
              <a:lnSpc>
                <a:spcPct val="80000"/>
              </a:lnSpc>
            </a:pPr>
            <a:r>
              <a:rPr lang="en-US" sz="1800"/>
              <a:t>Case study</a:t>
            </a:r>
            <a:endParaRPr lang="en-US" sz="1800" b="1"/>
          </a:p>
          <a:p>
            <a:pPr>
              <a:lnSpc>
                <a:spcPct val="80000"/>
              </a:lnSpc>
            </a:pPr>
            <a:r>
              <a:rPr lang="en-US" sz="1800" b="1"/>
              <a:t>Day two</a:t>
            </a:r>
            <a:r>
              <a:rPr lang="en-US" sz="1800"/>
              <a:t> Dynamic loading</a:t>
            </a:r>
          </a:p>
          <a:p>
            <a:pPr>
              <a:lnSpc>
                <a:spcPct val="80000"/>
              </a:lnSpc>
            </a:pPr>
            <a:r>
              <a:rPr lang="en-US" sz="1800"/>
              <a:t>Modeling in dynamic loading </a:t>
            </a:r>
          </a:p>
          <a:p>
            <a:pPr>
              <a:lnSpc>
                <a:spcPct val="80000"/>
              </a:lnSpc>
            </a:pPr>
            <a:r>
              <a:rPr lang="en-US" sz="1800"/>
              <a:t>Seismic loading</a:t>
            </a:r>
          </a:p>
          <a:p>
            <a:pPr>
              <a:lnSpc>
                <a:spcPct val="80000"/>
              </a:lnSpc>
            </a:pPr>
            <a:r>
              <a:rPr lang="en-US" sz="1800"/>
              <a:t>Damping</a:t>
            </a:r>
          </a:p>
          <a:p>
            <a:pPr>
              <a:lnSpc>
                <a:spcPct val="80000"/>
              </a:lnSpc>
            </a:pPr>
            <a:r>
              <a:rPr lang="en-US" sz="1800"/>
              <a:t>Elements of vibration theory</a:t>
            </a:r>
          </a:p>
          <a:p>
            <a:pPr>
              <a:lnSpc>
                <a:spcPct val="80000"/>
              </a:lnSpc>
            </a:pPr>
            <a:r>
              <a:rPr lang="en-US" sz="1800"/>
              <a:t>Natural Frequency and Forced Frequency</a:t>
            </a:r>
          </a:p>
          <a:p>
            <a:pPr>
              <a:lnSpc>
                <a:spcPct val="80000"/>
              </a:lnSpc>
            </a:pPr>
            <a:r>
              <a:rPr lang="en-US" sz="1800"/>
              <a:t>Resonance</a:t>
            </a:r>
            <a:endParaRPr lang="en-US" sz="1800" b="1"/>
          </a:p>
        </p:txBody>
      </p:sp>
      <p:sp>
        <p:nvSpPr>
          <p:cNvPr id="36869" name="Rectangle 5"/>
          <p:cNvSpPr>
            <a:spLocks noGrp="1" noChangeArrowheads="1"/>
          </p:cNvSpPr>
          <p:nvPr>
            <p:ph type="body" sz="half" idx="2"/>
          </p:nvPr>
        </p:nvSpPr>
        <p:spPr>
          <a:xfrm>
            <a:off x="5003800" y="260350"/>
            <a:ext cx="3678238" cy="5894388"/>
          </a:xfrm>
        </p:spPr>
        <p:txBody>
          <a:bodyPr/>
          <a:lstStyle/>
          <a:p>
            <a:pPr>
              <a:lnSpc>
                <a:spcPct val="80000"/>
              </a:lnSpc>
            </a:pPr>
            <a:r>
              <a:rPr lang="en-US" sz="1800" b="1"/>
              <a:t>Day three</a:t>
            </a:r>
            <a:r>
              <a:rPr lang="en-US" sz="1800"/>
              <a:t> Vibration and dynamic modeling</a:t>
            </a:r>
          </a:p>
          <a:p>
            <a:pPr>
              <a:lnSpc>
                <a:spcPct val="80000"/>
              </a:lnSpc>
            </a:pPr>
            <a:r>
              <a:rPr lang="en-US" sz="1800"/>
              <a:t>Degree of freedom</a:t>
            </a:r>
          </a:p>
          <a:p>
            <a:pPr>
              <a:lnSpc>
                <a:spcPct val="80000"/>
              </a:lnSpc>
            </a:pPr>
            <a:r>
              <a:rPr lang="en-US" sz="1800"/>
              <a:t>Machine Foundation</a:t>
            </a:r>
          </a:p>
          <a:p>
            <a:pPr>
              <a:lnSpc>
                <a:spcPct val="80000"/>
              </a:lnSpc>
            </a:pPr>
            <a:r>
              <a:rPr lang="en-US" sz="1800"/>
              <a:t>Wave</a:t>
            </a:r>
          </a:p>
          <a:p>
            <a:pPr>
              <a:lnSpc>
                <a:spcPct val="80000"/>
              </a:lnSpc>
            </a:pPr>
            <a:r>
              <a:rPr lang="en-US" sz="1800"/>
              <a:t>P-wave, S-wave, love wave</a:t>
            </a:r>
          </a:p>
          <a:p>
            <a:pPr>
              <a:lnSpc>
                <a:spcPct val="80000"/>
              </a:lnSpc>
            </a:pPr>
            <a:r>
              <a:rPr lang="en-US" sz="1800"/>
              <a:t>Soil stiffness</a:t>
            </a:r>
            <a:endParaRPr lang="en-US" sz="1800" b="1"/>
          </a:p>
          <a:p>
            <a:pPr>
              <a:lnSpc>
                <a:spcPct val="80000"/>
              </a:lnSpc>
            </a:pPr>
            <a:r>
              <a:rPr lang="en-US" sz="1800" b="1"/>
              <a:t>Day Four</a:t>
            </a:r>
            <a:r>
              <a:rPr lang="en-US" sz="1800"/>
              <a:t>: Pile Foundation</a:t>
            </a:r>
          </a:p>
          <a:p>
            <a:pPr>
              <a:lnSpc>
                <a:spcPct val="80000"/>
              </a:lnSpc>
            </a:pPr>
            <a:r>
              <a:rPr lang="en-US" sz="1800"/>
              <a:t>General concept</a:t>
            </a:r>
          </a:p>
          <a:p>
            <a:pPr>
              <a:lnSpc>
                <a:spcPct val="80000"/>
              </a:lnSpc>
            </a:pPr>
            <a:r>
              <a:rPr lang="en-US" sz="1800"/>
              <a:t>Mat foundation</a:t>
            </a:r>
          </a:p>
          <a:p>
            <a:pPr>
              <a:lnSpc>
                <a:spcPct val="80000"/>
              </a:lnSpc>
            </a:pPr>
            <a:r>
              <a:rPr lang="en-US" sz="1800"/>
              <a:t>Case study on mat foundation</a:t>
            </a:r>
          </a:p>
          <a:p>
            <a:pPr>
              <a:lnSpc>
                <a:spcPct val="80000"/>
              </a:lnSpc>
            </a:pPr>
            <a:r>
              <a:rPr lang="en-US" sz="1800"/>
              <a:t>Using excel to solve mat foundation </a:t>
            </a:r>
          </a:p>
          <a:p>
            <a:pPr>
              <a:lnSpc>
                <a:spcPct val="80000"/>
              </a:lnSpc>
            </a:pPr>
            <a:r>
              <a:rPr lang="en-US" sz="1800"/>
              <a:t>Type of pile</a:t>
            </a:r>
          </a:p>
          <a:p>
            <a:pPr>
              <a:lnSpc>
                <a:spcPct val="80000"/>
              </a:lnSpc>
            </a:pPr>
            <a:r>
              <a:rPr lang="en-US" sz="1800"/>
              <a:t>Sheet pile</a:t>
            </a:r>
          </a:p>
          <a:p>
            <a:pPr>
              <a:lnSpc>
                <a:spcPct val="80000"/>
              </a:lnSpc>
            </a:pPr>
            <a:r>
              <a:rPr lang="en-US" sz="1800"/>
              <a:t>Design of single pile</a:t>
            </a:r>
          </a:p>
          <a:p>
            <a:pPr>
              <a:lnSpc>
                <a:spcPct val="80000"/>
              </a:lnSpc>
            </a:pPr>
            <a:r>
              <a:rPr lang="en-US" sz="1800"/>
              <a:t>Pile Group</a:t>
            </a:r>
            <a:endParaRPr lang="en-US" sz="1800" b="1"/>
          </a:p>
          <a:p>
            <a:pPr>
              <a:lnSpc>
                <a:spcPct val="80000"/>
              </a:lnSpc>
            </a:pPr>
            <a:r>
              <a:rPr lang="en-US" sz="1800" b="1"/>
              <a:t>Day Five</a:t>
            </a:r>
            <a:r>
              <a:rPr lang="en-US" sz="1800"/>
              <a:t>: Case study (solve problems and examples)</a:t>
            </a:r>
          </a:p>
          <a:p>
            <a:pPr>
              <a:lnSpc>
                <a:spcPct val="80000"/>
              </a:lnSpc>
            </a:pPr>
            <a:r>
              <a:rPr lang="en-US" sz="1800"/>
              <a:t>Design of single pile/ Dynamic and static method</a:t>
            </a:r>
          </a:p>
          <a:p>
            <a:pPr>
              <a:lnSpc>
                <a:spcPct val="80000"/>
              </a:lnSpc>
            </a:pPr>
            <a:r>
              <a:rPr lang="en-US" sz="1800"/>
              <a:t>Design pile group Dynamic and static method</a:t>
            </a:r>
          </a:p>
          <a:p>
            <a:pPr>
              <a:lnSpc>
                <a:spcPct val="80000"/>
              </a:lnSpc>
            </a:pPr>
            <a:r>
              <a:rPr lang="en-US" sz="1800"/>
              <a:t>Using Excel in design of single pile and pile Group</a:t>
            </a:r>
          </a:p>
          <a:p>
            <a:pPr>
              <a:lnSpc>
                <a:spcPct val="80000"/>
              </a:lnSpc>
            </a:pPr>
            <a:endParaRPr 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260350"/>
            <a:ext cx="8229600" cy="647700"/>
          </a:xfrm>
        </p:spPr>
        <p:txBody>
          <a:bodyPr/>
          <a:lstStyle/>
          <a:p>
            <a:r>
              <a:rPr lang="en-US" sz="2000"/>
              <a:t>Figure 3: Types of foundation exciting forces.</a:t>
            </a:r>
            <a:br>
              <a:rPr lang="en-US" sz="2000"/>
            </a:br>
            <a:endParaRPr lang="en-US" sz="2000"/>
          </a:p>
        </p:txBody>
      </p:sp>
      <p:pic>
        <p:nvPicPr>
          <p:cNvPr id="32772" name="Picture 4"/>
          <p:cNvPicPr>
            <a:picLocks noChangeAspect="1" noChangeArrowheads="1"/>
          </p:cNvPicPr>
          <p:nvPr>
            <p:ph type="body" idx="1"/>
          </p:nvPr>
        </p:nvPicPr>
        <p:blipFill>
          <a:blip r:embed="rId2"/>
          <a:srcRect/>
          <a:stretch>
            <a:fillRect/>
          </a:stretch>
        </p:blipFill>
        <p:spPr>
          <a:xfrm>
            <a:off x="684213" y="1052513"/>
            <a:ext cx="7848600" cy="5545137"/>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ph type="body" idx="1"/>
          </p:nvPr>
        </p:nvPicPr>
        <p:blipFill>
          <a:blip r:embed="rId2"/>
          <a:srcRect/>
          <a:stretch>
            <a:fillRect/>
          </a:stretch>
        </p:blipFill>
        <p:spPr>
          <a:xfrm>
            <a:off x="539750" y="333375"/>
            <a:ext cx="8051800" cy="5821363"/>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ph type="body" idx="1"/>
          </p:nvPr>
        </p:nvPicPr>
        <p:blipFill>
          <a:blip r:embed="rId2"/>
          <a:srcRect/>
          <a:stretch>
            <a:fillRect/>
          </a:stretch>
        </p:blipFill>
        <p:spPr>
          <a:xfrm>
            <a:off x="827088" y="188913"/>
            <a:ext cx="7273925" cy="6408737"/>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ph type="body" idx="1"/>
          </p:nvPr>
        </p:nvPicPr>
        <p:blipFill>
          <a:blip r:embed="rId2"/>
          <a:srcRect/>
          <a:stretch>
            <a:fillRect/>
          </a:stretch>
        </p:blipFill>
        <p:spPr>
          <a:xfrm>
            <a:off x="457200" y="284163"/>
            <a:ext cx="8229600" cy="5816600"/>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Rectangle 13"/>
          <p:cNvSpPr>
            <a:spLocks noChangeArrowheads="1"/>
          </p:cNvSpPr>
          <p:nvPr/>
        </p:nvSpPr>
        <p:spPr bwMode="auto">
          <a:xfrm>
            <a:off x="0" y="635000"/>
            <a:ext cx="9144000" cy="5584825"/>
          </a:xfrm>
          <a:prstGeom prst="rect">
            <a:avLst/>
          </a:prstGeom>
          <a:noFill/>
          <a:ln w="9525">
            <a:noFill/>
            <a:miter lim="800000"/>
            <a:headEnd/>
            <a:tailEnd/>
          </a:ln>
          <a:effectLst/>
        </p:spPr>
        <p:txBody>
          <a:bodyPr anchor="ctr">
            <a:spAutoFit/>
          </a:bodyPr>
          <a:lstStyle/>
          <a:p>
            <a:pPr algn="just"/>
            <a:r>
              <a:rPr lang="en-US" b="1"/>
              <a:t>1- Introduction</a:t>
            </a:r>
            <a:endParaRPr lang="en-US"/>
          </a:p>
          <a:p>
            <a:pPr algn="just"/>
            <a:r>
              <a:rPr lang="en-US"/>
              <a:t>Foundations supporting reciprocating engines, compressors, radar towers, punch presses, turbines, large electric motors and generators, etc. are subject to vibrations caused by unbalanced machine forces as well as the static weight of the machine. If these vibrations are excessive, they may damage the machine or cause it not to function properly. Further, the vibrations may adversely affect the building or persons working near the machinery unless the frequency and amplitude of the vibrations are controlled. The</a:t>
            </a:r>
            <a:r>
              <a:rPr lang="en-US" u="sng"/>
              <a:t> design</a:t>
            </a:r>
            <a:r>
              <a:rPr lang="en-US"/>
              <a:t> of foundations for control of vibrations was often on the basis of increasing</a:t>
            </a:r>
            <a:r>
              <a:rPr lang="en-US" u="sng"/>
              <a:t> the mass</a:t>
            </a:r>
            <a:r>
              <a:rPr lang="en-US"/>
              <a:t> (or weight) of the foundation </a:t>
            </a:r>
            <a:r>
              <a:rPr lang="en-US" u="sng"/>
              <a:t>and/or strengthening the soil beneath the foundation</a:t>
            </a:r>
            <a:r>
              <a:rPr lang="en-US"/>
              <a:t> base by using </a:t>
            </a:r>
            <a:r>
              <a:rPr lang="en-US" u="sng"/>
              <a:t>piles</a:t>
            </a:r>
            <a:r>
              <a:rPr lang="en-US"/>
              <a:t>. This procedure generally works; however, the early designers recognized that this often resulted in considerable over design. </a:t>
            </a:r>
          </a:p>
          <a:p>
            <a:pPr algn="just"/>
            <a:r>
              <a:rPr lang="en-US"/>
              <a:t>Not until the 1950s did a few foundation engineers begin to use vibration analyses, usually based on a theory:</a:t>
            </a:r>
          </a:p>
          <a:p>
            <a:pPr algn="just">
              <a:buFontTx/>
              <a:buAutoNum type="arabicPeriod"/>
            </a:pPr>
            <a:r>
              <a:rPr lang="en-US"/>
              <a:t>surface load on an elastic half-space. </a:t>
            </a:r>
          </a:p>
          <a:p>
            <a:pPr algn="just">
              <a:buFontTx/>
              <a:buAutoNum type="arabicPeriod"/>
            </a:pPr>
            <a:r>
              <a:rPr lang="en-US"/>
              <a:t>lumped mass </a:t>
            </a:r>
          </a:p>
          <a:p>
            <a:pPr algn="just"/>
            <a:r>
              <a:rPr lang="en-US"/>
              <a:t>The principal difficulty in vibration analysis now consists in determining the necessary soil values of (</a:t>
            </a:r>
            <a:r>
              <a:rPr lang="en-US" b="1"/>
              <a:t>shear modulus </a:t>
            </a:r>
            <a:r>
              <a:rPr lang="en-US" b="1" i="1"/>
              <a:t>G' </a:t>
            </a:r>
            <a:r>
              <a:rPr lang="en-US" b="1"/>
              <a:t>and Poisson's ratio</a:t>
            </a:r>
            <a:r>
              <a:rPr lang="en-US"/>
              <a:t>)</a:t>
            </a:r>
          </a:p>
          <a:p>
            <a:pPr algn="just"/>
            <a:r>
              <a:rPr lang="en-US"/>
              <a:t>The general methods for design of foundations, both shallow and deep, that are subject to vibration (but not earthquakes) and for the determination of the required soil variables will be taken up in some detail in the following sections.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333375"/>
            <a:ext cx="8229600" cy="5792788"/>
          </a:xfrm>
        </p:spPr>
        <p:txBody>
          <a:bodyPr/>
          <a:lstStyle/>
          <a:p>
            <a:pPr>
              <a:lnSpc>
                <a:spcPct val="90000"/>
              </a:lnSpc>
            </a:pPr>
            <a:r>
              <a:rPr lang="en-US" sz="2400"/>
              <a:t>The problems associated with foundations design to resist dynamic loading either from supporting machinery or from external source still require special solution by considering local soil condition and environment. At first the foundation must satisfy the criteria for static loading then it must be satisfactory for resisting the dynamic loadings.</a:t>
            </a:r>
          </a:p>
          <a:p>
            <a:pPr>
              <a:lnSpc>
                <a:spcPct val="90000"/>
              </a:lnSpc>
            </a:pPr>
            <a:r>
              <a:rPr lang="en-US" sz="2400"/>
              <a:t>Establishing the design criteria is probably the most important step in the design process this will define the problem to be solved and it will be the gage by which a judge can be made on the computed solution and if possible measurements of performance of prototype could be made for dynamically loaded foundation. The criterion is generally described in terms of limiting value of acceleration, velocity or displacement under the operation condition.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333375"/>
            <a:ext cx="8229600" cy="5792788"/>
          </a:xfrm>
        </p:spPr>
        <p:txBody>
          <a:bodyPr/>
          <a:lstStyle/>
          <a:p>
            <a:pPr>
              <a:lnSpc>
                <a:spcPct val="90000"/>
              </a:lnSpc>
            </a:pPr>
            <a:r>
              <a:rPr lang="en-US"/>
              <a:t>Dynamic loading generated by natural forces of earthquakes, wind wave, traffic, blasting and neighboring machinery may be transmitted to the foundation through a structural system or through the soil. In most of these cases it is necessary to obtain field measurement under conditions similar to those for proposed design and to assume that these loading will be encountered by the prototype. The process of obtaining representative value for the critical soil properties is probably the most difficult part of the design.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333375"/>
            <a:ext cx="8229600" cy="5792788"/>
          </a:xfrm>
        </p:spPr>
        <p:txBody>
          <a:bodyPr/>
          <a:lstStyle/>
          <a:p>
            <a:r>
              <a:rPr lang="en-US"/>
              <a:t>Soil samples must be obtained from the proposed construction site and tested under conditions that are anticipated to represent the operating environment. While many developments have influenced the evaluation of soil dynamics anew contributions have had especially important impacts. These special events and investigation are the milestones in the evaluation of soil dynamic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50825" y="404813"/>
            <a:ext cx="8435975" cy="5721350"/>
          </a:xfrm>
        </p:spPr>
        <p:txBody>
          <a:bodyPr/>
          <a:lstStyle/>
          <a:p>
            <a:pPr>
              <a:lnSpc>
                <a:spcPct val="80000"/>
              </a:lnSpc>
            </a:pPr>
            <a:r>
              <a:rPr lang="en-US" sz="2800"/>
              <a:t>Many experimental investigations on the dynamic response of footing have been conducted. In the last fifteen years considerable progress in this area of soil dynamic has been made and many researchers have studies different aspects of the problem. A comprehensive account of the past work up to the year 1969 can be found in McNeill (1969), or Richart, Hall and woods (1970) and review of the present state of art in dynamic analysis of foundations is presented in the recent study by Gazetas (1983). Here the main purpose is not to cover in details all the pertinet work conducted in the past but is to outline all empirical, analytical and numerical models study since early in the 20th century up to now.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404813"/>
            <a:ext cx="8229600" cy="5721350"/>
          </a:xfrm>
        </p:spPr>
        <p:txBody>
          <a:bodyPr/>
          <a:lstStyle/>
          <a:p>
            <a:pPr algn="just">
              <a:lnSpc>
                <a:spcPct val="80000"/>
              </a:lnSpc>
            </a:pPr>
            <a:r>
              <a:rPr lang="en-US" sz="2400"/>
              <a:t>For analysis different approximate methods have been used in the early years, which were mainly based on engineering intuition and empirical rules. the cornerstone of the evaluation of analytical techniques with more scientific basic was the year 1904 when Lamb formulated and solved the problem for harmonically varying point force acting on the surface of an elastic half – space . in the 1930’s the first engineering application of Lamb’s problem (dynamic Boussinesq problem ) was employed by Reissner (1936) , to study the response of the vertically loaded cylindrical disk on the surface of an elastic half- space theory. Even though this work was an approximate solution to the dynamics response of foundation on the surface of an elastic half – space it was a pioneering effort in this area and prompted many more investigations in the year after it because of it’s idealized nature, certain mathematical simplification which are not quite realistic in narrowing the gap between the result of theory and real behavior of Foundation-soil system.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404813"/>
            <a:ext cx="8686800" cy="5721350"/>
          </a:xfrm>
        </p:spPr>
        <p:txBody>
          <a:bodyPr/>
          <a:lstStyle/>
          <a:p>
            <a:pPr marL="533400" indent="-533400"/>
            <a:r>
              <a:rPr lang="en-US"/>
              <a:t>The following parameters influences the vertical vibration response (amplitude) of footing on sand:</a:t>
            </a:r>
          </a:p>
          <a:p>
            <a:pPr marL="1295400" lvl="2" indent="-381000">
              <a:buFontTx/>
              <a:buAutoNum type="arabicPeriod"/>
            </a:pPr>
            <a:r>
              <a:rPr lang="en-US"/>
              <a:t>Vertical load amplitude </a:t>
            </a:r>
          </a:p>
          <a:p>
            <a:pPr marL="1295400" lvl="2" indent="-381000">
              <a:buFontTx/>
              <a:buAutoNum type="arabicPeriod"/>
            </a:pPr>
            <a:r>
              <a:rPr lang="en-US"/>
              <a:t>Force frequency </a:t>
            </a:r>
          </a:p>
          <a:p>
            <a:pPr marL="1295400" lvl="2" indent="-381000">
              <a:buFontTx/>
              <a:buAutoNum type="arabicPeriod"/>
            </a:pPr>
            <a:r>
              <a:rPr lang="en-US"/>
              <a:t>Footing mass </a:t>
            </a:r>
          </a:p>
          <a:p>
            <a:pPr marL="1295400" lvl="2" indent="-381000">
              <a:buFontTx/>
              <a:buAutoNum type="arabicPeriod"/>
            </a:pPr>
            <a:r>
              <a:rPr lang="en-US"/>
              <a:t>Shape and contact area of footing </a:t>
            </a:r>
          </a:p>
          <a:p>
            <a:pPr marL="1295400" lvl="2" indent="-381000">
              <a:buFontTx/>
              <a:buAutoNum type="arabicPeriod"/>
            </a:pPr>
            <a:r>
              <a:rPr lang="en-US"/>
              <a:t>Footing embedment depth </a:t>
            </a:r>
          </a:p>
          <a:p>
            <a:pPr marL="1295400" lvl="2" indent="-381000">
              <a:buFontTx/>
              <a:buAutoNum type="arabicPeriod"/>
            </a:pPr>
            <a:r>
              <a:rPr lang="en-US"/>
              <a:t>Degree of saturation </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91C037-FB5E-497F-B7C6-DD34A3DB28B1}"/>
</file>

<file path=customXml/itemProps2.xml><?xml version="1.0" encoding="utf-8"?>
<ds:datastoreItem xmlns:ds="http://schemas.openxmlformats.org/officeDocument/2006/customXml" ds:itemID="{6FD5F3BD-645A-42A9-811D-09F58A40F495}"/>
</file>

<file path=customXml/itemProps3.xml><?xml version="1.0" encoding="utf-8"?>
<ds:datastoreItem xmlns:ds="http://schemas.openxmlformats.org/officeDocument/2006/customXml" ds:itemID="{0853CD89-960D-4E64-A2E0-9380EA6CF096}"/>
</file>

<file path=docProps/app.xml><?xml version="1.0" encoding="utf-8"?>
<Properties xmlns="http://schemas.openxmlformats.org/officeDocument/2006/extended-properties" xmlns:vt="http://schemas.openxmlformats.org/officeDocument/2006/docPropsVTypes">
  <TotalTime>48</TotalTime>
  <Words>1507</Words>
  <Application>Microsoft Office PowerPoint</Application>
  <PresentationFormat>On-screen Show (4:3)</PresentationFormat>
  <Paragraphs>82</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Blank Presentation</vt:lpstr>
      <vt:lpstr>تخطيط Microsoft Office Excel</vt:lpstr>
      <vt:lpstr>Vibration and Footing Design </vt:lpstr>
      <vt:lpstr>Slide 2</vt:lpstr>
      <vt:lpstr>Slide 3</vt:lpstr>
      <vt:lpstr>Slide 4</vt:lpstr>
      <vt:lpstr>Slide 5</vt:lpstr>
      <vt:lpstr>Slide 6</vt:lpstr>
      <vt:lpstr>Slide 7</vt:lpstr>
      <vt:lpstr>Slide 8</vt:lpstr>
      <vt:lpstr>Slide 9</vt:lpstr>
      <vt:lpstr>Slide 10</vt:lpstr>
      <vt:lpstr>2-Elements of Vibration Theory</vt:lpstr>
      <vt:lpstr>Figure 1: Foundation base in equilibrium position just prior to being displaced slightly downward by a quick push. </vt:lpstr>
      <vt:lpstr>Slide 13</vt:lpstr>
      <vt:lpstr>Slide 14</vt:lpstr>
      <vt:lpstr>Slide 15</vt:lpstr>
      <vt:lpstr>Figure 2: Plot of time-displacement curves for three types of damped movement. The plot is relative since the natural frequency is constant and &lt; o t is to the same scale. The variable in the three plots is the damping factor   </vt:lpstr>
      <vt:lpstr>Slide 17</vt:lpstr>
      <vt:lpstr>Slide 18</vt:lpstr>
      <vt:lpstr>Slide 19</vt:lpstr>
      <vt:lpstr>Figure 3: Types of foundation exciting forces. </vt:lpstr>
      <vt:lpstr>Slide 21</vt:lpstr>
      <vt:lpstr>Slide 22</vt:lpstr>
      <vt:lpstr>Slide 23</vt:lpstr>
    </vt:vector>
  </TitlesOfParts>
  <Company>University of Brighton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Civil Head</cp:lastModifiedBy>
  <cp:revision>83</cp:revision>
  <cp:lastPrinted>2007-06-27T16:18:00Z</cp:lastPrinted>
  <dcterms:created xsi:type="dcterms:W3CDTF">2010-12-15T15:59:42Z</dcterms:created>
  <dcterms:modified xsi:type="dcterms:W3CDTF">2018-09-24T17:22:16Z</dcterms:modified>
</cp:coreProperties>
</file>