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handoutMasterIdLst>
    <p:handoutMasterId r:id="rId53"/>
  </p:handoutMasterIdLst>
  <p:sldIdLst>
    <p:sldId id="295" r:id="rId2"/>
    <p:sldId id="297" r:id="rId3"/>
    <p:sldId id="344" r:id="rId4"/>
    <p:sldId id="298" r:id="rId5"/>
    <p:sldId id="345"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CB293"/>
    <a:srgbClr val="2AFFC9"/>
    <a:srgbClr val="6366E3"/>
    <a:srgbClr val="5394E3"/>
    <a:srgbClr val="598DE3"/>
    <a:srgbClr val="63A6E3"/>
    <a:srgbClr val="32A7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7" d="100"/>
          <a:sy n="87" d="100"/>
        </p:scale>
        <p:origin x="-876" y="-66"/>
      </p:cViewPr>
      <p:guideLst>
        <p:guide orient="horz" pos="2160"/>
        <p:guide pos="2880"/>
      </p:guideLst>
    </p:cSldViewPr>
  </p:slideViewPr>
  <p:outlineViewPr>
    <p:cViewPr>
      <p:scale>
        <a:sx n="72" d="100"/>
        <a:sy n="72" d="100"/>
      </p:scale>
      <p:origin x="0" y="0"/>
    </p:cViewPr>
  </p:outlineViewPr>
  <p:notesTextViewPr>
    <p:cViewPr>
      <p:scale>
        <a:sx n="100" d="100"/>
        <a:sy n="100" d="100"/>
      </p:scale>
      <p:origin x="0" y="0"/>
    </p:cViewPr>
  </p:notesTextViewPr>
  <p:sorterViewPr>
    <p:cViewPr>
      <p:scale>
        <a:sx n="150" d="100"/>
        <a:sy n="150" d="100"/>
      </p:scale>
      <p:origin x="0" y="240"/>
    </p:cViewPr>
  </p:sorterViewPr>
  <p:notesViewPr>
    <p:cSldViewPr>
      <p:cViewPr>
        <p:scale>
          <a:sx n="200" d="100"/>
          <a:sy n="200" d="100"/>
        </p:scale>
        <p:origin x="-88" y="614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8707A85-C75C-4F55-B192-241C478CBA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18045B8-7725-49ED-8896-12536C5099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892B6-5E51-492C-965F-BB8E022869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1930-80BC-4CC0-B7D8-64E5922DD5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9AEBB86-F3E6-47FA-BF5D-CFC90BEAA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772400" cy="1143000"/>
          </a:xfrm>
        </p:spPr>
        <p:txBody>
          <a:bodyPr/>
          <a:lstStyle/>
          <a:p>
            <a:r>
              <a:rPr lang="en-US" sz="4400" dirty="0" smtClean="0"/>
              <a:t>Lateral Earth </a:t>
            </a:r>
            <a:r>
              <a:rPr lang="en-US" sz="4400" dirty="0" smtClean="0"/>
              <a:t>Pressure and Retaining wall Design</a:t>
            </a:r>
            <a:r>
              <a:rPr lang="en-US" altLang="zh-TW" sz="4400" dirty="0" smtClean="0"/>
              <a:t/>
            </a:r>
            <a:br>
              <a:rPr lang="en-US" altLang="zh-TW" sz="4400" dirty="0" smtClean="0"/>
            </a:br>
            <a:endParaRPr lang="en-US" sz="4400" b="1" dirty="0">
              <a:solidFill>
                <a:srgbClr val="C00000"/>
              </a:solidFill>
            </a:endParaRPr>
          </a:p>
        </p:txBody>
      </p:sp>
      <p:sp>
        <p:nvSpPr>
          <p:cNvPr id="3" name="Content Placeholder 2"/>
          <p:cNvSpPr>
            <a:spLocks noGrp="1"/>
          </p:cNvSpPr>
          <p:nvPr>
            <p:ph idx="1"/>
          </p:nvPr>
        </p:nvSpPr>
        <p:spPr>
          <a:xfrm>
            <a:off x="611560" y="2204864"/>
            <a:ext cx="7772400" cy="2522984"/>
          </a:xfrm>
        </p:spPr>
        <p:txBody>
          <a:bodyPr/>
          <a:lstStyle/>
          <a:p>
            <a:endParaRPr lang="en-US" dirty="0" smtClean="0"/>
          </a:p>
          <a:p>
            <a:pPr algn="ctr"/>
            <a:r>
              <a:rPr lang="en-US" sz="3600" b="1" dirty="0" smtClean="0"/>
              <a:t>Presented By</a:t>
            </a:r>
          </a:p>
          <a:p>
            <a:pPr algn="ctr"/>
            <a:r>
              <a:rPr lang="en-US" sz="3600" b="1" dirty="0" smtClean="0"/>
              <a:t>Prof. Omer </a:t>
            </a:r>
            <a:r>
              <a:rPr lang="en-US" sz="3600" b="1" dirty="0" err="1" smtClean="0"/>
              <a:t>Maaitah</a:t>
            </a:r>
            <a:endParaRPr lang="en-US" sz="3600" b="1" dirty="0" smtClean="0"/>
          </a:p>
          <a:p>
            <a:pPr algn="ctr"/>
            <a:r>
              <a:rPr lang="en-US" sz="3600" b="1" dirty="0" smtClean="0"/>
              <a:t>Mutah University</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9219" name="Picture 4"/>
          <p:cNvPicPr>
            <a:picLocks noChangeAspect="1" noChangeArrowheads="1"/>
          </p:cNvPicPr>
          <p:nvPr>
            <p:ph type="body" idx="1"/>
          </p:nvPr>
        </p:nvPicPr>
        <p:blipFill>
          <a:blip r:embed="rId2"/>
          <a:srcRect/>
          <a:stretch>
            <a:fillRect/>
          </a:stretch>
        </p:blipFill>
        <p:spPr>
          <a:xfrm>
            <a:off x="468313" y="77788"/>
            <a:ext cx="8116887" cy="6467475"/>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0243" name="Picture 4"/>
          <p:cNvPicPr>
            <a:picLocks noChangeAspect="1" noChangeArrowheads="1"/>
          </p:cNvPicPr>
          <p:nvPr>
            <p:ph type="body" idx="1"/>
          </p:nvPr>
        </p:nvPicPr>
        <p:blipFill>
          <a:blip r:embed="rId2"/>
          <a:srcRect/>
          <a:stretch>
            <a:fillRect/>
          </a:stretch>
        </p:blipFill>
        <p:spPr>
          <a:xfrm>
            <a:off x="611188" y="260350"/>
            <a:ext cx="8110537" cy="685165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1267" name="Picture 4"/>
          <p:cNvPicPr>
            <a:picLocks noChangeAspect="1" noChangeArrowheads="1"/>
          </p:cNvPicPr>
          <p:nvPr>
            <p:ph type="body" idx="1"/>
          </p:nvPr>
        </p:nvPicPr>
        <p:blipFill>
          <a:blip r:embed="rId2"/>
          <a:srcRect/>
          <a:stretch>
            <a:fillRect/>
          </a:stretch>
        </p:blipFill>
        <p:spPr>
          <a:xfrm>
            <a:off x="323850" y="188913"/>
            <a:ext cx="8496300" cy="2592387"/>
          </a:xfrm>
          <a:noFill/>
        </p:spPr>
      </p:pic>
      <p:pic>
        <p:nvPicPr>
          <p:cNvPr id="11268" name="Picture 5"/>
          <p:cNvPicPr>
            <a:picLocks noChangeAspect="1" noChangeArrowheads="1"/>
          </p:cNvPicPr>
          <p:nvPr/>
        </p:nvPicPr>
        <p:blipFill>
          <a:blip r:embed="rId3"/>
          <a:srcRect/>
          <a:stretch>
            <a:fillRect/>
          </a:stretch>
        </p:blipFill>
        <p:spPr bwMode="auto">
          <a:xfrm>
            <a:off x="755650" y="2205038"/>
            <a:ext cx="7704138"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2291" name="Picture 4"/>
          <p:cNvPicPr>
            <a:picLocks noChangeAspect="1" noChangeArrowheads="1"/>
          </p:cNvPicPr>
          <p:nvPr>
            <p:ph type="body" idx="1"/>
          </p:nvPr>
        </p:nvPicPr>
        <p:blipFill>
          <a:blip r:embed="rId2"/>
          <a:srcRect/>
          <a:stretch>
            <a:fillRect/>
          </a:stretch>
        </p:blipFill>
        <p:spPr>
          <a:xfrm>
            <a:off x="0" y="0"/>
            <a:ext cx="9144000" cy="3933825"/>
          </a:xfrm>
          <a:noFill/>
        </p:spPr>
      </p:pic>
      <p:pic>
        <p:nvPicPr>
          <p:cNvPr id="12292" name="Picture 6"/>
          <p:cNvPicPr>
            <a:picLocks noChangeAspect="1" noChangeArrowheads="1"/>
          </p:cNvPicPr>
          <p:nvPr/>
        </p:nvPicPr>
        <p:blipFill>
          <a:blip r:embed="rId3"/>
          <a:srcRect/>
          <a:stretch>
            <a:fillRect/>
          </a:stretch>
        </p:blipFill>
        <p:spPr bwMode="auto">
          <a:xfrm>
            <a:off x="611188" y="3500438"/>
            <a:ext cx="8532812" cy="327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3315" name="Picture 4"/>
          <p:cNvPicPr>
            <a:picLocks noChangeAspect="1" noChangeArrowheads="1"/>
          </p:cNvPicPr>
          <p:nvPr>
            <p:ph type="body" idx="1"/>
          </p:nvPr>
        </p:nvPicPr>
        <p:blipFill>
          <a:blip r:embed="rId2"/>
          <a:srcRect/>
          <a:stretch>
            <a:fillRect/>
          </a:stretch>
        </p:blipFill>
        <p:spPr>
          <a:xfrm>
            <a:off x="250825" y="476250"/>
            <a:ext cx="9145588" cy="5665788"/>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14339" name="Rectangle 2"/>
          <p:cNvSpPr>
            <a:spLocks noGrp="1" noChangeArrowheads="1"/>
          </p:cNvSpPr>
          <p:nvPr>
            <p:ph type="title"/>
          </p:nvPr>
        </p:nvSpPr>
        <p:spPr/>
        <p:txBody>
          <a:bodyPr/>
          <a:lstStyle/>
          <a:p>
            <a:pPr eaLnBrk="1" hangingPunct="1"/>
            <a:r>
              <a:rPr lang="en-US" smtClean="0"/>
              <a:t>Active earth pressure</a:t>
            </a:r>
          </a:p>
        </p:txBody>
      </p:sp>
      <p:pic>
        <p:nvPicPr>
          <p:cNvPr id="14340" name="Picture 4"/>
          <p:cNvPicPr>
            <a:picLocks noChangeAspect="1" noChangeArrowheads="1"/>
          </p:cNvPicPr>
          <p:nvPr>
            <p:ph type="body" idx="1"/>
          </p:nvPr>
        </p:nvPicPr>
        <p:blipFill>
          <a:blip r:embed="rId2"/>
          <a:srcRect/>
          <a:stretch>
            <a:fillRect/>
          </a:stretch>
        </p:blipFill>
        <p:spPr>
          <a:xfrm>
            <a:off x="684213" y="1341438"/>
            <a:ext cx="8135937" cy="582612"/>
          </a:xfrm>
          <a:noFill/>
        </p:spPr>
      </p:pic>
      <p:pic>
        <p:nvPicPr>
          <p:cNvPr id="14341" name="Picture 5"/>
          <p:cNvPicPr>
            <a:picLocks noChangeAspect="1" noChangeArrowheads="1"/>
          </p:cNvPicPr>
          <p:nvPr/>
        </p:nvPicPr>
        <p:blipFill>
          <a:blip r:embed="rId3"/>
          <a:srcRect/>
          <a:stretch>
            <a:fillRect/>
          </a:stretch>
        </p:blipFill>
        <p:spPr bwMode="auto">
          <a:xfrm>
            <a:off x="395288" y="1916113"/>
            <a:ext cx="8353425"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5363" name="Picture 4"/>
          <p:cNvPicPr>
            <a:picLocks noChangeAspect="1" noChangeArrowheads="1"/>
          </p:cNvPicPr>
          <p:nvPr>
            <p:ph type="body" idx="1"/>
          </p:nvPr>
        </p:nvPicPr>
        <p:blipFill>
          <a:blip r:embed="rId2"/>
          <a:srcRect/>
          <a:stretch>
            <a:fillRect/>
          </a:stretch>
        </p:blipFill>
        <p:spPr>
          <a:xfrm>
            <a:off x="0" y="188913"/>
            <a:ext cx="9144000" cy="3194050"/>
          </a:xfrm>
          <a:noFill/>
        </p:spPr>
      </p:pic>
      <p:pic>
        <p:nvPicPr>
          <p:cNvPr id="15364" name="Picture 6"/>
          <p:cNvPicPr>
            <a:picLocks noChangeAspect="1" noChangeArrowheads="1"/>
          </p:cNvPicPr>
          <p:nvPr/>
        </p:nvPicPr>
        <p:blipFill>
          <a:blip r:embed="rId3"/>
          <a:srcRect/>
          <a:stretch>
            <a:fillRect/>
          </a:stretch>
        </p:blipFill>
        <p:spPr bwMode="auto">
          <a:xfrm>
            <a:off x="684213" y="3133725"/>
            <a:ext cx="7559675"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6387" name="Picture 4"/>
          <p:cNvPicPr>
            <a:picLocks noChangeAspect="1" noChangeArrowheads="1"/>
          </p:cNvPicPr>
          <p:nvPr>
            <p:ph type="body" idx="1"/>
          </p:nvPr>
        </p:nvPicPr>
        <p:blipFill>
          <a:blip r:embed="rId2"/>
          <a:srcRect/>
          <a:stretch>
            <a:fillRect/>
          </a:stretch>
        </p:blipFill>
        <p:spPr>
          <a:xfrm>
            <a:off x="323850" y="260350"/>
            <a:ext cx="8569325" cy="569277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7411" name="Picture 4"/>
          <p:cNvPicPr>
            <a:picLocks noChangeAspect="1" noChangeArrowheads="1"/>
          </p:cNvPicPr>
          <p:nvPr>
            <p:ph type="body" idx="1"/>
          </p:nvPr>
        </p:nvPicPr>
        <p:blipFill>
          <a:blip r:embed="rId2"/>
          <a:srcRect/>
          <a:stretch>
            <a:fillRect/>
          </a:stretch>
        </p:blipFill>
        <p:spPr>
          <a:xfrm>
            <a:off x="250825" y="0"/>
            <a:ext cx="9088438" cy="646747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8435" name="Picture 4"/>
          <p:cNvPicPr>
            <a:picLocks noChangeAspect="1" noChangeArrowheads="1"/>
          </p:cNvPicPr>
          <p:nvPr>
            <p:ph type="body" idx="1"/>
          </p:nvPr>
        </p:nvPicPr>
        <p:blipFill>
          <a:blip r:embed="rId2"/>
          <a:srcRect/>
          <a:stretch>
            <a:fillRect/>
          </a:stretch>
        </p:blipFill>
        <p:spPr>
          <a:xfrm>
            <a:off x="0" y="0"/>
            <a:ext cx="8942388" cy="664527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075" name="Rectangle 2"/>
          <p:cNvSpPr>
            <a:spLocks noGrp="1" noChangeArrowheads="1"/>
          </p:cNvSpPr>
          <p:nvPr>
            <p:ph type="title"/>
          </p:nvPr>
        </p:nvSpPr>
        <p:spPr>
          <a:xfrm>
            <a:off x="457200" y="274638"/>
            <a:ext cx="8229600" cy="777875"/>
          </a:xfrm>
        </p:spPr>
        <p:txBody>
          <a:bodyPr/>
          <a:lstStyle/>
          <a:p>
            <a:pPr eaLnBrk="1" hangingPunct="1"/>
            <a:r>
              <a:rPr lang="en-US" smtClean="0"/>
              <a:t>Lateral Earth Pressure</a:t>
            </a:r>
          </a:p>
        </p:txBody>
      </p:sp>
      <p:sp>
        <p:nvSpPr>
          <p:cNvPr id="3076" name="Rectangle 3"/>
          <p:cNvSpPr>
            <a:spLocks noGrp="1" noChangeArrowheads="1"/>
          </p:cNvSpPr>
          <p:nvPr>
            <p:ph type="body" idx="1"/>
          </p:nvPr>
        </p:nvSpPr>
        <p:spPr>
          <a:xfrm>
            <a:off x="323850" y="908050"/>
            <a:ext cx="8820150" cy="5545138"/>
          </a:xfrm>
        </p:spPr>
        <p:txBody>
          <a:bodyPr/>
          <a:lstStyle/>
          <a:p>
            <a:pPr algn="just" eaLnBrk="1" hangingPunct="1">
              <a:lnSpc>
                <a:spcPct val="80000"/>
              </a:lnSpc>
            </a:pPr>
            <a:r>
              <a:rPr lang="en-US" sz="2000" dirty="0" smtClean="0"/>
              <a:t>Lateral earth pressure is a significant design element in a number of foundation engineering problems. Retaining and sheet-pile walls, both braced and </a:t>
            </a:r>
            <a:r>
              <a:rPr lang="en-US" sz="2000" dirty="0" err="1" smtClean="0"/>
              <a:t>unbraced</a:t>
            </a:r>
            <a:r>
              <a:rPr lang="en-US" sz="2000" dirty="0" smtClean="0"/>
              <a:t> excavations, grain in silo walls and bins, and earth or rock contacting tunnel walls and other underground structures require a quantitative estimate of the lateral pressure on a structural member for either a design or stability analysis.</a:t>
            </a:r>
          </a:p>
          <a:p>
            <a:pPr algn="just" eaLnBrk="1" hangingPunct="1">
              <a:lnSpc>
                <a:spcPct val="80000"/>
              </a:lnSpc>
            </a:pPr>
            <a:endParaRPr lang="en-US" sz="2000" dirty="0" smtClean="0"/>
          </a:p>
          <a:p>
            <a:pPr algn="just" eaLnBrk="1" hangingPunct="1">
              <a:lnSpc>
                <a:spcPct val="80000"/>
              </a:lnSpc>
            </a:pPr>
            <a:endParaRPr lang="en-US" sz="2000" dirty="0" smtClean="0"/>
          </a:p>
          <a:p>
            <a:pPr algn="just" eaLnBrk="1" hangingPunct="1">
              <a:lnSpc>
                <a:spcPct val="80000"/>
              </a:lnSpc>
            </a:pPr>
            <a:r>
              <a:rPr lang="en-US" sz="2000" dirty="0" smtClean="0"/>
              <a:t>The </a:t>
            </a:r>
            <a:r>
              <a:rPr lang="en-US" sz="2000" dirty="0" smtClean="0"/>
              <a:t>method of plastic equilibrium as defined by the Mohr rupture envelope is most generally used for estimating the lateral pressure from earth and other materials such as grain, coal, and ore. On occasion one may use the finite-element (of the elastic continuum) method but this has several distinct disadvantages for most routine design. The FEM has more application for estimating pressure on tunnel liners and large buried conduits than for most lateral pressure analyses.</a:t>
            </a:r>
          </a:p>
          <a:p>
            <a:pPr algn="just"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9459" name="Picture 4"/>
          <p:cNvPicPr>
            <a:picLocks noChangeAspect="1" noChangeArrowheads="1"/>
          </p:cNvPicPr>
          <p:nvPr>
            <p:ph type="body" idx="1"/>
          </p:nvPr>
        </p:nvPicPr>
        <p:blipFill>
          <a:blip r:embed="rId2"/>
          <a:srcRect/>
          <a:stretch>
            <a:fillRect/>
          </a:stretch>
        </p:blipFill>
        <p:spPr>
          <a:xfrm>
            <a:off x="0" y="0"/>
            <a:ext cx="9467850" cy="6538913"/>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20483" name="Picture 4"/>
          <p:cNvPicPr>
            <a:picLocks noChangeAspect="1" noChangeArrowheads="1"/>
          </p:cNvPicPr>
          <p:nvPr>
            <p:ph type="body" idx="1"/>
          </p:nvPr>
        </p:nvPicPr>
        <p:blipFill>
          <a:blip r:embed="rId2"/>
          <a:srcRect/>
          <a:stretch>
            <a:fillRect/>
          </a:stretch>
        </p:blipFill>
        <p:spPr>
          <a:xfrm>
            <a:off x="250825" y="0"/>
            <a:ext cx="9123363" cy="6681788"/>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1507" name="Rectangle 2"/>
          <p:cNvSpPr>
            <a:spLocks noGrp="1" noChangeArrowheads="1"/>
          </p:cNvSpPr>
          <p:nvPr>
            <p:ph type="title"/>
          </p:nvPr>
        </p:nvSpPr>
        <p:spPr/>
        <p:txBody>
          <a:bodyPr/>
          <a:lstStyle/>
          <a:p>
            <a:pPr eaLnBrk="1" hangingPunct="1"/>
            <a:endParaRPr lang="en-US" smtClean="0"/>
          </a:p>
        </p:txBody>
      </p:sp>
      <p:pic>
        <p:nvPicPr>
          <p:cNvPr id="21508" name="Picture 4"/>
          <p:cNvPicPr>
            <a:picLocks noChangeAspect="1" noChangeArrowheads="1"/>
          </p:cNvPicPr>
          <p:nvPr>
            <p:ph type="body" idx="1"/>
          </p:nvPr>
        </p:nvPicPr>
        <p:blipFill>
          <a:blip r:embed="rId2"/>
          <a:srcRect/>
          <a:stretch>
            <a:fillRect/>
          </a:stretch>
        </p:blipFill>
        <p:spPr>
          <a:xfrm>
            <a:off x="1579563" y="2268538"/>
            <a:ext cx="5983287" cy="3189287"/>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2531" name="Rectangle 2"/>
          <p:cNvSpPr>
            <a:spLocks noGrp="1" noChangeArrowheads="1"/>
          </p:cNvSpPr>
          <p:nvPr>
            <p:ph type="title"/>
          </p:nvPr>
        </p:nvSpPr>
        <p:spPr/>
        <p:txBody>
          <a:bodyPr/>
          <a:lstStyle/>
          <a:p>
            <a:pPr eaLnBrk="1" hangingPunct="1"/>
            <a:endParaRPr lang="en-US" smtClean="0"/>
          </a:p>
        </p:txBody>
      </p:sp>
      <p:pic>
        <p:nvPicPr>
          <p:cNvPr id="22532" name="Picture 4"/>
          <p:cNvPicPr>
            <a:picLocks noChangeAspect="1" noChangeArrowheads="1"/>
          </p:cNvPicPr>
          <p:nvPr>
            <p:ph type="body" idx="1"/>
          </p:nvPr>
        </p:nvPicPr>
        <p:blipFill>
          <a:blip r:embed="rId2"/>
          <a:srcRect/>
          <a:stretch>
            <a:fillRect/>
          </a:stretch>
        </p:blipFill>
        <p:spPr>
          <a:xfrm>
            <a:off x="1579563" y="2154238"/>
            <a:ext cx="5983287" cy="3417887"/>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23556" name="Picture 4"/>
          <p:cNvPicPr>
            <a:picLocks noChangeAspect="1" noChangeArrowheads="1"/>
          </p:cNvPicPr>
          <p:nvPr>
            <p:ph type="body" idx="1"/>
          </p:nvPr>
        </p:nvPicPr>
        <p:blipFill>
          <a:blip r:embed="rId2"/>
          <a:srcRect/>
          <a:stretch>
            <a:fillRect/>
          </a:stretch>
        </p:blipFill>
        <p:spPr>
          <a:xfrm>
            <a:off x="1782763" y="1677988"/>
            <a:ext cx="5576887" cy="4370387"/>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4579" name="Rectangle 2"/>
          <p:cNvSpPr>
            <a:spLocks noGrp="1" noChangeArrowheads="1"/>
          </p:cNvSpPr>
          <p:nvPr>
            <p:ph type="title"/>
          </p:nvPr>
        </p:nvSpPr>
        <p:spPr/>
        <p:txBody>
          <a:bodyPr/>
          <a:lstStyle/>
          <a:p>
            <a:pPr eaLnBrk="1" hangingPunct="1"/>
            <a:endParaRPr lang="en-US" smtClean="0"/>
          </a:p>
        </p:txBody>
      </p:sp>
      <p:pic>
        <p:nvPicPr>
          <p:cNvPr id="24580" name="Picture 4"/>
          <p:cNvPicPr>
            <a:picLocks noChangeAspect="1" noChangeArrowheads="1"/>
          </p:cNvPicPr>
          <p:nvPr>
            <p:ph type="body" idx="1"/>
          </p:nvPr>
        </p:nvPicPr>
        <p:blipFill>
          <a:blip r:embed="rId2"/>
          <a:srcRect/>
          <a:stretch>
            <a:fillRect/>
          </a:stretch>
        </p:blipFill>
        <p:spPr>
          <a:xfrm>
            <a:off x="1957388" y="1600200"/>
            <a:ext cx="5227637" cy="4525963"/>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5603" name="Rectangle 2"/>
          <p:cNvSpPr>
            <a:spLocks noGrp="1" noChangeArrowheads="1"/>
          </p:cNvSpPr>
          <p:nvPr>
            <p:ph type="title"/>
          </p:nvPr>
        </p:nvSpPr>
        <p:spPr/>
        <p:txBody>
          <a:bodyPr/>
          <a:lstStyle/>
          <a:p>
            <a:pPr eaLnBrk="1" hangingPunct="1"/>
            <a:endParaRPr lang="en-US" smtClean="0"/>
          </a:p>
        </p:txBody>
      </p:sp>
      <p:pic>
        <p:nvPicPr>
          <p:cNvPr id="25604" name="Picture 4"/>
          <p:cNvPicPr>
            <a:picLocks noChangeAspect="1" noChangeArrowheads="1"/>
          </p:cNvPicPr>
          <p:nvPr>
            <p:ph type="body" idx="1"/>
          </p:nvPr>
        </p:nvPicPr>
        <p:blipFill>
          <a:blip r:embed="rId2"/>
          <a:srcRect/>
          <a:stretch>
            <a:fillRect/>
          </a:stretch>
        </p:blipFill>
        <p:spPr>
          <a:xfrm>
            <a:off x="1911350" y="2389188"/>
            <a:ext cx="5321300" cy="2947987"/>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6627" name="Rectangle 2"/>
          <p:cNvSpPr>
            <a:spLocks noGrp="1" noChangeArrowheads="1"/>
          </p:cNvSpPr>
          <p:nvPr>
            <p:ph type="title"/>
          </p:nvPr>
        </p:nvSpPr>
        <p:spPr/>
        <p:txBody>
          <a:bodyPr/>
          <a:lstStyle/>
          <a:p>
            <a:pPr eaLnBrk="1" hangingPunct="1"/>
            <a:endParaRPr lang="en-US" smtClean="0"/>
          </a:p>
        </p:txBody>
      </p:sp>
      <p:pic>
        <p:nvPicPr>
          <p:cNvPr id="26628" name="Picture 4"/>
          <p:cNvPicPr>
            <a:picLocks noChangeAspect="1" noChangeArrowheads="1"/>
          </p:cNvPicPr>
          <p:nvPr>
            <p:ph type="body" idx="1"/>
          </p:nvPr>
        </p:nvPicPr>
        <p:blipFill>
          <a:blip r:embed="rId2"/>
          <a:srcRect/>
          <a:stretch>
            <a:fillRect/>
          </a:stretch>
        </p:blipFill>
        <p:spPr>
          <a:xfrm>
            <a:off x="1731963" y="2363788"/>
            <a:ext cx="5678487" cy="29972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7651" name="Rectangle 2"/>
          <p:cNvSpPr>
            <a:spLocks noGrp="1" noChangeArrowheads="1"/>
          </p:cNvSpPr>
          <p:nvPr>
            <p:ph type="title"/>
          </p:nvPr>
        </p:nvSpPr>
        <p:spPr/>
        <p:txBody>
          <a:bodyPr/>
          <a:lstStyle/>
          <a:p>
            <a:pPr eaLnBrk="1" hangingPunct="1"/>
            <a:endParaRPr lang="en-US" smtClean="0"/>
          </a:p>
        </p:txBody>
      </p:sp>
      <p:pic>
        <p:nvPicPr>
          <p:cNvPr id="27652" name="Picture 4"/>
          <p:cNvPicPr>
            <a:picLocks noChangeAspect="1" noChangeArrowheads="1"/>
          </p:cNvPicPr>
          <p:nvPr>
            <p:ph type="body" idx="1"/>
          </p:nvPr>
        </p:nvPicPr>
        <p:blipFill>
          <a:blip r:embed="rId2"/>
          <a:srcRect/>
          <a:stretch>
            <a:fillRect/>
          </a:stretch>
        </p:blipFill>
        <p:spPr>
          <a:xfrm>
            <a:off x="1833563" y="2376488"/>
            <a:ext cx="5475287" cy="29718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8675" name="Rectangle 2"/>
          <p:cNvSpPr>
            <a:spLocks noGrp="1" noChangeArrowheads="1"/>
          </p:cNvSpPr>
          <p:nvPr>
            <p:ph type="title"/>
          </p:nvPr>
        </p:nvSpPr>
        <p:spPr/>
        <p:txBody>
          <a:bodyPr/>
          <a:lstStyle/>
          <a:p>
            <a:pPr eaLnBrk="1" hangingPunct="1"/>
            <a:endParaRPr lang="en-US" smtClean="0"/>
          </a:p>
        </p:txBody>
      </p:sp>
      <p:pic>
        <p:nvPicPr>
          <p:cNvPr id="28676" name="Picture 4"/>
          <p:cNvPicPr>
            <a:picLocks noChangeAspect="1" noChangeArrowheads="1"/>
          </p:cNvPicPr>
          <p:nvPr>
            <p:ph type="body" idx="1"/>
          </p:nvPr>
        </p:nvPicPr>
        <p:blipFill>
          <a:blip r:embed="rId2"/>
          <a:srcRect/>
          <a:stretch>
            <a:fillRect/>
          </a:stretch>
        </p:blipFill>
        <p:spPr>
          <a:xfrm>
            <a:off x="1943100" y="1600200"/>
            <a:ext cx="5257800" cy="4525963"/>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052736"/>
            <a:ext cx="7772400" cy="4114800"/>
          </a:xfrm>
        </p:spPr>
        <p:txBody>
          <a:bodyPr/>
          <a:lstStyle/>
          <a:p>
            <a:r>
              <a:rPr lang="en-US" dirty="0" smtClean="0"/>
              <a:t>Earth pressures are developed during soil displacements (or strains) but until the soil is on the verge of failure, as defined by the Mohr's rupture envelope (see Fig. 11-la), the stresses are indeterminate. They are also somewhat indeterminate at rupture since it is difficult to produce a plastic equilibrium state in a soil mass everywhere simultaneously—most times it is a progressive event. Nevertheless, it is common practice to analyze rupture as an ideal state occurrence, both for convenience and from limitations on obtaining the necessary soil parameters with a high degree of reliability.</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9699" name="Rectangle 2"/>
          <p:cNvSpPr>
            <a:spLocks noGrp="1" noChangeArrowheads="1"/>
          </p:cNvSpPr>
          <p:nvPr>
            <p:ph type="title"/>
          </p:nvPr>
        </p:nvSpPr>
        <p:spPr/>
        <p:txBody>
          <a:bodyPr/>
          <a:lstStyle/>
          <a:p>
            <a:pPr eaLnBrk="1" hangingPunct="1"/>
            <a:endParaRPr lang="en-US" smtClean="0"/>
          </a:p>
        </p:txBody>
      </p:sp>
      <p:pic>
        <p:nvPicPr>
          <p:cNvPr id="29700" name="Picture 4"/>
          <p:cNvPicPr>
            <a:picLocks noChangeAspect="1" noChangeArrowheads="1"/>
          </p:cNvPicPr>
          <p:nvPr>
            <p:ph type="body" idx="1"/>
          </p:nvPr>
        </p:nvPicPr>
        <p:blipFill>
          <a:blip r:embed="rId2"/>
          <a:srcRect/>
          <a:stretch>
            <a:fillRect/>
          </a:stretch>
        </p:blipFill>
        <p:spPr>
          <a:xfrm>
            <a:off x="1858963" y="2579688"/>
            <a:ext cx="5424487" cy="25654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0723" name="Rectangle 2"/>
          <p:cNvSpPr>
            <a:spLocks noGrp="1" noChangeArrowheads="1"/>
          </p:cNvSpPr>
          <p:nvPr>
            <p:ph type="title"/>
          </p:nvPr>
        </p:nvSpPr>
        <p:spPr/>
        <p:txBody>
          <a:bodyPr/>
          <a:lstStyle/>
          <a:p>
            <a:pPr eaLnBrk="1" hangingPunct="1"/>
            <a:endParaRPr lang="en-US" smtClean="0"/>
          </a:p>
        </p:txBody>
      </p:sp>
      <p:pic>
        <p:nvPicPr>
          <p:cNvPr id="30724" name="Picture 4"/>
          <p:cNvPicPr>
            <a:picLocks noChangeAspect="1" noChangeArrowheads="1"/>
          </p:cNvPicPr>
          <p:nvPr>
            <p:ph type="body" idx="1"/>
          </p:nvPr>
        </p:nvPicPr>
        <p:blipFill>
          <a:blip r:embed="rId2"/>
          <a:srcRect/>
          <a:stretch>
            <a:fillRect/>
          </a:stretch>
        </p:blipFill>
        <p:spPr>
          <a:xfrm>
            <a:off x="1858963" y="2109788"/>
            <a:ext cx="5424487" cy="3506787"/>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1747" name="Rectangle 2"/>
          <p:cNvSpPr>
            <a:spLocks noGrp="1" noChangeArrowheads="1"/>
          </p:cNvSpPr>
          <p:nvPr>
            <p:ph type="title"/>
          </p:nvPr>
        </p:nvSpPr>
        <p:spPr/>
        <p:txBody>
          <a:bodyPr/>
          <a:lstStyle/>
          <a:p>
            <a:pPr eaLnBrk="1" hangingPunct="1"/>
            <a:endParaRPr lang="en-US" smtClean="0"/>
          </a:p>
        </p:txBody>
      </p:sp>
      <p:pic>
        <p:nvPicPr>
          <p:cNvPr id="31748" name="Picture 4"/>
          <p:cNvPicPr>
            <a:picLocks noChangeAspect="1" noChangeArrowheads="1"/>
          </p:cNvPicPr>
          <p:nvPr>
            <p:ph type="body" idx="1"/>
          </p:nvPr>
        </p:nvPicPr>
        <p:blipFill>
          <a:blip r:embed="rId2"/>
          <a:srcRect/>
          <a:stretch>
            <a:fillRect/>
          </a:stretch>
        </p:blipFill>
        <p:spPr>
          <a:xfrm>
            <a:off x="1884363" y="2833688"/>
            <a:ext cx="5373687" cy="20574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2771" name="Rectangle 2"/>
          <p:cNvSpPr>
            <a:spLocks noGrp="1" noChangeArrowheads="1"/>
          </p:cNvSpPr>
          <p:nvPr>
            <p:ph type="title"/>
          </p:nvPr>
        </p:nvSpPr>
        <p:spPr/>
        <p:txBody>
          <a:bodyPr/>
          <a:lstStyle/>
          <a:p>
            <a:pPr eaLnBrk="1" hangingPunct="1"/>
            <a:endParaRPr lang="en-US" smtClean="0"/>
          </a:p>
        </p:txBody>
      </p:sp>
      <p:pic>
        <p:nvPicPr>
          <p:cNvPr id="32772" name="Picture 4"/>
          <p:cNvPicPr>
            <a:picLocks noChangeAspect="1" noChangeArrowheads="1"/>
          </p:cNvPicPr>
          <p:nvPr>
            <p:ph type="body" idx="1"/>
          </p:nvPr>
        </p:nvPicPr>
        <p:blipFill>
          <a:blip r:embed="rId2"/>
          <a:srcRect/>
          <a:stretch>
            <a:fillRect/>
          </a:stretch>
        </p:blipFill>
        <p:spPr>
          <a:xfrm>
            <a:off x="1935163" y="1600200"/>
            <a:ext cx="5273675" cy="4525963"/>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3795" name="Rectangle 2"/>
          <p:cNvSpPr>
            <a:spLocks noGrp="1" noChangeArrowheads="1"/>
          </p:cNvSpPr>
          <p:nvPr>
            <p:ph type="title"/>
          </p:nvPr>
        </p:nvSpPr>
        <p:spPr/>
        <p:txBody>
          <a:bodyPr/>
          <a:lstStyle/>
          <a:p>
            <a:pPr eaLnBrk="1" hangingPunct="1"/>
            <a:endParaRPr lang="en-US" smtClean="0"/>
          </a:p>
        </p:txBody>
      </p:sp>
      <p:pic>
        <p:nvPicPr>
          <p:cNvPr id="33796" name="Picture 4"/>
          <p:cNvPicPr>
            <a:picLocks noChangeAspect="1" noChangeArrowheads="1"/>
          </p:cNvPicPr>
          <p:nvPr>
            <p:ph type="body" idx="1"/>
          </p:nvPr>
        </p:nvPicPr>
        <p:blipFill>
          <a:blip r:embed="rId2"/>
          <a:srcRect/>
          <a:stretch>
            <a:fillRect/>
          </a:stretch>
        </p:blipFill>
        <p:spPr>
          <a:xfrm>
            <a:off x="1782763" y="2198688"/>
            <a:ext cx="5576887" cy="3328987"/>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4819" name="Rectangle 2"/>
          <p:cNvSpPr>
            <a:spLocks noGrp="1" noChangeArrowheads="1"/>
          </p:cNvSpPr>
          <p:nvPr>
            <p:ph type="title"/>
          </p:nvPr>
        </p:nvSpPr>
        <p:spPr/>
        <p:txBody>
          <a:bodyPr/>
          <a:lstStyle/>
          <a:p>
            <a:pPr eaLnBrk="1" hangingPunct="1"/>
            <a:endParaRPr lang="en-US" smtClean="0"/>
          </a:p>
        </p:txBody>
      </p:sp>
      <p:pic>
        <p:nvPicPr>
          <p:cNvPr id="34820" name="Picture 4"/>
          <p:cNvPicPr>
            <a:picLocks noChangeAspect="1" noChangeArrowheads="1"/>
          </p:cNvPicPr>
          <p:nvPr>
            <p:ph type="body" idx="1"/>
          </p:nvPr>
        </p:nvPicPr>
        <p:blipFill>
          <a:blip r:embed="rId2"/>
          <a:srcRect/>
          <a:stretch>
            <a:fillRect/>
          </a:stretch>
        </p:blipFill>
        <p:spPr>
          <a:xfrm>
            <a:off x="1858963" y="1919288"/>
            <a:ext cx="5424487" cy="3887787"/>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5843" name="Rectangle 2"/>
          <p:cNvSpPr>
            <a:spLocks noGrp="1" noChangeArrowheads="1"/>
          </p:cNvSpPr>
          <p:nvPr>
            <p:ph type="title"/>
          </p:nvPr>
        </p:nvSpPr>
        <p:spPr/>
        <p:txBody>
          <a:bodyPr/>
          <a:lstStyle/>
          <a:p>
            <a:pPr eaLnBrk="1" hangingPunct="1"/>
            <a:endParaRPr lang="en-US" smtClean="0"/>
          </a:p>
        </p:txBody>
      </p:sp>
      <p:pic>
        <p:nvPicPr>
          <p:cNvPr id="35844" name="Picture 4"/>
          <p:cNvPicPr>
            <a:picLocks noChangeAspect="1" noChangeArrowheads="1"/>
          </p:cNvPicPr>
          <p:nvPr>
            <p:ph type="body" idx="1"/>
          </p:nvPr>
        </p:nvPicPr>
        <p:blipFill>
          <a:blip r:embed="rId2"/>
          <a:srcRect/>
          <a:stretch>
            <a:fillRect/>
          </a:stretch>
        </p:blipFill>
        <p:spPr>
          <a:xfrm>
            <a:off x="1884363" y="2516188"/>
            <a:ext cx="5373687" cy="26924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6867" name="Rectangle 2"/>
          <p:cNvSpPr>
            <a:spLocks noGrp="1" noChangeArrowheads="1"/>
          </p:cNvSpPr>
          <p:nvPr>
            <p:ph type="title"/>
          </p:nvPr>
        </p:nvSpPr>
        <p:spPr/>
        <p:txBody>
          <a:bodyPr/>
          <a:lstStyle/>
          <a:p>
            <a:pPr eaLnBrk="1" hangingPunct="1"/>
            <a:endParaRPr lang="en-US" smtClean="0"/>
          </a:p>
        </p:txBody>
      </p:sp>
      <p:pic>
        <p:nvPicPr>
          <p:cNvPr id="36868" name="Picture 4"/>
          <p:cNvPicPr>
            <a:picLocks noChangeAspect="1" noChangeArrowheads="1"/>
          </p:cNvPicPr>
          <p:nvPr>
            <p:ph type="body" idx="1"/>
          </p:nvPr>
        </p:nvPicPr>
        <p:blipFill>
          <a:blip r:embed="rId2"/>
          <a:srcRect/>
          <a:stretch>
            <a:fillRect/>
          </a:stretch>
        </p:blipFill>
        <p:spPr>
          <a:xfrm>
            <a:off x="1884363" y="3094038"/>
            <a:ext cx="5373687" cy="15367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7891" name="Rectangle 2"/>
          <p:cNvSpPr>
            <a:spLocks noGrp="1" noChangeArrowheads="1"/>
          </p:cNvSpPr>
          <p:nvPr>
            <p:ph type="title"/>
          </p:nvPr>
        </p:nvSpPr>
        <p:spPr/>
        <p:txBody>
          <a:bodyPr/>
          <a:lstStyle/>
          <a:p>
            <a:pPr eaLnBrk="1" hangingPunct="1"/>
            <a:endParaRPr lang="en-US" smtClean="0"/>
          </a:p>
        </p:txBody>
      </p:sp>
      <p:pic>
        <p:nvPicPr>
          <p:cNvPr id="37892" name="Picture 4"/>
          <p:cNvPicPr>
            <a:picLocks noChangeAspect="1" noChangeArrowheads="1"/>
          </p:cNvPicPr>
          <p:nvPr>
            <p:ph type="body" idx="1"/>
          </p:nvPr>
        </p:nvPicPr>
        <p:blipFill>
          <a:blip r:embed="rId2"/>
          <a:srcRect/>
          <a:stretch>
            <a:fillRect/>
          </a:stretch>
        </p:blipFill>
        <p:spPr>
          <a:xfrm>
            <a:off x="1630363" y="2535238"/>
            <a:ext cx="5881687" cy="2654300"/>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8915" name="Rectangle 2"/>
          <p:cNvSpPr>
            <a:spLocks noGrp="1" noChangeArrowheads="1"/>
          </p:cNvSpPr>
          <p:nvPr>
            <p:ph type="title"/>
          </p:nvPr>
        </p:nvSpPr>
        <p:spPr/>
        <p:txBody>
          <a:bodyPr/>
          <a:lstStyle/>
          <a:p>
            <a:pPr eaLnBrk="1" hangingPunct="1"/>
            <a:endParaRPr lang="en-US" smtClean="0"/>
          </a:p>
        </p:txBody>
      </p:sp>
      <p:pic>
        <p:nvPicPr>
          <p:cNvPr id="38916" name="Picture 4"/>
          <p:cNvPicPr>
            <a:picLocks noChangeAspect="1" noChangeArrowheads="1"/>
          </p:cNvPicPr>
          <p:nvPr>
            <p:ph type="body" idx="1"/>
          </p:nvPr>
        </p:nvPicPr>
        <p:blipFill>
          <a:blip r:embed="rId2"/>
          <a:srcRect/>
          <a:stretch>
            <a:fillRect/>
          </a:stretch>
        </p:blipFill>
        <p:spPr>
          <a:xfrm>
            <a:off x="1554163" y="2205038"/>
            <a:ext cx="6034087" cy="3316287"/>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4099" name="Rectangle 2"/>
          <p:cNvSpPr>
            <a:spLocks noGrp="1" noChangeArrowheads="1"/>
          </p:cNvSpPr>
          <p:nvPr>
            <p:ph type="title"/>
          </p:nvPr>
        </p:nvSpPr>
        <p:spPr>
          <a:xfrm>
            <a:off x="683568" y="836712"/>
            <a:ext cx="7772400" cy="1143000"/>
          </a:xfrm>
        </p:spPr>
        <p:txBody>
          <a:bodyPr/>
          <a:lstStyle/>
          <a:p>
            <a:pPr algn="just" eaLnBrk="1" hangingPunct="1"/>
            <a:r>
              <a:rPr lang="en-US" sz="2800" b="1" dirty="0" smtClean="0"/>
              <a:t>TYPES OF EARTH-RETAINING </a:t>
            </a:r>
            <a:r>
              <a:rPr lang="en-US" sz="2800" b="1" dirty="0" smtClean="0"/>
              <a:t>STRUCTURES</a:t>
            </a:r>
            <a:r>
              <a:rPr lang="en-US" sz="2800" b="1" dirty="0" smtClean="0"/>
              <a:t/>
            </a:r>
            <a:br>
              <a:rPr lang="en-US" sz="2800" b="1" dirty="0" smtClean="0"/>
            </a:br>
            <a:endParaRPr lang="en-US" sz="2800" b="1" dirty="0" smtClean="0"/>
          </a:p>
        </p:txBody>
      </p:sp>
      <p:sp>
        <p:nvSpPr>
          <p:cNvPr id="4100" name="Rectangle 3"/>
          <p:cNvSpPr>
            <a:spLocks noGrp="1" noChangeArrowheads="1"/>
          </p:cNvSpPr>
          <p:nvPr>
            <p:ph type="body" idx="1"/>
          </p:nvPr>
        </p:nvSpPr>
        <p:spPr>
          <a:xfrm>
            <a:off x="0" y="2060848"/>
            <a:ext cx="9144000" cy="4032448"/>
          </a:xfrm>
        </p:spPr>
        <p:txBody>
          <a:bodyPr/>
          <a:lstStyle/>
          <a:p>
            <a:pPr algn="just" eaLnBrk="1" hangingPunct="1">
              <a:lnSpc>
                <a:spcPct val="80000"/>
              </a:lnSpc>
            </a:pPr>
            <a:r>
              <a:rPr lang="en-US" sz="2000" dirty="0" smtClean="0"/>
              <a:t>Earth-retaining structures may be broadly classified as retaining walls and sheet pile walls.</a:t>
            </a:r>
          </a:p>
          <a:p>
            <a:pPr algn="just" eaLnBrk="1" hangingPunct="1">
              <a:lnSpc>
                <a:spcPct val="80000"/>
              </a:lnSpc>
            </a:pPr>
            <a:r>
              <a:rPr lang="en-US" sz="2000" dirty="0" smtClean="0"/>
              <a:t>Retaining walls may be further classified as:</a:t>
            </a:r>
          </a:p>
          <a:p>
            <a:pPr algn="just" eaLnBrk="1" hangingPunct="1">
              <a:lnSpc>
                <a:spcPct val="80000"/>
              </a:lnSpc>
            </a:pPr>
            <a:r>
              <a:rPr lang="en-US" sz="2000" dirty="0" smtClean="0"/>
              <a:t>(</a:t>
            </a:r>
            <a:r>
              <a:rPr lang="en-US" sz="2000" i="1" dirty="0" err="1" smtClean="0"/>
              <a:t>i</a:t>
            </a:r>
            <a:r>
              <a:rPr lang="en-US" sz="2000" dirty="0" smtClean="0"/>
              <a:t>) Gravity retaining walls —usually of masonry or mass concrete.</a:t>
            </a:r>
          </a:p>
          <a:p>
            <a:pPr algn="just" eaLnBrk="1" hangingPunct="1">
              <a:lnSpc>
                <a:spcPct val="80000"/>
              </a:lnSpc>
            </a:pPr>
            <a:r>
              <a:rPr lang="en-US" sz="2000" dirty="0" smtClean="0"/>
              <a:t>(</a:t>
            </a:r>
            <a:r>
              <a:rPr lang="en-US" sz="2000" i="1" dirty="0" smtClean="0"/>
              <a:t>ii</a:t>
            </a:r>
            <a:r>
              <a:rPr lang="en-US" sz="2000" dirty="0" smtClean="0"/>
              <a:t>) Cantilever walls</a:t>
            </a:r>
          </a:p>
          <a:p>
            <a:pPr algn="just" eaLnBrk="1" hangingPunct="1">
              <a:lnSpc>
                <a:spcPct val="80000"/>
              </a:lnSpc>
            </a:pPr>
            <a:r>
              <a:rPr lang="en-US" sz="2000" dirty="0" smtClean="0"/>
              <a:t>(</a:t>
            </a:r>
            <a:r>
              <a:rPr lang="en-US" sz="2000" i="1" dirty="0" smtClean="0"/>
              <a:t>iii</a:t>
            </a:r>
            <a:r>
              <a:rPr lang="en-US" sz="2000" dirty="0" smtClean="0"/>
              <a:t>) </a:t>
            </a:r>
            <a:r>
              <a:rPr lang="en-US" sz="2000" dirty="0" err="1" smtClean="0"/>
              <a:t>Counterfort</a:t>
            </a:r>
            <a:r>
              <a:rPr lang="en-US" sz="2000" dirty="0" smtClean="0"/>
              <a:t> walls usually of reinforced concrete.</a:t>
            </a:r>
          </a:p>
          <a:p>
            <a:pPr algn="just" eaLnBrk="1" hangingPunct="1">
              <a:lnSpc>
                <a:spcPct val="80000"/>
              </a:lnSpc>
            </a:pPr>
            <a:r>
              <a:rPr lang="en-US" sz="2000" dirty="0" smtClean="0"/>
              <a:t>(</a:t>
            </a:r>
            <a:r>
              <a:rPr lang="en-US" sz="2000" i="1" dirty="0" smtClean="0"/>
              <a:t>iv</a:t>
            </a:r>
            <a:r>
              <a:rPr lang="en-US" sz="2000" dirty="0" smtClean="0"/>
              <a:t>) Buttress walls</a:t>
            </a:r>
          </a:p>
          <a:p>
            <a:pPr algn="just" eaLnBrk="1" hangingPunct="1">
              <a:lnSpc>
                <a:spcPct val="80000"/>
              </a:lnSpc>
            </a:pPr>
            <a:r>
              <a:rPr lang="en-US" sz="2000" dirty="0" smtClean="0"/>
              <a:t>Sheet pile walls may be further classified as cantilever sheet pile walls and anchored sheet pile walls, also called ‘bulkheads’.</a:t>
            </a:r>
          </a:p>
          <a:p>
            <a:pPr algn="just" eaLnBrk="1" hangingPunct="1">
              <a:lnSpc>
                <a:spcPct val="80000"/>
              </a:lnSpc>
            </a:pPr>
            <a:endParaRPr lang="en-US" sz="2000" dirty="0" smtClean="0"/>
          </a:p>
          <a:p>
            <a:pPr algn="just"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9939" name="Rectangle 2"/>
          <p:cNvSpPr>
            <a:spLocks noGrp="1" noChangeArrowheads="1"/>
          </p:cNvSpPr>
          <p:nvPr>
            <p:ph type="title"/>
          </p:nvPr>
        </p:nvSpPr>
        <p:spPr/>
        <p:txBody>
          <a:bodyPr/>
          <a:lstStyle/>
          <a:p>
            <a:pPr eaLnBrk="1" hangingPunct="1"/>
            <a:endParaRPr lang="en-US" smtClean="0"/>
          </a:p>
        </p:txBody>
      </p:sp>
      <p:pic>
        <p:nvPicPr>
          <p:cNvPr id="39940" name="Picture 4"/>
          <p:cNvPicPr>
            <a:picLocks noChangeAspect="1" noChangeArrowheads="1"/>
          </p:cNvPicPr>
          <p:nvPr>
            <p:ph type="body" idx="1"/>
          </p:nvPr>
        </p:nvPicPr>
        <p:blipFill>
          <a:blip r:embed="rId2"/>
          <a:srcRect/>
          <a:stretch>
            <a:fillRect/>
          </a:stretch>
        </p:blipFill>
        <p:spPr>
          <a:xfrm>
            <a:off x="1757363" y="3322638"/>
            <a:ext cx="5627687" cy="10795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40963" name="Rectangle 2"/>
          <p:cNvSpPr>
            <a:spLocks noGrp="1" noChangeArrowheads="1"/>
          </p:cNvSpPr>
          <p:nvPr>
            <p:ph type="title"/>
          </p:nvPr>
        </p:nvSpPr>
        <p:spPr/>
        <p:txBody>
          <a:bodyPr/>
          <a:lstStyle/>
          <a:p>
            <a:pPr eaLnBrk="1" hangingPunct="1"/>
            <a:endParaRPr lang="en-US" smtClean="0"/>
          </a:p>
        </p:txBody>
      </p:sp>
      <p:pic>
        <p:nvPicPr>
          <p:cNvPr id="40964" name="Picture 4"/>
          <p:cNvPicPr>
            <a:picLocks noChangeAspect="1" noChangeArrowheads="1"/>
          </p:cNvPicPr>
          <p:nvPr>
            <p:ph type="body" idx="1"/>
          </p:nvPr>
        </p:nvPicPr>
        <p:blipFill>
          <a:blip r:embed="rId2"/>
          <a:srcRect/>
          <a:stretch>
            <a:fillRect/>
          </a:stretch>
        </p:blipFill>
        <p:spPr>
          <a:xfrm>
            <a:off x="1833563" y="3106738"/>
            <a:ext cx="5475287" cy="151130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41987" name="Rectangle 2"/>
          <p:cNvSpPr>
            <a:spLocks noGrp="1" noChangeArrowheads="1"/>
          </p:cNvSpPr>
          <p:nvPr>
            <p:ph type="title"/>
          </p:nvPr>
        </p:nvSpPr>
        <p:spPr/>
        <p:txBody>
          <a:bodyPr/>
          <a:lstStyle/>
          <a:p>
            <a:pPr eaLnBrk="1" hangingPunct="1"/>
            <a:endParaRPr lang="en-US" smtClean="0"/>
          </a:p>
        </p:txBody>
      </p:sp>
      <p:pic>
        <p:nvPicPr>
          <p:cNvPr id="41988" name="Picture 4"/>
          <p:cNvPicPr>
            <a:picLocks noChangeAspect="1" noChangeArrowheads="1"/>
          </p:cNvPicPr>
          <p:nvPr>
            <p:ph type="body" idx="1"/>
          </p:nvPr>
        </p:nvPicPr>
        <p:blipFill>
          <a:blip r:embed="rId2"/>
          <a:srcRect/>
          <a:stretch>
            <a:fillRect/>
          </a:stretch>
        </p:blipFill>
        <p:spPr>
          <a:xfrm>
            <a:off x="1808163" y="2541588"/>
            <a:ext cx="5526087" cy="2643187"/>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3011" name="Picture 4"/>
          <p:cNvPicPr>
            <a:picLocks noChangeAspect="1" noChangeArrowheads="1"/>
          </p:cNvPicPr>
          <p:nvPr>
            <p:ph type="body" idx="1"/>
          </p:nvPr>
        </p:nvPicPr>
        <p:blipFill>
          <a:blip r:embed="rId2"/>
          <a:srcRect/>
          <a:stretch>
            <a:fillRect/>
          </a:stretch>
        </p:blipFill>
        <p:spPr>
          <a:xfrm>
            <a:off x="1116013" y="-50800"/>
            <a:ext cx="7694612" cy="6637338"/>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4035" name="Picture 4"/>
          <p:cNvPicPr>
            <a:picLocks noChangeAspect="1" noChangeArrowheads="1"/>
          </p:cNvPicPr>
          <p:nvPr>
            <p:ph type="body" idx="1"/>
          </p:nvPr>
        </p:nvPicPr>
        <p:blipFill>
          <a:blip r:embed="rId2"/>
          <a:srcRect/>
          <a:stretch>
            <a:fillRect/>
          </a:stretch>
        </p:blipFill>
        <p:spPr>
          <a:xfrm>
            <a:off x="250825" y="-6350"/>
            <a:ext cx="8893175" cy="6500813"/>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5059" name="Picture 4"/>
          <p:cNvPicPr>
            <a:picLocks noChangeAspect="1" noChangeArrowheads="1"/>
          </p:cNvPicPr>
          <p:nvPr>
            <p:ph type="body" idx="1"/>
          </p:nvPr>
        </p:nvPicPr>
        <p:blipFill>
          <a:blip r:embed="rId2"/>
          <a:srcRect/>
          <a:stretch>
            <a:fillRect/>
          </a:stretch>
        </p:blipFill>
        <p:spPr>
          <a:xfrm>
            <a:off x="0" y="304800"/>
            <a:ext cx="8866188" cy="6288088"/>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6083" name="Picture 4"/>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7107" name="Picture 4"/>
          <p:cNvPicPr>
            <a:picLocks noChangeAspect="1" noChangeArrowheads="1"/>
          </p:cNvPicPr>
          <p:nvPr>
            <p:ph type="body" idx="1"/>
          </p:nvPr>
        </p:nvPicPr>
        <p:blipFill>
          <a:blip r:embed="rId2"/>
          <a:srcRect/>
          <a:stretch>
            <a:fillRect/>
          </a:stretch>
        </p:blipFill>
        <p:spPr>
          <a:xfrm>
            <a:off x="250825" y="0"/>
            <a:ext cx="8424863" cy="6858000"/>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8131" name="Picture 4"/>
          <p:cNvPicPr>
            <a:picLocks noChangeAspect="1" noChangeArrowheads="1"/>
          </p:cNvPicPr>
          <p:nvPr>
            <p:ph type="body" idx="1"/>
          </p:nvPr>
        </p:nvPicPr>
        <p:blipFill>
          <a:blip r:embed="rId2"/>
          <a:srcRect/>
          <a:stretch>
            <a:fillRect/>
          </a:stretch>
        </p:blipFill>
        <p:spPr>
          <a:xfrm>
            <a:off x="250825" y="0"/>
            <a:ext cx="8893175" cy="685800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49155" name="Rectangle 2"/>
          <p:cNvSpPr>
            <a:spLocks noGrp="1" noChangeArrowheads="1"/>
          </p:cNvSpPr>
          <p:nvPr>
            <p:ph type="title"/>
          </p:nvPr>
        </p:nvSpPr>
        <p:spPr/>
        <p:txBody>
          <a:bodyPr/>
          <a:lstStyle/>
          <a:p>
            <a:pPr eaLnBrk="1" hangingPunct="1"/>
            <a:endParaRPr lang="en-US" smtClean="0"/>
          </a:p>
        </p:txBody>
      </p:sp>
      <p:pic>
        <p:nvPicPr>
          <p:cNvPr id="49156" name="Picture 4"/>
          <p:cNvPicPr>
            <a:picLocks noChangeAspect="1" noChangeArrowheads="1"/>
          </p:cNvPicPr>
          <p:nvPr>
            <p:ph type="body" idx="1"/>
          </p:nvPr>
        </p:nvPicPr>
        <p:blipFill>
          <a:blip r:embed="rId2"/>
          <a:srcRect/>
          <a:stretch>
            <a:fillRect/>
          </a:stretch>
        </p:blipFill>
        <p:spPr>
          <a:xfrm>
            <a:off x="1554163" y="2014538"/>
            <a:ext cx="6034087" cy="36957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7772400" cy="4114800"/>
          </a:xfrm>
        </p:spPr>
        <p:txBody>
          <a:bodyPr/>
          <a:lstStyle/>
          <a:p>
            <a:r>
              <a:rPr lang="en-US" dirty="0" smtClean="0"/>
              <a:t>Gravity walls depend on their weight for stability; walls up to 2 m height are invariably of this type. The other types of retaining walls, as well as sheet-pile walls, are known as ‘flexible walls’. R.C. Cantilever walls have a vertical or inclined stem monolithic with a base slab. These are considered suitable up to a height of 7.5 m. A vertical or inclined stem is used in </a:t>
            </a:r>
            <a:r>
              <a:rPr lang="en-US" dirty="0" err="1" smtClean="0"/>
              <a:t>counterfort</a:t>
            </a:r>
            <a:r>
              <a:rPr lang="en-US" dirty="0" smtClean="0"/>
              <a:t> walls, supported by the base slab as well as by </a:t>
            </a:r>
            <a:r>
              <a:rPr lang="en-US" dirty="0" err="1" smtClean="0"/>
              <a:t>counterforts</a:t>
            </a:r>
            <a:r>
              <a:rPr lang="en-US" dirty="0" smtClean="0"/>
              <a:t> with which it is monolithic. Cantilever sheet pile walls are held in the ground by the passive resistance of the soil both in front of and behind them. Anchored sheet pile wall or bulkhead is fixed at its base as a cantilever wall but supported by tie-rods near the top, sometimes using two rows of ties and properly anchored to a dead man.</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50179" name="Picture 4"/>
          <p:cNvPicPr>
            <a:picLocks noChangeAspect="1" noChangeArrowheads="1"/>
          </p:cNvPicPr>
          <p:nvPr>
            <p:ph type="body" idx="1"/>
          </p:nvPr>
        </p:nvPicPr>
        <p:blipFill>
          <a:blip r:embed="rId2"/>
          <a:srcRect/>
          <a:stretch>
            <a:fillRect/>
          </a:stretch>
        </p:blipFill>
        <p:spPr>
          <a:xfrm>
            <a:off x="1619250" y="514350"/>
            <a:ext cx="7288213" cy="597535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5123" name="Picture 4"/>
          <p:cNvPicPr>
            <a:picLocks noChangeAspect="1" noChangeArrowheads="1"/>
          </p:cNvPicPr>
          <p:nvPr>
            <p:ph type="body" idx="1"/>
          </p:nvPr>
        </p:nvPicPr>
        <p:blipFill>
          <a:blip r:embed="rId2"/>
          <a:srcRect/>
          <a:stretch>
            <a:fillRect/>
          </a:stretch>
        </p:blipFill>
        <p:spPr>
          <a:xfrm>
            <a:off x="395288" y="260350"/>
            <a:ext cx="8748712" cy="659765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6147" name="Rectangle 2"/>
          <p:cNvSpPr>
            <a:spLocks noGrp="1" noChangeArrowheads="1"/>
          </p:cNvSpPr>
          <p:nvPr>
            <p:ph type="title"/>
          </p:nvPr>
        </p:nvSpPr>
        <p:spPr/>
        <p:txBody>
          <a:bodyPr/>
          <a:lstStyle/>
          <a:p>
            <a:pPr eaLnBrk="1" hangingPunct="1"/>
            <a:endParaRPr lang="en-US" smtClean="0"/>
          </a:p>
        </p:txBody>
      </p:sp>
      <p:pic>
        <p:nvPicPr>
          <p:cNvPr id="6148" name="Picture 4"/>
          <p:cNvPicPr>
            <a:picLocks noChangeAspect="1" noChangeArrowheads="1"/>
          </p:cNvPicPr>
          <p:nvPr>
            <p:ph type="body" idx="1"/>
          </p:nvPr>
        </p:nvPicPr>
        <p:blipFill>
          <a:blip r:embed="rId2"/>
          <a:srcRect/>
          <a:stretch>
            <a:fillRect/>
          </a:stretch>
        </p:blipFill>
        <p:spPr>
          <a:xfrm>
            <a:off x="1808163" y="1900238"/>
            <a:ext cx="5526087" cy="3925887"/>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7171" name="Rectangle 2"/>
          <p:cNvSpPr>
            <a:spLocks noGrp="1" noChangeArrowheads="1"/>
          </p:cNvSpPr>
          <p:nvPr>
            <p:ph type="title"/>
          </p:nvPr>
        </p:nvSpPr>
        <p:spPr/>
        <p:txBody>
          <a:bodyPr/>
          <a:lstStyle/>
          <a:p>
            <a:pPr eaLnBrk="1" hangingPunct="1"/>
            <a:endParaRPr lang="en-US" smtClean="0"/>
          </a:p>
        </p:txBody>
      </p:sp>
      <p:pic>
        <p:nvPicPr>
          <p:cNvPr id="7172" name="Picture 4"/>
          <p:cNvPicPr>
            <a:picLocks noChangeAspect="1" noChangeArrowheads="1"/>
          </p:cNvPicPr>
          <p:nvPr>
            <p:ph type="body" idx="1"/>
          </p:nvPr>
        </p:nvPicPr>
        <p:blipFill>
          <a:blip r:embed="rId2"/>
          <a:srcRect/>
          <a:stretch>
            <a:fillRect/>
          </a:stretch>
        </p:blipFill>
        <p:spPr>
          <a:xfrm>
            <a:off x="2738438" y="1600200"/>
            <a:ext cx="3665537" cy="4525963"/>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8195" name="Picture 8"/>
          <p:cNvPicPr>
            <a:picLocks noChangeAspect="1" noChangeArrowheads="1"/>
          </p:cNvPicPr>
          <p:nvPr>
            <p:ph type="body" idx="1"/>
          </p:nvPr>
        </p:nvPicPr>
        <p:blipFill>
          <a:blip r:embed="rId2"/>
          <a:srcRect/>
          <a:stretch>
            <a:fillRect/>
          </a:stretch>
        </p:blipFill>
        <p:spPr>
          <a:xfrm>
            <a:off x="395288" y="0"/>
            <a:ext cx="8208962" cy="68580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FC730C-1A13-4271-BA30-64B2116A0B2D}"/>
</file>

<file path=customXml/itemProps2.xml><?xml version="1.0" encoding="utf-8"?>
<ds:datastoreItem xmlns:ds="http://schemas.openxmlformats.org/officeDocument/2006/customXml" ds:itemID="{5F426719-2B87-4A82-B6EA-1D560FC1B383}"/>
</file>

<file path=customXml/itemProps3.xml><?xml version="1.0" encoding="utf-8"?>
<ds:datastoreItem xmlns:ds="http://schemas.openxmlformats.org/officeDocument/2006/customXml" ds:itemID="{3BF0FC21-A672-4AE7-B829-BB75CA1A3C3E}"/>
</file>

<file path=docProps/app.xml><?xml version="1.0" encoding="utf-8"?>
<Properties xmlns="http://schemas.openxmlformats.org/officeDocument/2006/extended-properties" xmlns:vt="http://schemas.openxmlformats.org/officeDocument/2006/docPropsVTypes">
  <TotalTime>51</TotalTime>
  <Words>653</Words>
  <Application>Microsoft Office PowerPoint</Application>
  <PresentationFormat>On-screen Show (4:3)</PresentationFormat>
  <Paragraphs>68</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Blank Presentation</vt:lpstr>
      <vt:lpstr>Lateral Earth Pressure and Retaining wall Design </vt:lpstr>
      <vt:lpstr>Lateral Earth Pressure</vt:lpstr>
      <vt:lpstr>Slide 3</vt:lpstr>
      <vt:lpstr>TYPES OF EARTH-RETAINING STRUCTURES </vt:lpstr>
      <vt:lpstr>Slide 5</vt:lpstr>
      <vt:lpstr>Slide 6</vt:lpstr>
      <vt:lpstr>Slide 7</vt:lpstr>
      <vt:lpstr>Slide 8</vt:lpstr>
      <vt:lpstr>Slide 9</vt:lpstr>
      <vt:lpstr>Slide 10</vt:lpstr>
      <vt:lpstr>Slide 11</vt:lpstr>
      <vt:lpstr>Slide 12</vt:lpstr>
      <vt:lpstr>Slide 13</vt:lpstr>
      <vt:lpstr>Slide 14</vt:lpstr>
      <vt:lpstr>Active earth pressure</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University of Brighton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Civil Head</cp:lastModifiedBy>
  <cp:revision>84</cp:revision>
  <cp:lastPrinted>2007-06-27T16:18:00Z</cp:lastPrinted>
  <dcterms:created xsi:type="dcterms:W3CDTF">2010-12-15T15:59:42Z</dcterms:created>
  <dcterms:modified xsi:type="dcterms:W3CDTF">2018-09-24T17:27:24Z</dcterms:modified>
</cp:coreProperties>
</file>