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4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8.xml" ContentType="application/vnd.openxmlformats-officedocument.presentationml.slide+xml"/>
  <Override PartName="/ppt/slides/slide17.xml" ContentType="application/vnd.openxmlformats-officedocument.presentationml.slide+xml"/>
  <Override PartName="/ppt/slides/slide47.xml" ContentType="application/vnd.openxmlformats-officedocument.presentationml.slide+xml"/>
  <Override PartName="/ppt/slides/slide16.xml" ContentType="application/vnd.openxmlformats-officedocument.presentationml.slide+xml"/>
  <Override PartName="/ppt/slides/slide46.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4.xml" ContentType="application/vnd.openxmlformats-officedocument.presentationml.slide+xml"/>
  <Override PartName="/ppt/slides/slide8.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handoutMasterIdLst>
    <p:handoutMasterId r:id="rId51"/>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CB293"/>
    <a:srgbClr val="2AFFC9"/>
    <a:srgbClr val="6366E3"/>
    <a:srgbClr val="5394E3"/>
    <a:srgbClr val="598DE3"/>
    <a:srgbClr val="63A6E3"/>
    <a:srgbClr val="32A7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7" d="100"/>
          <a:sy n="87" d="100"/>
        </p:scale>
        <p:origin x="-876" y="-72"/>
      </p:cViewPr>
      <p:guideLst>
        <p:guide orient="horz" pos="2160"/>
        <p:guide pos="2880"/>
      </p:guideLst>
    </p:cSldViewPr>
  </p:slideViewPr>
  <p:outlineViewPr>
    <p:cViewPr>
      <p:scale>
        <a:sx n="72" d="100"/>
        <a:sy n="72" d="100"/>
      </p:scale>
      <p:origin x="0" y="0"/>
    </p:cViewPr>
    <p:sldLst>
      <p:sld r:id="rId1" collapse="1"/>
    </p:sldLst>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F9D41AE5-EA13-43F4-937C-009583DDF621}" type="slidenum">
              <a:rPr lang="en-US" smtClean="0"/>
              <a:pPr/>
              <a:t>3</a:t>
            </a:fld>
            <a:endParaRPr lang="en-US" smtClean="0"/>
          </a:p>
        </p:txBody>
      </p:sp>
      <p:sp>
        <p:nvSpPr>
          <p:cNvPr id="54275" name="Rectangle 2"/>
          <p:cNvSpPr>
            <a:spLocks noChangeAspect="1" noChangeArrowheads="1" noTextEdit="1"/>
          </p:cNvSpPr>
          <p:nvPr>
            <p:ph type="sldImg"/>
          </p:nvPr>
        </p:nvSpPr>
        <p:spPr>
          <a:xfrm>
            <a:off x="1118118" y="303628"/>
            <a:ext cx="4674177" cy="3526881"/>
          </a:xfrm>
          <a:ln/>
        </p:spPr>
      </p:sp>
      <p:sp>
        <p:nvSpPr>
          <p:cNvPr id="54276" name="Rectangle 3"/>
          <p:cNvSpPr>
            <a:spLocks noGrp="1" noChangeArrowheads="1"/>
          </p:cNvSpPr>
          <p:nvPr>
            <p:ph type="body" idx="1"/>
          </p:nvPr>
        </p:nvSpPr>
        <p:spPr>
          <a:xfrm>
            <a:off x="524118" y="4055833"/>
            <a:ext cx="5835176" cy="4579990"/>
          </a:xfrm>
          <a:noFill/>
          <a:ln/>
        </p:spPr>
        <p:txBody>
          <a:bodyPr lIns="89915" tIns="44958" rIns="89915" bIns="44958"/>
          <a:lstStyle/>
          <a:p>
            <a:r>
              <a:rPr lang="en-US" b="1" smtClean="0"/>
              <a:t>Slide 2 of 2</a:t>
            </a:r>
            <a:endParaRPr lang="en-US" smtClean="0"/>
          </a:p>
          <a:p>
            <a:r>
              <a:rPr lang="en-US" b="1" smtClean="0"/>
              <a:t>Emphasize:</a:t>
            </a:r>
            <a:r>
              <a:rPr lang="en-US" smtClean="0"/>
              <a:t> Layer 2—The</a:t>
            </a:r>
            <a:r>
              <a:rPr lang="en-US" b="1" smtClean="0"/>
              <a:t> interface</a:t>
            </a:r>
            <a:r>
              <a:rPr lang="en-US" smtClean="0"/>
              <a:t> description command allows you to enter a one-line descriptive statement for each interface. This description is displayed in the output from the </a:t>
            </a:r>
            <a:r>
              <a:rPr lang="en-US" b="1" smtClean="0"/>
              <a:t>show interfaces </a:t>
            </a:r>
            <a:r>
              <a:rPr lang="en-US" smtClean="0"/>
              <a:t>command and appears in the show running-config and show startup-config listings.	</a:t>
            </a:r>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sldNum" sz="quarter" idx="5"/>
          </p:nvPr>
        </p:nvSpPr>
        <p:spPr>
          <a:noFill/>
        </p:spPr>
        <p:txBody>
          <a:bodyPr/>
          <a:lstStyle/>
          <a:p>
            <a:fld id="{0A12290E-ADEA-463C-9438-A8A44BF5D623}" type="slidenum">
              <a:rPr lang="en-US" smtClean="0"/>
              <a:pPr/>
              <a:t>35</a:t>
            </a:fld>
            <a:endParaRPr lang="en-US" smtClean="0"/>
          </a:p>
        </p:txBody>
      </p:sp>
      <p:sp>
        <p:nvSpPr>
          <p:cNvPr id="63491" name="Rectangle 2"/>
          <p:cNvSpPr>
            <a:spLocks noChangeAspect="1" noChangeArrowheads="1" noTextEdit="1"/>
          </p:cNvSpPr>
          <p:nvPr>
            <p:ph type="sldImg"/>
          </p:nvPr>
        </p:nvSpPr>
        <p:spPr>
          <a:xfrm>
            <a:off x="1118117" y="302031"/>
            <a:ext cx="4671001" cy="3525282"/>
          </a:xfrm>
          <a:ln/>
        </p:spPr>
      </p:sp>
      <p:sp>
        <p:nvSpPr>
          <p:cNvPr id="63492"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Emphasize: </a:t>
            </a:r>
            <a:r>
              <a:rPr lang="en-US" smtClean="0"/>
              <a:t>As you use CDP and Telnet, you should note the information retrieved from the devices you successfully contacted. Documenting that information helps put the network into a visual perspective, and can be referenced at a later time.</a:t>
            </a:r>
          </a:p>
          <a:p>
            <a:r>
              <a:rPr lang="en-US" smtClean="0"/>
              <a:t>This concludes the network discovery portion of the chapter. In the next section, we will discuss configuration file and Cisco IOS image management.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Grp="1" noChangeArrowheads="1"/>
          </p:cNvSpPr>
          <p:nvPr>
            <p:ph type="sldNum" sz="quarter" idx="5"/>
          </p:nvPr>
        </p:nvSpPr>
        <p:spPr>
          <a:noFill/>
        </p:spPr>
        <p:txBody>
          <a:bodyPr/>
          <a:lstStyle/>
          <a:p>
            <a:fld id="{46596866-474A-4DB2-ADDD-4853488BF5C7}" type="slidenum">
              <a:rPr lang="en-US" smtClean="0"/>
              <a:pPr/>
              <a:t>37</a:t>
            </a:fld>
            <a:endParaRPr lang="en-US" smtClean="0"/>
          </a:p>
        </p:txBody>
      </p:sp>
      <p:sp>
        <p:nvSpPr>
          <p:cNvPr id="64515" name="Rectangle 2"/>
          <p:cNvSpPr>
            <a:spLocks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
          <p:cNvSpPr>
            <a:spLocks noGrp="1" noChangeArrowheads="1"/>
          </p:cNvSpPr>
          <p:nvPr>
            <p:ph type="sldNum" sz="quarter" idx="5"/>
          </p:nvPr>
        </p:nvSpPr>
        <p:spPr>
          <a:noFill/>
        </p:spPr>
        <p:txBody>
          <a:bodyPr/>
          <a:lstStyle/>
          <a:p>
            <a:fld id="{F0847A65-01FE-455A-8BC6-BA89F14E8D4B}" type="slidenum">
              <a:rPr lang="en-US" smtClean="0"/>
              <a:pPr/>
              <a:t>38</a:t>
            </a:fld>
            <a:endParaRPr lang="en-US" smtClean="0"/>
          </a:p>
        </p:txBody>
      </p:sp>
      <p:sp>
        <p:nvSpPr>
          <p:cNvPr id="65539" name="Rectangle 2"/>
          <p:cNvSpPr>
            <a:spLocks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sldNum" sz="quarter" idx="5"/>
          </p:nvPr>
        </p:nvSpPr>
        <p:spPr>
          <a:noFill/>
        </p:spPr>
        <p:txBody>
          <a:bodyPr/>
          <a:lstStyle/>
          <a:p>
            <a:fld id="{97FD0582-802E-4131-AB46-3CDBA1DD3220}" type="slidenum">
              <a:rPr lang="en-US" smtClean="0"/>
              <a:pPr/>
              <a:t>39</a:t>
            </a:fld>
            <a:endParaRPr lang="en-US" smtClean="0"/>
          </a:p>
        </p:txBody>
      </p:sp>
      <p:sp>
        <p:nvSpPr>
          <p:cNvPr id="66563" name="Rectangle 2"/>
          <p:cNvSpPr>
            <a:spLocks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p:spPr>
        <p:txBody>
          <a:bodyPr/>
          <a:lstStyle/>
          <a:p>
            <a:fld id="{80A8E631-F559-4A27-8FBA-409219DAA754}" type="slidenum">
              <a:rPr lang="en-US" smtClean="0"/>
              <a:pPr/>
              <a:t>43</a:t>
            </a:fld>
            <a:endParaRPr lang="en-US" smtClean="0"/>
          </a:p>
        </p:txBody>
      </p:sp>
      <p:sp>
        <p:nvSpPr>
          <p:cNvPr id="67587" name="Rectangle 2"/>
          <p:cNvSpPr>
            <a:spLocks noChangeAspect="1" noChangeArrowheads="1" noTextEdit="1"/>
          </p:cNvSpPr>
          <p:nvPr>
            <p:ph type="sldImg"/>
          </p:nvPr>
        </p:nvSpPr>
        <p:spPr>
          <a:xfrm>
            <a:off x="1116530" y="303628"/>
            <a:ext cx="4674176" cy="3526881"/>
          </a:xfrm>
          <a:ln/>
        </p:spPr>
      </p:sp>
      <p:sp>
        <p:nvSpPr>
          <p:cNvPr id="67588"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Emphasize: </a:t>
            </a:r>
            <a:r>
              <a:rPr lang="en-US" smtClean="0"/>
              <a:t>Another way to learn about a remote device is to connect to it. Telnet, a virtual terminal protocol that is part of the TCP/IP protocol suite, allows connections to remote hosts. By default, a router can have up to five simultaneous incoming Telnet sessions. With Cisco’s implementation of TCP/IP, you need not enter the </a:t>
            </a:r>
            <a:r>
              <a:rPr lang="en-US" b="1" smtClean="0"/>
              <a:t>connect </a:t>
            </a:r>
            <a:r>
              <a:rPr lang="en-US" smtClean="0"/>
              <a:t>or </a:t>
            </a:r>
            <a:r>
              <a:rPr lang="en-US" b="1" smtClean="0"/>
              <a:t>telnet </a:t>
            </a:r>
            <a:r>
              <a:rPr lang="en-US" smtClean="0"/>
              <a:t>command to establish a Telnet connection. If you prefer, you can just enter the learned host name, and the router will resolve the host name using DNS or a local host table. To end a Telnet session, use the </a:t>
            </a:r>
            <a:r>
              <a:rPr lang="en-US" b="1" smtClean="0"/>
              <a:t>exit </a:t>
            </a:r>
            <a:r>
              <a:rPr lang="en-US" smtClean="0"/>
              <a:t>or </a:t>
            </a:r>
            <a:r>
              <a:rPr lang="en-US" b="1" smtClean="0"/>
              <a:t>logout </a:t>
            </a:r>
            <a:r>
              <a:rPr lang="en-US" smtClean="0"/>
              <a:t>EXEC command.</a:t>
            </a:r>
          </a:p>
          <a:p>
            <a:r>
              <a:rPr lang="en-US" smtClean="0"/>
              <a:t>These are alternate commands for the operations listed on the graphic:</a:t>
            </a:r>
          </a:p>
          <a:p>
            <a:pPr lvl="1"/>
            <a:r>
              <a:rPr lang="en-US" smtClean="0"/>
              <a:t>Initiate a session:</a:t>
            </a:r>
          </a:p>
          <a:p>
            <a:pPr lvl="2"/>
            <a:r>
              <a:rPr lang="en-US" smtClean="0"/>
              <a:t> </a:t>
            </a:r>
            <a:r>
              <a:rPr lang="en-US" smtClean="0">
                <a:latin typeface="Courier New" pitchFamily="49" charset="0"/>
              </a:rPr>
              <a:t>Denver&gt;</a:t>
            </a:r>
            <a:r>
              <a:rPr lang="en-US" smtClean="0"/>
              <a:t> </a:t>
            </a:r>
            <a:r>
              <a:rPr lang="en-US" b="1" smtClean="0"/>
              <a:t>connect paris</a:t>
            </a:r>
          </a:p>
          <a:p>
            <a:pPr lvl="2"/>
            <a:r>
              <a:rPr lang="en-US" smtClean="0"/>
              <a:t> </a:t>
            </a:r>
            <a:r>
              <a:rPr lang="en-US" smtClean="0">
                <a:latin typeface="Courier New" pitchFamily="49" charset="0"/>
              </a:rPr>
              <a:t>Denver&gt;</a:t>
            </a:r>
            <a:r>
              <a:rPr lang="en-US" smtClean="0"/>
              <a:t> </a:t>
            </a:r>
            <a:r>
              <a:rPr lang="en-US" b="1" smtClean="0"/>
              <a:t>paris</a:t>
            </a:r>
            <a:endParaRPr lang="en-US" smtClean="0"/>
          </a:p>
          <a:p>
            <a:pPr lvl="2"/>
            <a:r>
              <a:rPr lang="en-US" smtClean="0"/>
              <a:t> </a:t>
            </a:r>
            <a:r>
              <a:rPr lang="en-US" smtClean="0">
                <a:latin typeface="Courier New" pitchFamily="49" charset="0"/>
              </a:rPr>
              <a:t>Denver&gt;</a:t>
            </a:r>
            <a:r>
              <a:rPr lang="en-US" smtClean="0"/>
              <a:t> </a:t>
            </a:r>
            <a:r>
              <a:rPr lang="en-US" b="1" smtClean="0"/>
              <a:t>131.108.100.152</a:t>
            </a:r>
            <a:endParaRPr lang="en-US" smtClean="0"/>
          </a:p>
          <a:p>
            <a:pPr lvl="1"/>
            <a:r>
              <a:rPr lang="en-US" smtClean="0"/>
              <a:t>Resume a session (enter session number or name):</a:t>
            </a:r>
          </a:p>
          <a:p>
            <a:pPr lvl="2"/>
            <a:r>
              <a:rPr lang="en-US" smtClean="0"/>
              <a:t> </a:t>
            </a:r>
            <a:r>
              <a:rPr lang="en-US" smtClean="0">
                <a:latin typeface="Courier New" pitchFamily="49" charset="0"/>
              </a:rPr>
              <a:t>Denver&gt;</a:t>
            </a:r>
            <a:r>
              <a:rPr lang="en-US" smtClean="0"/>
              <a:t> </a:t>
            </a:r>
            <a:r>
              <a:rPr lang="en-US" b="1" smtClean="0"/>
              <a:t>1</a:t>
            </a:r>
            <a:endParaRPr lang="en-US" smtClean="0"/>
          </a:p>
          <a:p>
            <a:pPr lvl="2"/>
            <a:r>
              <a:rPr lang="en-US" smtClean="0"/>
              <a:t> </a:t>
            </a:r>
            <a:r>
              <a:rPr lang="en-US" smtClean="0">
                <a:latin typeface="Courier New" pitchFamily="49" charset="0"/>
              </a:rPr>
              <a:t>Paris&gt;</a:t>
            </a:r>
            <a:endParaRPr lang="en-US" smtClean="0"/>
          </a:p>
          <a:p>
            <a:pPr lvl="1"/>
            <a:r>
              <a:rPr lang="en-US" smtClean="0"/>
              <a:t>End a session:</a:t>
            </a:r>
          </a:p>
          <a:p>
            <a:pPr lvl="2"/>
            <a:r>
              <a:rPr lang="en-US" smtClean="0"/>
              <a:t> </a:t>
            </a:r>
            <a:r>
              <a:rPr lang="en-US" smtClean="0">
                <a:latin typeface="Courier New" pitchFamily="49" charset="0"/>
              </a:rPr>
              <a:t>Paris&gt;</a:t>
            </a:r>
            <a:r>
              <a:rPr lang="en-US" smtClean="0"/>
              <a:t> </a:t>
            </a:r>
            <a:r>
              <a:rPr lang="en-US" b="1" smtClean="0"/>
              <a:t>exit</a:t>
            </a:r>
            <a:endParaRPr lang="en-US" smtClean="0"/>
          </a:p>
          <a:p>
            <a:r>
              <a:rPr lang="en-US" b="1" smtClean="0"/>
              <a:t>Note</a:t>
            </a:r>
            <a:r>
              <a:rPr lang="en-US" smtClean="0"/>
              <a:t>: The Catalyst 1900 can accept incoming Telnet connections but cannot initiate an outgoing Telnet session.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p:spPr>
        <p:txBody>
          <a:bodyPr/>
          <a:lstStyle/>
          <a:p>
            <a:fld id="{57EDA1A7-7A2A-4919-BBFF-5E3404FE0D12}" type="slidenum">
              <a:rPr lang="en-US" smtClean="0"/>
              <a:pPr/>
              <a:t>44</a:t>
            </a:fld>
            <a:endParaRPr lang="en-US" smtClean="0"/>
          </a:p>
        </p:txBody>
      </p:sp>
      <p:sp>
        <p:nvSpPr>
          <p:cNvPr id="68611" name="Rectangle 2"/>
          <p:cNvSpPr>
            <a:spLocks noChangeAspect="1" noChangeArrowheads="1" noTextEdit="1"/>
          </p:cNvSpPr>
          <p:nvPr>
            <p:ph type="sldImg"/>
          </p:nvPr>
        </p:nvSpPr>
        <p:spPr>
          <a:xfrm>
            <a:off x="1107001" y="302031"/>
            <a:ext cx="4670999" cy="3525282"/>
          </a:xfrm>
          <a:ln/>
        </p:spPr>
      </p:sp>
      <p:sp>
        <p:nvSpPr>
          <p:cNvPr id="68612"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Note:</a:t>
            </a:r>
            <a:r>
              <a:rPr lang="en-US" smtClean="0"/>
              <a:t>  This output was taken from a 2522. Line 11 = vty 0.</a:t>
            </a:r>
          </a:p>
          <a:p>
            <a:r>
              <a:rPr lang="en-US" smtClean="0"/>
              <a:t>You can send messages to one or all terminal lines. A common reason for doing this is to inform users of an impending shutdown. To send a message to other terminals, issue the following command: </a:t>
            </a:r>
          </a:p>
          <a:p>
            <a:r>
              <a:rPr lang="en-US" b="1" smtClean="0"/>
              <a:t>send </a:t>
            </a:r>
            <a:r>
              <a:rPr lang="en-US" smtClean="0"/>
              <a:t>{</a:t>
            </a:r>
            <a:r>
              <a:rPr lang="en-US" i="1" smtClean="0"/>
              <a:t>line-number </a:t>
            </a:r>
            <a:r>
              <a:rPr lang="en-US" smtClean="0"/>
              <a:t>| </a:t>
            </a:r>
            <a:r>
              <a:rPr lang="en-US" b="1" smtClean="0"/>
              <a:t>*</a:t>
            </a:r>
            <a:r>
              <a:rPr lang="en-US" smtClean="0"/>
              <a:t>} </a:t>
            </a:r>
          </a:p>
          <a:p>
            <a:r>
              <a:rPr lang="en-US" smtClean="0"/>
              <a:t>where</a:t>
            </a:r>
            <a:r>
              <a:rPr lang="en-US" i="1" smtClean="0"/>
              <a:t> line-number </a:t>
            </a:r>
            <a:r>
              <a:rPr lang="en-US" smtClean="0"/>
              <a:t>specifies the line number to which the message will be sent, and </a:t>
            </a:r>
            <a:r>
              <a:rPr lang="en-US" b="1" smtClean="0"/>
              <a:t>*</a:t>
            </a:r>
            <a:r>
              <a:rPr lang="en-US" smtClean="0"/>
              <a:t> indicates that the message will be sent to all lines. </a:t>
            </a:r>
          </a:p>
          <a:p>
            <a:r>
              <a:rPr lang="en-US" smtClean="0"/>
              <a:t>The system prompts for the message, which can be up to 500 characters long. End the message by entering </a:t>
            </a:r>
            <a:r>
              <a:rPr lang="en-US" b="1" smtClean="0"/>
              <a:t>Ctrl-Z</a:t>
            </a:r>
            <a:r>
              <a:rPr lang="en-US" smtClean="0"/>
              <a:t>. Enter </a:t>
            </a:r>
            <a:r>
              <a:rPr lang="en-US" b="1" smtClean="0"/>
              <a:t>Ctrl-C </a:t>
            </a:r>
            <a:r>
              <a:rPr lang="en-US" smtClean="0"/>
              <a:t>to abort the command. </a:t>
            </a:r>
          </a:p>
          <a:p>
            <a:endParaRPr lang="en-US" u="sng"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p:spPr>
        <p:txBody>
          <a:bodyPr/>
          <a:lstStyle/>
          <a:p>
            <a:fld id="{F724D586-A4EF-4ADF-8826-6492F846E39E}" type="slidenum">
              <a:rPr lang="en-US" smtClean="0"/>
              <a:pPr/>
              <a:t>45</a:t>
            </a:fld>
            <a:endParaRPr lang="en-US" smtClean="0"/>
          </a:p>
        </p:txBody>
      </p:sp>
      <p:sp>
        <p:nvSpPr>
          <p:cNvPr id="69635" name="Rectangle 2"/>
          <p:cNvSpPr>
            <a:spLocks noChangeAspect="1" noChangeArrowheads="1" noTextEdit="1"/>
          </p:cNvSpPr>
          <p:nvPr>
            <p:ph type="sldImg"/>
          </p:nvPr>
        </p:nvSpPr>
        <p:spPr>
          <a:xfrm>
            <a:off x="1107001" y="302031"/>
            <a:ext cx="4670999" cy="3525282"/>
          </a:xfrm>
          <a:ln/>
        </p:spPr>
      </p:sp>
      <p:sp>
        <p:nvSpPr>
          <p:cNvPr id="69636"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Emphasize: </a:t>
            </a:r>
            <a:r>
              <a:rPr lang="en-US" smtClean="0"/>
              <a:t>The key stroke sequence for Ctrl-Shift-6 and x.</a:t>
            </a:r>
            <a:endParaRPr 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p:spPr>
        <p:txBody>
          <a:bodyPr/>
          <a:lstStyle/>
          <a:p>
            <a:fld id="{79F2765E-B664-48DA-A18E-54866DCB4E1D}" type="slidenum">
              <a:rPr lang="en-US" smtClean="0"/>
              <a:pPr/>
              <a:t>46</a:t>
            </a:fld>
            <a:endParaRPr lang="en-US" smtClean="0"/>
          </a:p>
        </p:txBody>
      </p:sp>
      <p:sp>
        <p:nvSpPr>
          <p:cNvPr id="70659" name="Rectangle 2"/>
          <p:cNvSpPr>
            <a:spLocks noChangeAspect="1" noChangeArrowheads="1" noTextEdit="1"/>
          </p:cNvSpPr>
          <p:nvPr>
            <p:ph type="sldImg"/>
          </p:nvPr>
        </p:nvSpPr>
        <p:spPr>
          <a:xfrm>
            <a:off x="1116530" y="303628"/>
            <a:ext cx="4674176" cy="3526881"/>
          </a:xfrm>
          <a:ln/>
        </p:spPr>
      </p:sp>
      <p:sp>
        <p:nvSpPr>
          <p:cNvPr id="70660"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Note: </a:t>
            </a:r>
            <a:r>
              <a:rPr lang="en-US" smtClean="0"/>
              <a:t>Disconnecting without the session number disconnects that last active session.</a:t>
            </a:r>
            <a:endParaRPr lang="en-US"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p:spPr>
        <p:txBody>
          <a:bodyPr/>
          <a:lstStyle/>
          <a:p>
            <a:fld id="{22257FE2-AEFC-4CE7-8CD3-B53445E4B57F}" type="slidenum">
              <a:rPr lang="en-US" smtClean="0"/>
              <a:pPr/>
              <a:t>47</a:t>
            </a:fld>
            <a:endParaRPr lang="en-US" smtClean="0"/>
          </a:p>
        </p:txBody>
      </p:sp>
      <p:sp>
        <p:nvSpPr>
          <p:cNvPr id="71683" name="Rectangle 2"/>
          <p:cNvSpPr>
            <a:spLocks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p:spPr>
        <p:txBody>
          <a:bodyPr/>
          <a:lstStyle/>
          <a:p>
            <a:fld id="{48ED81FE-9871-498B-A6CB-32D65644776E}" type="slidenum">
              <a:rPr lang="en-US" smtClean="0"/>
              <a:pPr/>
              <a:t>48</a:t>
            </a:fld>
            <a:endParaRPr lang="en-US" smtClean="0"/>
          </a:p>
        </p:txBody>
      </p:sp>
      <p:sp>
        <p:nvSpPr>
          <p:cNvPr id="72707" name="Rectangle 2"/>
          <p:cNvSpPr>
            <a:spLocks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5C8B8EFB-0905-4C71-8190-DD491E9D7B76}" type="slidenum">
              <a:rPr lang="en-US" smtClean="0"/>
              <a:pPr/>
              <a:t>4</a:t>
            </a:fld>
            <a:endParaRPr lang="en-US" smtClean="0"/>
          </a:p>
        </p:txBody>
      </p:sp>
      <p:sp>
        <p:nvSpPr>
          <p:cNvPr id="55299" name="Rectangle 2"/>
          <p:cNvSpPr>
            <a:spLocks noChangeAspect="1" noChangeArrowheads="1" noTextEdit="1"/>
          </p:cNvSpPr>
          <p:nvPr>
            <p:ph type="sldImg"/>
          </p:nvPr>
        </p:nvSpPr>
        <p:spPr>
          <a:xfrm>
            <a:off x="1118118" y="303628"/>
            <a:ext cx="4674177" cy="3526881"/>
          </a:xfrm>
          <a:ln/>
        </p:spPr>
      </p:sp>
      <p:sp>
        <p:nvSpPr>
          <p:cNvPr id="55300" name="Rectangle 3"/>
          <p:cNvSpPr>
            <a:spLocks noGrp="1" noChangeArrowheads="1"/>
          </p:cNvSpPr>
          <p:nvPr>
            <p:ph type="body" idx="1"/>
          </p:nvPr>
        </p:nvSpPr>
        <p:spPr>
          <a:xfrm>
            <a:off x="524118" y="4055833"/>
            <a:ext cx="5835176" cy="4579990"/>
          </a:xfrm>
          <a:noFill/>
          <a:ln/>
        </p:spPr>
        <p:txBody>
          <a:bodyPr lIns="89915" tIns="44958" rIns="89915" bIns="44958"/>
          <a:lstStyle/>
          <a:p>
            <a:r>
              <a:rPr lang="en-US" b="1" smtClean="0"/>
              <a:t>Layer 2 of 2</a:t>
            </a:r>
          </a:p>
          <a:p>
            <a:r>
              <a:rPr lang="en-US" b="1" smtClean="0"/>
              <a:t>Emphasize:</a:t>
            </a:r>
            <a:r>
              <a:rPr lang="en-US" smtClean="0"/>
              <a:t> The router has one enable password. Remember that this is your only protection. Whoever owns this password can do anything with the router, so be careful about communicating this password to others. To provide an additional layer of security, particularly for passwords that cross the network or are stored on a TFTP server, you can use either the </a:t>
            </a:r>
            <a:r>
              <a:rPr lang="en-US" b="1" smtClean="0"/>
              <a:t>enable password </a:t>
            </a:r>
            <a:r>
              <a:rPr lang="en-US" smtClean="0"/>
              <a:t>or </a:t>
            </a:r>
            <a:r>
              <a:rPr lang="en-US" b="1" smtClean="0"/>
              <a:t>enable secret </a:t>
            </a:r>
            <a:r>
              <a:rPr lang="en-US" smtClean="0"/>
              <a:t>commands. Both commands accomplish the same thing; that is, they allow you to establish an encrypted password that users must enter to access enable mode (the default), or any privilege level you specify. Cisco recommends that you use the </a:t>
            </a:r>
            <a:r>
              <a:rPr lang="en-US" b="1" smtClean="0"/>
              <a:t>enable secret </a:t>
            </a:r>
            <a:r>
              <a:rPr lang="en-US" smtClean="0"/>
              <a:t>command because it uses an improved encryption algorithm. Use the </a:t>
            </a:r>
            <a:r>
              <a:rPr lang="en-US" b="1" smtClean="0"/>
              <a:t>enable password </a:t>
            </a:r>
            <a:r>
              <a:rPr lang="en-US" smtClean="0"/>
              <a:t>command only if you boot an older image of the Cisco IOS software, or if you boot older boot ROMs that do not recognize the </a:t>
            </a:r>
            <a:r>
              <a:rPr lang="en-US" b="1" smtClean="0"/>
              <a:t>enable secret </a:t>
            </a:r>
            <a:r>
              <a:rPr lang="en-US" smtClean="0"/>
              <a:t>command. If you configure the enable secret password, it is used instead of the enable password, not in addition to it. </a:t>
            </a:r>
          </a:p>
          <a:p>
            <a:r>
              <a:rPr lang="en-US" smtClean="0"/>
              <a:t>Cisco supports password encryption. Turn on password encryption using the </a:t>
            </a:r>
            <a:r>
              <a:rPr lang="en-US" b="1" smtClean="0"/>
              <a:t>service password-encryption </a:t>
            </a:r>
            <a:r>
              <a:rPr lang="en-US" smtClean="0"/>
              <a:t>command. Then enter the desired passwords for encryption. Immediately, on the next line, enter the </a:t>
            </a:r>
            <a:r>
              <a:rPr lang="en-US" b="1" smtClean="0"/>
              <a:t>no service password-encryption</a:t>
            </a:r>
            <a:r>
              <a:rPr lang="en-US" smtClean="0"/>
              <a:t> command. Only those passwords that are set between the two commands will be encrypted. If you enter </a:t>
            </a:r>
            <a:r>
              <a:rPr lang="en-US" b="1" smtClean="0"/>
              <a:t>service password-encryption </a:t>
            </a:r>
            <a:r>
              <a:rPr lang="en-US" smtClean="0"/>
              <a:t>and then press </a:t>
            </a:r>
            <a:r>
              <a:rPr lang="en-US" b="1" smtClean="0"/>
              <a:t>Ctrl-Z </a:t>
            </a:r>
            <a:r>
              <a:rPr lang="en-US" smtClean="0"/>
              <a:t>to exit, all passwords will be encrypted.</a:t>
            </a:r>
          </a:p>
          <a:p>
            <a:r>
              <a:rPr lang="en-US" b="1" smtClean="0"/>
              <a:t>Note:</a:t>
            </a:r>
            <a:r>
              <a:rPr lang="en-US" smtClean="0"/>
              <a:t> Password recovery is not covered in the course materials. Refer the students to the IMCR class.	</a:t>
            </a:r>
          </a:p>
          <a:p>
            <a:endParaRPr lang="en-US" smtClean="0"/>
          </a:p>
          <a:p>
            <a:endParaRPr lang="en-US" smtClean="0"/>
          </a:p>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8AD81B33-3147-49F1-8E01-FA06EAEE52A6}" type="slidenum">
              <a:rPr lang="en-US" smtClean="0"/>
              <a:pPr/>
              <a:t>5</a:t>
            </a:fld>
            <a:endParaRPr lang="en-US" smtClean="0"/>
          </a:p>
        </p:txBody>
      </p:sp>
      <p:sp>
        <p:nvSpPr>
          <p:cNvPr id="56323" name="Rectangle 2"/>
          <p:cNvSpPr>
            <a:spLocks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5CD7FE92-D0AF-40E9-A148-88832D8D3FAD}" type="slidenum">
              <a:rPr lang="en-US" smtClean="0"/>
              <a:pPr/>
              <a:t>8</a:t>
            </a:fld>
            <a:endParaRPr lang="en-US" smtClean="0"/>
          </a:p>
        </p:txBody>
      </p:sp>
      <p:sp>
        <p:nvSpPr>
          <p:cNvPr id="57347" name="Rectangle 2"/>
          <p:cNvSpPr>
            <a:spLocks noChangeAspect="1" noChangeArrowheads="1" noTextEdit="1"/>
          </p:cNvSpPr>
          <p:nvPr>
            <p:ph type="sldImg"/>
          </p:nvPr>
        </p:nvSpPr>
        <p:spPr>
          <a:xfrm>
            <a:off x="1107000" y="300432"/>
            <a:ext cx="4674176" cy="3526881"/>
          </a:xfrm>
          <a:ln/>
        </p:spPr>
      </p:sp>
      <p:sp>
        <p:nvSpPr>
          <p:cNvPr id="57348" name="Rectangle 3"/>
          <p:cNvSpPr>
            <a:spLocks noGrp="1" noChangeArrowheads="1"/>
          </p:cNvSpPr>
          <p:nvPr>
            <p:ph type="body" idx="1"/>
          </p:nvPr>
        </p:nvSpPr>
        <p:spPr>
          <a:xfrm>
            <a:off x="524118" y="4052637"/>
            <a:ext cx="5835176" cy="4579990"/>
          </a:xfrm>
          <a:noFill/>
          <a:ln/>
        </p:spPr>
        <p:txBody>
          <a:bodyPr/>
          <a:lstStyle/>
          <a:p>
            <a:r>
              <a:rPr lang="en-US" b="1" smtClean="0"/>
              <a:t>Emphasize: </a:t>
            </a:r>
            <a:r>
              <a:rPr lang="en-US" smtClean="0"/>
              <a:t>This command requires a space between the word </a:t>
            </a:r>
            <a:r>
              <a:rPr lang="en-US" b="1" smtClean="0"/>
              <a:t>serial</a:t>
            </a:r>
            <a:r>
              <a:rPr lang="en-US" smtClean="0"/>
              <a:t> and the interface number. The router only checks for the cable type at powerup.</a:t>
            </a:r>
          </a:p>
          <a:p>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sldNum" sz="quarter" idx="5"/>
          </p:nvPr>
        </p:nvSpPr>
        <p:spPr>
          <a:noFill/>
        </p:spPr>
        <p:txBody>
          <a:bodyPr/>
          <a:lstStyle/>
          <a:p>
            <a:fld id="{6DC75DEE-2974-44C0-931A-9B104C573B6A}" type="slidenum">
              <a:rPr lang="en-US" smtClean="0"/>
              <a:pPr/>
              <a:t>10</a:t>
            </a:fld>
            <a:endParaRPr lang="en-US" smtClean="0"/>
          </a:p>
        </p:txBody>
      </p:sp>
      <p:sp>
        <p:nvSpPr>
          <p:cNvPr id="58371" name="Rectangle 2"/>
          <p:cNvSpPr>
            <a:spLocks noChangeAspect="1" noChangeArrowheads="1" noTextEdit="1"/>
          </p:cNvSpPr>
          <p:nvPr>
            <p:ph type="sldImg"/>
          </p:nvPr>
        </p:nvSpPr>
        <p:spPr>
          <a:xfrm>
            <a:off x="1107000" y="300432"/>
            <a:ext cx="4674176" cy="3526881"/>
          </a:xfrm>
          <a:ln/>
        </p:spPr>
      </p:sp>
      <p:sp>
        <p:nvSpPr>
          <p:cNvPr id="58372" name="Rectangle 3"/>
          <p:cNvSpPr>
            <a:spLocks noGrp="1" noChangeArrowheads="1"/>
          </p:cNvSpPr>
          <p:nvPr>
            <p:ph type="body" idx="1"/>
          </p:nvPr>
        </p:nvSpPr>
        <p:spPr>
          <a:xfrm>
            <a:off x="524118" y="4052637"/>
            <a:ext cx="5835176" cy="4579990"/>
          </a:xfrm>
          <a:noFill/>
          <a:ln/>
        </p:spPr>
        <p:txBody>
          <a:bodyPr/>
          <a:lstStyle/>
          <a:p>
            <a:r>
              <a:rPr lang="en-US" b="1" smtClean="0"/>
              <a:t>Purpose: </a:t>
            </a:r>
            <a:r>
              <a:rPr lang="en-US" smtClean="0"/>
              <a:t>This slide explains how to interpret the </a:t>
            </a:r>
            <a:r>
              <a:rPr lang="en-US" b="1" smtClean="0"/>
              <a:t>show interfaces serial </a:t>
            </a:r>
            <a:r>
              <a:rPr lang="en-US" smtClean="0"/>
              <a:t>command output.</a:t>
            </a:r>
            <a:endParaRPr lang="en-US" b="1" smtClean="0"/>
          </a:p>
          <a:p>
            <a:r>
              <a:rPr lang="en-US" b="1" smtClean="0"/>
              <a:t>Emphasize:</a:t>
            </a:r>
            <a:r>
              <a:rPr lang="en-US" smtClean="0"/>
              <a:t> The </a:t>
            </a:r>
            <a:r>
              <a:rPr lang="en-US" b="1" smtClean="0"/>
              <a:t>show interfaces serial </a:t>
            </a:r>
            <a:r>
              <a:rPr lang="en-US" smtClean="0"/>
              <a:t>command output indicates that the serial interface is up and the line protocol is up. The first parameter refers to the hardware layer and essentially reflects whether the interface is receiving the Carrier Detect signal from the other end. The second parameter refers to the data link layer. This parameter reflects whether the data link layer protocol keepalives are being received.</a:t>
            </a:r>
          </a:p>
          <a:p>
            <a:r>
              <a:rPr lang="en-US" smtClean="0"/>
              <a:t>If both the interface and the line protocol are up, the connection is operational. </a:t>
            </a:r>
          </a:p>
          <a:p>
            <a:r>
              <a:rPr lang="en-US" smtClean="0"/>
              <a:t>If the hardware is up and the line protocol is down, a connection problem exist such as no clocking, wrong encapsulation type, or no keepalives.</a:t>
            </a:r>
          </a:p>
          <a:p>
            <a:r>
              <a:rPr lang="en-US" smtClean="0"/>
              <a:t>If both the line protocol and the interface are down, a cable might never have been attached to the router. On the serial cable, you can plug in the cable upside-down, causing the pins on the serial cable to break. </a:t>
            </a:r>
          </a:p>
          <a:p>
            <a:r>
              <a:rPr lang="en-US" smtClean="0"/>
              <a:t>There is one more possibility. If the information says “administratively down,” you have manually disabled (shut) the interface. </a:t>
            </a:r>
          </a:p>
          <a:p>
            <a:r>
              <a:rPr lang="en-US" smtClean="0"/>
              <a:t>Cisco offers a hardware class (IMCR) that discusses the router hardware in more detail.</a:t>
            </a:r>
          </a:p>
          <a:p>
            <a:r>
              <a:rPr lang="en-US" smtClean="0"/>
              <a:t>	</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sldNum" sz="quarter" idx="5"/>
          </p:nvPr>
        </p:nvSpPr>
        <p:spPr>
          <a:noFill/>
        </p:spPr>
        <p:txBody>
          <a:bodyPr/>
          <a:lstStyle/>
          <a:p>
            <a:fld id="{7EBB7A0F-6839-40CA-B6B3-31C1EC3620D1}" type="slidenum">
              <a:rPr lang="en-US" smtClean="0"/>
              <a:pPr/>
              <a:t>19</a:t>
            </a:fld>
            <a:endParaRPr lang="en-US" smtClean="0"/>
          </a:p>
        </p:txBody>
      </p:sp>
      <p:sp>
        <p:nvSpPr>
          <p:cNvPr id="59395" name="Rectangle 2"/>
          <p:cNvSpPr>
            <a:spLocks noChangeAspect="1" noChangeArrowheads="1" noTextEdit="1"/>
          </p:cNvSpPr>
          <p:nvPr>
            <p:ph type="sldImg"/>
          </p:nvPr>
        </p:nvSpPr>
        <p:spPr>
          <a:xfrm>
            <a:off x="1107001" y="302031"/>
            <a:ext cx="4670999" cy="3525282"/>
          </a:xfrm>
          <a:ln/>
        </p:spPr>
      </p:sp>
      <p:sp>
        <p:nvSpPr>
          <p:cNvPr id="59396"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Layer 4 of 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sldNum" sz="quarter" idx="5"/>
          </p:nvPr>
        </p:nvSpPr>
        <p:spPr>
          <a:noFill/>
        </p:spPr>
        <p:txBody>
          <a:bodyPr/>
          <a:lstStyle/>
          <a:p>
            <a:fld id="{44987E1C-692B-40D5-82EC-3CC5BAC25DF2}" type="slidenum">
              <a:rPr lang="en-US" smtClean="0"/>
              <a:pPr/>
              <a:t>20</a:t>
            </a:fld>
            <a:endParaRPr lang="en-US" smtClean="0"/>
          </a:p>
        </p:txBody>
      </p:sp>
      <p:sp>
        <p:nvSpPr>
          <p:cNvPr id="60419" name="Rectangle 2"/>
          <p:cNvSpPr>
            <a:spLocks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sldNum" sz="quarter" idx="5"/>
          </p:nvPr>
        </p:nvSpPr>
        <p:spPr>
          <a:noFill/>
        </p:spPr>
        <p:txBody>
          <a:bodyPr/>
          <a:lstStyle/>
          <a:p>
            <a:fld id="{21F63386-B206-46E1-8AF5-C7ADE33751CE}" type="slidenum">
              <a:rPr lang="en-US" smtClean="0"/>
              <a:pPr/>
              <a:t>26</a:t>
            </a:fld>
            <a:endParaRPr lang="en-US" smtClean="0"/>
          </a:p>
        </p:txBody>
      </p:sp>
      <p:sp>
        <p:nvSpPr>
          <p:cNvPr id="61443" name="Rectangle 2"/>
          <p:cNvSpPr>
            <a:spLocks noChangeArrowheads="1"/>
          </p:cNvSpPr>
          <p:nvPr/>
        </p:nvSpPr>
        <p:spPr bwMode="auto">
          <a:xfrm>
            <a:off x="3886412" y="1"/>
            <a:ext cx="2971588" cy="457040"/>
          </a:xfrm>
          <a:prstGeom prst="rect">
            <a:avLst/>
          </a:prstGeom>
          <a:noFill/>
          <a:ln w="9525">
            <a:noFill/>
            <a:miter lim="800000"/>
            <a:headEnd/>
            <a:tailEnd/>
          </a:ln>
        </p:spPr>
        <p:txBody>
          <a:bodyPr wrap="none" lIns="91797" tIns="45898" rIns="91797" bIns="45898" anchor="ctr"/>
          <a:lstStyle/>
          <a:p>
            <a:endParaRPr lang="ar-EG"/>
          </a:p>
        </p:txBody>
      </p:sp>
      <p:sp>
        <p:nvSpPr>
          <p:cNvPr id="61444" name="Rectangle 3"/>
          <p:cNvSpPr>
            <a:spLocks noChangeArrowheads="1"/>
          </p:cNvSpPr>
          <p:nvPr/>
        </p:nvSpPr>
        <p:spPr bwMode="auto">
          <a:xfrm>
            <a:off x="0" y="1"/>
            <a:ext cx="2971589" cy="457040"/>
          </a:xfrm>
          <a:prstGeom prst="rect">
            <a:avLst/>
          </a:prstGeom>
          <a:noFill/>
          <a:ln w="9525">
            <a:noFill/>
            <a:miter lim="800000"/>
            <a:headEnd/>
            <a:tailEnd/>
          </a:ln>
        </p:spPr>
        <p:txBody>
          <a:bodyPr wrap="none" lIns="91797" tIns="45898" rIns="91797" bIns="45898" anchor="ctr"/>
          <a:lstStyle/>
          <a:p>
            <a:endParaRPr lang="ar-EG"/>
          </a:p>
        </p:txBody>
      </p:sp>
      <p:sp>
        <p:nvSpPr>
          <p:cNvPr id="61445" name="Rectangle 4"/>
          <p:cNvSpPr>
            <a:spLocks noChangeArrowheads="1"/>
          </p:cNvSpPr>
          <p:nvPr/>
        </p:nvSpPr>
        <p:spPr bwMode="auto">
          <a:xfrm>
            <a:off x="3886412" y="1"/>
            <a:ext cx="2971588" cy="457040"/>
          </a:xfrm>
          <a:prstGeom prst="rect">
            <a:avLst/>
          </a:prstGeom>
          <a:noFill/>
          <a:ln w="9525">
            <a:noFill/>
            <a:miter lim="800000"/>
            <a:headEnd/>
            <a:tailEnd/>
          </a:ln>
        </p:spPr>
        <p:txBody>
          <a:bodyPr wrap="none" lIns="91797" tIns="45898" rIns="91797" bIns="45898" anchor="ctr"/>
          <a:lstStyle/>
          <a:p>
            <a:endParaRPr lang="ar-EG"/>
          </a:p>
        </p:txBody>
      </p:sp>
      <p:sp>
        <p:nvSpPr>
          <p:cNvPr id="61446" name="Rectangle 5"/>
          <p:cNvSpPr>
            <a:spLocks noChangeArrowheads="1"/>
          </p:cNvSpPr>
          <p:nvPr/>
        </p:nvSpPr>
        <p:spPr bwMode="auto">
          <a:xfrm>
            <a:off x="0" y="1"/>
            <a:ext cx="2971589" cy="457040"/>
          </a:xfrm>
          <a:prstGeom prst="rect">
            <a:avLst/>
          </a:prstGeom>
          <a:noFill/>
          <a:ln w="9525">
            <a:noFill/>
            <a:miter lim="800000"/>
            <a:headEnd/>
            <a:tailEnd/>
          </a:ln>
        </p:spPr>
        <p:txBody>
          <a:bodyPr wrap="none" lIns="91797" tIns="45898" rIns="91797" bIns="45898" anchor="ctr"/>
          <a:lstStyle/>
          <a:p>
            <a:endParaRPr lang="ar-EG"/>
          </a:p>
        </p:txBody>
      </p:sp>
      <p:sp>
        <p:nvSpPr>
          <p:cNvPr id="61447" name="Rectangle 6"/>
          <p:cNvSpPr>
            <a:spLocks noChangeArrowheads="1"/>
          </p:cNvSpPr>
          <p:nvPr/>
        </p:nvSpPr>
        <p:spPr bwMode="auto">
          <a:xfrm>
            <a:off x="3886412" y="1"/>
            <a:ext cx="2971588" cy="457040"/>
          </a:xfrm>
          <a:prstGeom prst="rect">
            <a:avLst/>
          </a:prstGeom>
          <a:noFill/>
          <a:ln w="9525">
            <a:noFill/>
            <a:miter lim="800000"/>
            <a:headEnd/>
            <a:tailEnd/>
          </a:ln>
        </p:spPr>
        <p:txBody>
          <a:bodyPr wrap="none" lIns="91797" tIns="45898" rIns="91797" bIns="45898" anchor="ctr"/>
          <a:lstStyle/>
          <a:p>
            <a:endParaRPr lang="ar-EG"/>
          </a:p>
        </p:txBody>
      </p:sp>
      <p:sp>
        <p:nvSpPr>
          <p:cNvPr id="61448" name="Rectangle 7"/>
          <p:cNvSpPr>
            <a:spLocks noChangeArrowheads="1"/>
          </p:cNvSpPr>
          <p:nvPr/>
        </p:nvSpPr>
        <p:spPr bwMode="auto">
          <a:xfrm>
            <a:off x="0" y="1"/>
            <a:ext cx="2971589" cy="457040"/>
          </a:xfrm>
          <a:prstGeom prst="rect">
            <a:avLst/>
          </a:prstGeom>
          <a:noFill/>
          <a:ln w="9525">
            <a:noFill/>
            <a:miter lim="800000"/>
            <a:headEnd/>
            <a:tailEnd/>
          </a:ln>
        </p:spPr>
        <p:txBody>
          <a:bodyPr wrap="none" lIns="91797" tIns="45898" rIns="91797" bIns="45898" anchor="ctr"/>
          <a:lstStyle/>
          <a:p>
            <a:endParaRPr lang="ar-EG"/>
          </a:p>
        </p:txBody>
      </p:sp>
      <p:sp>
        <p:nvSpPr>
          <p:cNvPr id="61449" name="Rectangle 8"/>
          <p:cNvSpPr>
            <a:spLocks noChangeArrowheads="1"/>
          </p:cNvSpPr>
          <p:nvPr/>
        </p:nvSpPr>
        <p:spPr bwMode="auto">
          <a:xfrm>
            <a:off x="3886412" y="1"/>
            <a:ext cx="2971588" cy="457040"/>
          </a:xfrm>
          <a:prstGeom prst="rect">
            <a:avLst/>
          </a:prstGeom>
          <a:noFill/>
          <a:ln w="9525">
            <a:noFill/>
            <a:miter lim="800000"/>
            <a:headEnd/>
            <a:tailEnd/>
          </a:ln>
        </p:spPr>
        <p:txBody>
          <a:bodyPr wrap="none" lIns="91797" tIns="45898" rIns="91797" bIns="45898" anchor="ctr"/>
          <a:lstStyle/>
          <a:p>
            <a:endParaRPr lang="ar-EG"/>
          </a:p>
        </p:txBody>
      </p:sp>
      <p:sp>
        <p:nvSpPr>
          <p:cNvPr id="61450" name="Rectangle 9"/>
          <p:cNvSpPr>
            <a:spLocks noChangeArrowheads="1"/>
          </p:cNvSpPr>
          <p:nvPr/>
        </p:nvSpPr>
        <p:spPr bwMode="auto">
          <a:xfrm>
            <a:off x="0" y="1"/>
            <a:ext cx="2971589" cy="457040"/>
          </a:xfrm>
          <a:prstGeom prst="rect">
            <a:avLst/>
          </a:prstGeom>
          <a:noFill/>
          <a:ln w="9525">
            <a:noFill/>
            <a:miter lim="800000"/>
            <a:headEnd/>
            <a:tailEnd/>
          </a:ln>
        </p:spPr>
        <p:txBody>
          <a:bodyPr wrap="none" lIns="91797" tIns="45898" rIns="91797" bIns="45898" anchor="ctr"/>
          <a:lstStyle/>
          <a:p>
            <a:endParaRPr lang="ar-EG"/>
          </a:p>
        </p:txBody>
      </p:sp>
      <p:sp>
        <p:nvSpPr>
          <p:cNvPr id="61451" name="Rectangle 10"/>
          <p:cNvSpPr>
            <a:spLocks noChangeArrowheads="1"/>
          </p:cNvSpPr>
          <p:nvPr/>
        </p:nvSpPr>
        <p:spPr bwMode="auto">
          <a:xfrm>
            <a:off x="3886412" y="1"/>
            <a:ext cx="2971588" cy="457040"/>
          </a:xfrm>
          <a:prstGeom prst="rect">
            <a:avLst/>
          </a:prstGeom>
          <a:noFill/>
          <a:ln w="9525">
            <a:noFill/>
            <a:miter lim="800000"/>
            <a:headEnd/>
            <a:tailEnd/>
          </a:ln>
        </p:spPr>
        <p:txBody>
          <a:bodyPr wrap="none" lIns="91797" tIns="45898" rIns="91797" bIns="45898" anchor="ctr"/>
          <a:lstStyle/>
          <a:p>
            <a:endParaRPr lang="ar-EG"/>
          </a:p>
        </p:txBody>
      </p:sp>
      <p:sp>
        <p:nvSpPr>
          <p:cNvPr id="61452" name="Rectangle 11"/>
          <p:cNvSpPr>
            <a:spLocks noChangeArrowheads="1"/>
          </p:cNvSpPr>
          <p:nvPr/>
        </p:nvSpPr>
        <p:spPr bwMode="auto">
          <a:xfrm>
            <a:off x="0" y="1"/>
            <a:ext cx="2971589" cy="457040"/>
          </a:xfrm>
          <a:prstGeom prst="rect">
            <a:avLst/>
          </a:prstGeom>
          <a:noFill/>
          <a:ln w="9525">
            <a:noFill/>
            <a:miter lim="800000"/>
            <a:headEnd/>
            <a:tailEnd/>
          </a:ln>
        </p:spPr>
        <p:txBody>
          <a:bodyPr wrap="none" lIns="91797" tIns="45898" rIns="91797" bIns="45898" anchor="ctr"/>
          <a:lstStyle/>
          <a:p>
            <a:endParaRPr lang="ar-EG"/>
          </a:p>
        </p:txBody>
      </p:sp>
      <p:sp>
        <p:nvSpPr>
          <p:cNvPr id="61453" name="Rectangle 12"/>
          <p:cNvSpPr>
            <a:spLocks noChangeArrowheads="1"/>
          </p:cNvSpPr>
          <p:nvPr/>
        </p:nvSpPr>
        <p:spPr bwMode="auto">
          <a:xfrm>
            <a:off x="3886412" y="1"/>
            <a:ext cx="2971588" cy="457040"/>
          </a:xfrm>
          <a:prstGeom prst="rect">
            <a:avLst/>
          </a:prstGeom>
          <a:noFill/>
          <a:ln w="9525">
            <a:noFill/>
            <a:miter lim="800000"/>
            <a:headEnd/>
            <a:tailEnd/>
          </a:ln>
        </p:spPr>
        <p:txBody>
          <a:bodyPr wrap="none" lIns="91797" tIns="45898" rIns="91797" bIns="45898" anchor="ctr"/>
          <a:lstStyle/>
          <a:p>
            <a:endParaRPr lang="ar-EG"/>
          </a:p>
        </p:txBody>
      </p:sp>
      <p:sp>
        <p:nvSpPr>
          <p:cNvPr id="61454" name="Rectangle 13"/>
          <p:cNvSpPr>
            <a:spLocks noChangeArrowheads="1"/>
          </p:cNvSpPr>
          <p:nvPr/>
        </p:nvSpPr>
        <p:spPr bwMode="auto">
          <a:xfrm>
            <a:off x="0" y="1"/>
            <a:ext cx="2971589" cy="457040"/>
          </a:xfrm>
          <a:prstGeom prst="rect">
            <a:avLst/>
          </a:prstGeom>
          <a:noFill/>
          <a:ln w="9525">
            <a:noFill/>
            <a:miter lim="800000"/>
            <a:headEnd/>
            <a:tailEnd/>
          </a:ln>
        </p:spPr>
        <p:txBody>
          <a:bodyPr wrap="none" lIns="91797" tIns="45898" rIns="91797" bIns="45898" anchor="ctr"/>
          <a:lstStyle/>
          <a:p>
            <a:endParaRPr lang="ar-EG"/>
          </a:p>
        </p:txBody>
      </p:sp>
      <p:sp>
        <p:nvSpPr>
          <p:cNvPr id="61455" name="Rectangle 14"/>
          <p:cNvSpPr>
            <a:spLocks noChangeArrowheads="1"/>
          </p:cNvSpPr>
          <p:nvPr/>
        </p:nvSpPr>
        <p:spPr bwMode="auto">
          <a:xfrm>
            <a:off x="3884824" y="0"/>
            <a:ext cx="2973176" cy="455443"/>
          </a:xfrm>
          <a:prstGeom prst="rect">
            <a:avLst/>
          </a:prstGeom>
          <a:noFill/>
          <a:ln w="9525">
            <a:noFill/>
            <a:miter lim="800000"/>
            <a:headEnd/>
            <a:tailEnd/>
          </a:ln>
        </p:spPr>
        <p:txBody>
          <a:bodyPr wrap="none" lIns="91797" tIns="45898" rIns="91797" bIns="45898" anchor="ctr"/>
          <a:lstStyle/>
          <a:p>
            <a:endParaRPr lang="ar-EG"/>
          </a:p>
        </p:txBody>
      </p:sp>
      <p:sp>
        <p:nvSpPr>
          <p:cNvPr id="61456" name="Rectangle 15"/>
          <p:cNvSpPr>
            <a:spLocks noChangeArrowheads="1"/>
          </p:cNvSpPr>
          <p:nvPr/>
        </p:nvSpPr>
        <p:spPr bwMode="auto">
          <a:xfrm>
            <a:off x="0" y="0"/>
            <a:ext cx="2971589" cy="455443"/>
          </a:xfrm>
          <a:prstGeom prst="rect">
            <a:avLst/>
          </a:prstGeom>
          <a:noFill/>
          <a:ln w="9525">
            <a:noFill/>
            <a:miter lim="800000"/>
            <a:headEnd/>
            <a:tailEnd/>
          </a:ln>
        </p:spPr>
        <p:txBody>
          <a:bodyPr wrap="none" lIns="91797" tIns="45898" rIns="91797" bIns="45898" anchor="ctr"/>
          <a:lstStyle/>
          <a:p>
            <a:endParaRPr lang="ar-EG"/>
          </a:p>
        </p:txBody>
      </p:sp>
      <p:sp>
        <p:nvSpPr>
          <p:cNvPr id="61457" name="Rectangle 16"/>
          <p:cNvSpPr>
            <a:spLocks noChangeAspect="1" noChangeArrowheads="1" noTextEdit="1"/>
          </p:cNvSpPr>
          <p:nvPr>
            <p:ph type="sldImg"/>
          </p:nvPr>
        </p:nvSpPr>
        <p:spPr>
          <a:xfrm>
            <a:off x="1107001" y="302031"/>
            <a:ext cx="4670999" cy="3525282"/>
          </a:xfrm>
          <a:ln/>
        </p:spPr>
      </p:sp>
      <p:sp>
        <p:nvSpPr>
          <p:cNvPr id="61458" name="Rectangle 17"/>
          <p:cNvSpPr>
            <a:spLocks noGrp="1" noChangeArrowheads="1"/>
          </p:cNvSpPr>
          <p:nvPr>
            <p:ph type="body" idx="1"/>
          </p:nvPr>
        </p:nvSpPr>
        <p:spPr>
          <a:xfrm>
            <a:off x="524118" y="4052637"/>
            <a:ext cx="5835176" cy="4579990"/>
          </a:xfrm>
          <a:noFill/>
          <a:ln/>
        </p:spPr>
        <p:txBody>
          <a:bodyPr lIns="86483" tIns="43242" rIns="86483" bIns="43242"/>
          <a:lstStyle/>
          <a:p>
            <a:r>
              <a:rPr lang="en-US" b="1" smtClean="0"/>
              <a:t>Emphasize: </a:t>
            </a:r>
            <a:r>
              <a:rPr lang="en-US" smtClean="0"/>
              <a:t>CDP is media- and protocol-independent and runs on all Cisco-manufactured equipment including routers, access servers, switches, and some managed hubs. With CDP, network management applications can retrieve the device type and SNMP agent address of neighboring devices. This capability enables applications to send SNMP queries to neighboring devices. </a:t>
            </a:r>
          </a:p>
          <a:p>
            <a:pPr lvl="1"/>
            <a:r>
              <a:rPr lang="en-US" smtClean="0"/>
              <a:t>CDP allows network management applications to dynamically discover Cisco devices that are neighbors. CDP runs on all media that support the Subnetwork Access Protocol, including LAN and Frame Relay. CDP runs over the data link layer only, not the network layer. Therefore, two systems that support different network-layer protocols can learn about each other.</a:t>
            </a:r>
          </a:p>
          <a:p>
            <a:pPr lvl="1"/>
            <a:r>
              <a:rPr lang="en-US" smtClean="0"/>
              <a:t>Cached CDP information is available to network management applications. Cisco devices never forward a CDP packet. When new information is received, old information is discarded. The holdtime determines how long to keep existing information from a neighbor.</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sldNum" sz="quarter" idx="5"/>
          </p:nvPr>
        </p:nvSpPr>
        <p:spPr>
          <a:noFill/>
        </p:spPr>
        <p:txBody>
          <a:bodyPr/>
          <a:lstStyle/>
          <a:p>
            <a:fld id="{B1762C54-D189-4687-AB90-755E8307B957}" type="slidenum">
              <a:rPr lang="en-US" smtClean="0"/>
              <a:pPr/>
              <a:t>27</a:t>
            </a:fld>
            <a:endParaRPr lang="en-US" smtClean="0"/>
          </a:p>
        </p:txBody>
      </p:sp>
      <p:sp>
        <p:nvSpPr>
          <p:cNvPr id="62467" name="Rectangle 2"/>
          <p:cNvSpPr>
            <a:spLocks noChangeAspect="1" noChangeArrowheads="1" noTextEdit="1"/>
          </p:cNvSpPr>
          <p:nvPr>
            <p:ph type="sldImg"/>
          </p:nvPr>
        </p:nvSpPr>
        <p:spPr>
          <a:xfrm>
            <a:off x="1116530" y="303628"/>
            <a:ext cx="4674176" cy="3526881"/>
          </a:xfrm>
          <a:ln/>
        </p:spPr>
      </p:sp>
      <p:sp>
        <p:nvSpPr>
          <p:cNvPr id="62468" name="Rectangle 3"/>
          <p:cNvSpPr>
            <a:spLocks noGrp="1" noChangeArrowheads="1"/>
          </p:cNvSpPr>
          <p:nvPr>
            <p:ph type="body" idx="1"/>
          </p:nvPr>
        </p:nvSpPr>
        <p:spPr>
          <a:xfrm>
            <a:off x="524118" y="4052637"/>
            <a:ext cx="5835176" cy="4579990"/>
          </a:xfrm>
          <a:noFill/>
          <a:ln/>
        </p:spPr>
        <p:txBody>
          <a:bodyPr lIns="86483" tIns="43242" rIns="86483" bIns="43242"/>
          <a:lstStyle/>
          <a:p>
            <a:r>
              <a:rPr lang="en-US" b="1" smtClean="0"/>
              <a:t>Emphasize: </a:t>
            </a:r>
            <a:r>
              <a:rPr lang="en-US" smtClean="0"/>
              <a:t>This graphic shows the </a:t>
            </a:r>
            <a:r>
              <a:rPr lang="en-US" b="1" smtClean="0"/>
              <a:t>show cdp neighbors</a:t>
            </a:r>
            <a:r>
              <a:rPr lang="en-US" smtClean="0"/>
              <a:t> command initiated from a router, which displays a summary of the capabilities and access details for the CDP neighbors. The </a:t>
            </a:r>
            <a:r>
              <a:rPr lang="en-US" b="1" smtClean="0"/>
              <a:t>show cdp neighbors detail</a:t>
            </a:r>
            <a:r>
              <a:rPr lang="en-US" smtClean="0"/>
              <a:t> command shows detailed information about the same devices. </a:t>
            </a:r>
          </a:p>
          <a:p>
            <a:r>
              <a:rPr lang="en-US" b="1" smtClean="0"/>
              <a:t>Note: </a:t>
            </a:r>
            <a:r>
              <a:rPr lang="en-US" smtClean="0"/>
              <a:t>If the neighbor is a Catalyst 1900 switch, the switch MAC address is also displayed. If the switch is a 2900xl, its MAC address is not displayed.</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t>Basic configuration </a:t>
            </a:r>
            <a:r>
              <a:rPr lang="en-US" altLang="zh-TW" sz="4400" dirty="0" smtClean="0"/>
              <a:t/>
            </a:r>
            <a:br>
              <a:rPr lang="en-US" altLang="zh-TW" sz="4400" dirty="0" smtClean="0"/>
            </a:b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Dr. </a:t>
            </a:r>
            <a:r>
              <a:rPr lang="en-US" sz="3600" b="1" dirty="0" err="1" smtClean="0"/>
              <a:t>Waleed</a:t>
            </a:r>
            <a:r>
              <a:rPr lang="en-US" sz="3600" b="1" dirty="0" smtClean="0"/>
              <a:t> </a:t>
            </a:r>
            <a:r>
              <a:rPr lang="en-US" sz="3600" b="1" dirty="0" err="1" smtClean="0"/>
              <a:t>Alseat</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95275" y="304800"/>
            <a:ext cx="8229600" cy="1143000"/>
          </a:xfrm>
        </p:spPr>
        <p:txBody>
          <a:bodyPr/>
          <a:lstStyle/>
          <a:p>
            <a:pPr algn="ctr" eaLnBrk="1" hangingPunct="1"/>
            <a:r>
              <a:rPr lang="en-US" smtClean="0"/>
              <a:t>Interpreting the Interface Status</a:t>
            </a:r>
          </a:p>
        </p:txBody>
      </p:sp>
      <p:pic>
        <p:nvPicPr>
          <p:cNvPr id="13315" name="Picture 3"/>
          <p:cNvPicPr>
            <a:picLocks noChangeAspect="1" noChangeArrowheads="1"/>
          </p:cNvPicPr>
          <p:nvPr/>
        </p:nvPicPr>
        <p:blipFill>
          <a:blip r:embed="rId3"/>
          <a:srcRect/>
          <a:stretch>
            <a:fillRect/>
          </a:stretch>
        </p:blipFill>
        <p:spPr bwMode="auto">
          <a:xfrm>
            <a:off x="228600" y="1676400"/>
            <a:ext cx="5791200" cy="1289050"/>
          </a:xfrm>
          <a:prstGeom prst="rect">
            <a:avLst/>
          </a:prstGeom>
          <a:noFill/>
          <a:ln w="9525">
            <a:noFill/>
            <a:miter lim="800000"/>
            <a:headEnd/>
            <a:tailEnd/>
          </a:ln>
        </p:spPr>
      </p:pic>
      <p:sp>
        <p:nvSpPr>
          <p:cNvPr id="13316" name="Line 4"/>
          <p:cNvSpPr>
            <a:spLocks noChangeShapeType="1"/>
          </p:cNvSpPr>
          <p:nvPr/>
        </p:nvSpPr>
        <p:spPr bwMode="auto">
          <a:xfrm>
            <a:off x="2438400" y="2895600"/>
            <a:ext cx="0" cy="381000"/>
          </a:xfrm>
          <a:prstGeom prst="line">
            <a:avLst/>
          </a:prstGeom>
          <a:noFill/>
          <a:ln w="9525">
            <a:solidFill>
              <a:schemeClr val="tx1"/>
            </a:solidFill>
            <a:round/>
            <a:headEnd/>
            <a:tailEnd type="triangle" w="med" len="med"/>
          </a:ln>
        </p:spPr>
        <p:txBody>
          <a:bodyPr/>
          <a:lstStyle/>
          <a:p>
            <a:endParaRPr lang="en-US"/>
          </a:p>
        </p:txBody>
      </p:sp>
      <p:sp>
        <p:nvSpPr>
          <p:cNvPr id="13317" name="Line 5"/>
          <p:cNvSpPr>
            <a:spLocks noChangeShapeType="1"/>
          </p:cNvSpPr>
          <p:nvPr/>
        </p:nvSpPr>
        <p:spPr bwMode="auto">
          <a:xfrm>
            <a:off x="5791200" y="2895600"/>
            <a:ext cx="0" cy="381000"/>
          </a:xfrm>
          <a:prstGeom prst="line">
            <a:avLst/>
          </a:prstGeom>
          <a:noFill/>
          <a:ln w="9525">
            <a:solidFill>
              <a:schemeClr val="tx1"/>
            </a:solidFill>
            <a:round/>
            <a:headEnd/>
            <a:tailEnd type="triangle" w="med" len="med"/>
          </a:ln>
        </p:spPr>
        <p:txBody>
          <a:bodyPr/>
          <a:lstStyle/>
          <a:p>
            <a:endParaRPr lang="en-US"/>
          </a:p>
        </p:txBody>
      </p:sp>
      <p:sp>
        <p:nvSpPr>
          <p:cNvPr id="13318" name="Text Box 6"/>
          <p:cNvSpPr txBox="1">
            <a:spLocks noChangeArrowheads="1"/>
          </p:cNvSpPr>
          <p:nvPr/>
        </p:nvSpPr>
        <p:spPr bwMode="auto">
          <a:xfrm>
            <a:off x="1600200" y="3200400"/>
            <a:ext cx="2057400" cy="366713"/>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cs typeface="Arial" pitchFamily="34" charset="0"/>
              </a:rPr>
              <a:t>Layer 1 status</a:t>
            </a:r>
          </a:p>
        </p:txBody>
      </p:sp>
      <p:sp>
        <p:nvSpPr>
          <p:cNvPr id="13319" name="Text Box 7"/>
          <p:cNvSpPr txBox="1">
            <a:spLocks noChangeArrowheads="1"/>
          </p:cNvSpPr>
          <p:nvPr/>
        </p:nvSpPr>
        <p:spPr bwMode="auto">
          <a:xfrm>
            <a:off x="5029200" y="3276600"/>
            <a:ext cx="2057400" cy="366713"/>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cs typeface="Arial" pitchFamily="34" charset="0"/>
              </a:rPr>
              <a:t>Layer 2 status</a:t>
            </a:r>
          </a:p>
        </p:txBody>
      </p:sp>
      <p:sp>
        <p:nvSpPr>
          <p:cNvPr id="13320" name="Text Box 8"/>
          <p:cNvSpPr txBox="1">
            <a:spLocks noChangeArrowheads="1"/>
          </p:cNvSpPr>
          <p:nvPr/>
        </p:nvSpPr>
        <p:spPr bwMode="auto">
          <a:xfrm>
            <a:off x="609600" y="4114800"/>
            <a:ext cx="7620000" cy="3117850"/>
          </a:xfrm>
          <a:prstGeom prst="rect">
            <a:avLst/>
          </a:prstGeom>
          <a:noFill/>
          <a:ln w="9525">
            <a:noFill/>
            <a:miter lim="800000"/>
            <a:headEnd/>
            <a:tailEnd/>
          </a:ln>
        </p:spPr>
        <p:txBody>
          <a:bodyPr>
            <a:spAutoFit/>
          </a:bodyPr>
          <a:lstStyle/>
          <a:p>
            <a:pPr algn="l" eaLnBrk="1" hangingPunct="1">
              <a:lnSpc>
                <a:spcPct val="100000"/>
              </a:lnSpc>
              <a:spcBef>
                <a:spcPct val="50000"/>
              </a:spcBef>
            </a:pPr>
            <a:r>
              <a:rPr lang="en-US" sz="1800" b="1">
                <a:cs typeface="Arial" pitchFamily="34" charset="0"/>
              </a:rPr>
              <a:t>- Serial0/1 is administratively down ,  line protocol is down</a:t>
            </a:r>
          </a:p>
          <a:p>
            <a:pPr algn="l" rtl="1" eaLnBrk="1" hangingPunct="1">
              <a:lnSpc>
                <a:spcPct val="100000"/>
              </a:lnSpc>
              <a:spcBef>
                <a:spcPct val="50000"/>
              </a:spcBef>
            </a:pPr>
            <a:r>
              <a:rPr lang="en-US" sz="1800" b="1">
                <a:cs typeface="Arial" pitchFamily="34" charset="0"/>
              </a:rPr>
              <a:t>    </a:t>
            </a:r>
            <a:r>
              <a:rPr lang="en-US" sz="1800" b="1">
                <a:solidFill>
                  <a:schemeClr val="accent2"/>
                </a:solidFill>
                <a:cs typeface="Arial" pitchFamily="34" charset="0"/>
              </a:rPr>
              <a:t>interface is shut down</a:t>
            </a:r>
            <a:r>
              <a:rPr lang="en-US" sz="1800" b="1">
                <a:cs typeface="Arial" pitchFamily="34" charset="0"/>
              </a:rPr>
              <a:t> </a:t>
            </a:r>
          </a:p>
          <a:p>
            <a:pPr algn="l" rtl="1" eaLnBrk="1" hangingPunct="1">
              <a:lnSpc>
                <a:spcPct val="100000"/>
              </a:lnSpc>
              <a:spcBef>
                <a:spcPct val="50000"/>
              </a:spcBef>
            </a:pPr>
            <a:r>
              <a:rPr lang="en-US" sz="1800" b="1">
                <a:cs typeface="Arial" pitchFamily="34" charset="0"/>
              </a:rPr>
              <a:t>- Serial0/1 is down ,  line protocol is down</a:t>
            </a:r>
          </a:p>
          <a:p>
            <a:pPr algn="l" rtl="1" eaLnBrk="1" hangingPunct="1">
              <a:lnSpc>
                <a:spcPct val="100000"/>
              </a:lnSpc>
              <a:spcBef>
                <a:spcPct val="50000"/>
              </a:spcBef>
            </a:pPr>
            <a:r>
              <a:rPr lang="en-US" sz="1800" b="1">
                <a:cs typeface="Arial" pitchFamily="34" charset="0"/>
              </a:rPr>
              <a:t>    </a:t>
            </a:r>
            <a:r>
              <a:rPr lang="en-US" sz="1800" b="1">
                <a:solidFill>
                  <a:schemeClr val="accent2"/>
                </a:solidFill>
                <a:cs typeface="Arial" pitchFamily="34" charset="0"/>
              </a:rPr>
              <a:t>interface or cable H/W failure ( no keep-alives )</a:t>
            </a:r>
          </a:p>
          <a:p>
            <a:pPr algn="l" rtl="1" eaLnBrk="1" hangingPunct="1">
              <a:lnSpc>
                <a:spcPct val="100000"/>
              </a:lnSpc>
              <a:spcBef>
                <a:spcPct val="50000"/>
              </a:spcBef>
            </a:pPr>
            <a:r>
              <a:rPr lang="en-US" sz="1800" b="1">
                <a:solidFill>
                  <a:schemeClr val="accent2"/>
                </a:solidFill>
                <a:cs typeface="Arial" pitchFamily="34" charset="0"/>
              </a:rPr>
              <a:t>- </a:t>
            </a:r>
            <a:r>
              <a:rPr lang="en-US" sz="1800" b="1">
                <a:cs typeface="Arial" pitchFamily="34" charset="0"/>
              </a:rPr>
              <a:t>Serial0/1 is up ,  line protocol is down</a:t>
            </a:r>
            <a:endParaRPr lang="en-US" sz="1800" b="1">
              <a:solidFill>
                <a:schemeClr val="accent2"/>
              </a:solidFill>
              <a:cs typeface="Arial" pitchFamily="34" charset="0"/>
            </a:endParaRPr>
          </a:p>
          <a:p>
            <a:pPr algn="l" rtl="1" eaLnBrk="1" hangingPunct="1">
              <a:lnSpc>
                <a:spcPct val="100000"/>
              </a:lnSpc>
              <a:spcBef>
                <a:spcPct val="50000"/>
              </a:spcBef>
            </a:pPr>
            <a:r>
              <a:rPr lang="en-US" sz="1800" b="1">
                <a:cs typeface="Arial" pitchFamily="34" charset="0"/>
              </a:rPr>
              <a:t>    </a:t>
            </a:r>
            <a:r>
              <a:rPr lang="en-US" sz="1800" b="1">
                <a:solidFill>
                  <a:schemeClr val="accent2"/>
                </a:solidFill>
                <a:cs typeface="Arial" pitchFamily="34" charset="0"/>
              </a:rPr>
              <a:t>different encapsulation type ( PPP , HDLC , FR ) or no clock rate       on the DCE device.</a:t>
            </a:r>
          </a:p>
          <a:p>
            <a:pPr algn="l" rtl="1" eaLnBrk="1" hangingPunct="1">
              <a:lnSpc>
                <a:spcPct val="100000"/>
              </a:lnSpc>
              <a:spcBef>
                <a:spcPct val="50000"/>
              </a:spcBef>
            </a:pPr>
            <a:endParaRPr lang="en-US" sz="1800" b="1">
              <a:cs typeface="Arial" pitchFamily="34" charset="0"/>
            </a:endParaRPr>
          </a:p>
        </p:txBody>
      </p:sp>
      <p:sp>
        <p:nvSpPr>
          <p:cNvPr id="13321" name="Line 9"/>
          <p:cNvSpPr>
            <a:spLocks noChangeShapeType="1"/>
          </p:cNvSpPr>
          <p:nvPr/>
        </p:nvSpPr>
        <p:spPr bwMode="auto">
          <a:xfrm>
            <a:off x="6172200" y="2667000"/>
            <a:ext cx="457200" cy="0"/>
          </a:xfrm>
          <a:prstGeom prst="line">
            <a:avLst/>
          </a:prstGeom>
          <a:noFill/>
          <a:ln w="9525">
            <a:solidFill>
              <a:schemeClr val="tx1"/>
            </a:solidFill>
            <a:round/>
            <a:headEnd/>
            <a:tailEnd type="triangle" w="med" len="med"/>
          </a:ln>
        </p:spPr>
        <p:txBody>
          <a:bodyPr/>
          <a:lstStyle/>
          <a:p>
            <a:endParaRPr lang="en-US"/>
          </a:p>
        </p:txBody>
      </p:sp>
      <p:sp>
        <p:nvSpPr>
          <p:cNvPr id="13322" name="Text Box 10"/>
          <p:cNvSpPr txBox="1">
            <a:spLocks noChangeArrowheads="1"/>
          </p:cNvSpPr>
          <p:nvPr/>
        </p:nvSpPr>
        <p:spPr bwMode="auto">
          <a:xfrm>
            <a:off x="6781800" y="2133600"/>
            <a:ext cx="1371600" cy="915988"/>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solidFill>
                  <a:schemeClr val="accent2"/>
                </a:solidFill>
                <a:cs typeface="Arial" pitchFamily="34" charset="0"/>
              </a:rPr>
              <a:t>Interface is working properly</a:t>
            </a:r>
          </a:p>
        </p:txBody>
      </p:sp>
      <p:sp>
        <p:nvSpPr>
          <p:cNvPr id="13323" name="Text Box 11"/>
          <p:cNvSpPr txBox="1">
            <a:spLocks noChangeArrowheads="1"/>
          </p:cNvSpPr>
          <p:nvPr/>
        </p:nvSpPr>
        <p:spPr bwMode="auto">
          <a:xfrm>
            <a:off x="381000" y="3581400"/>
            <a:ext cx="3581400" cy="457200"/>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b="1" u="sng">
                <a:cs typeface="Arial" pitchFamily="34" charset="0"/>
              </a:rPr>
              <a:t>Other interface status :</a:t>
            </a:r>
          </a:p>
        </p:txBody>
      </p:sp>
      <p:grpSp>
        <p:nvGrpSpPr>
          <p:cNvPr id="2" name="Group 12"/>
          <p:cNvGrpSpPr>
            <a:grpSpLocks/>
          </p:cNvGrpSpPr>
          <p:nvPr/>
        </p:nvGrpSpPr>
        <p:grpSpPr bwMode="auto">
          <a:xfrm>
            <a:off x="5638800" y="1600200"/>
            <a:ext cx="3200400" cy="595313"/>
            <a:chOff x="528" y="528"/>
            <a:chExt cx="2016" cy="375"/>
          </a:xfrm>
        </p:grpSpPr>
        <p:pic>
          <p:nvPicPr>
            <p:cNvPr id="13325" name="Picture 13"/>
            <p:cNvPicPr>
              <a:picLocks noChangeAspect="1" noChangeArrowheads="1"/>
            </p:cNvPicPr>
            <p:nvPr/>
          </p:nvPicPr>
          <p:blipFill>
            <a:blip r:embed="rId4"/>
            <a:srcRect/>
            <a:stretch>
              <a:fillRect/>
            </a:stretch>
          </p:blipFill>
          <p:spPr bwMode="auto">
            <a:xfrm>
              <a:off x="528" y="528"/>
              <a:ext cx="2016" cy="304"/>
            </a:xfrm>
            <a:prstGeom prst="rect">
              <a:avLst/>
            </a:prstGeom>
            <a:noFill/>
            <a:ln w="9525">
              <a:noFill/>
              <a:miter lim="800000"/>
              <a:headEnd/>
              <a:tailEnd/>
            </a:ln>
          </p:spPr>
        </p:pic>
        <p:sp>
          <p:nvSpPr>
            <p:cNvPr id="13326" name="Text Box 14"/>
            <p:cNvSpPr txBox="1">
              <a:spLocks noChangeArrowheads="1"/>
            </p:cNvSpPr>
            <p:nvPr/>
          </p:nvSpPr>
          <p:spPr bwMode="auto">
            <a:xfrm>
              <a:off x="1008" y="672"/>
              <a:ext cx="432" cy="231"/>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b="1">
                  <a:cs typeface="Arial" pitchFamily="34" charset="0"/>
                </a:rPr>
                <a:t>S0/1</a:t>
              </a:r>
            </a:p>
          </p:txBody>
        </p:sp>
        <p:sp>
          <p:nvSpPr>
            <p:cNvPr id="13327" name="Text Box 15"/>
            <p:cNvSpPr txBox="1">
              <a:spLocks noChangeArrowheads="1"/>
            </p:cNvSpPr>
            <p:nvPr/>
          </p:nvSpPr>
          <p:spPr bwMode="auto">
            <a:xfrm>
              <a:off x="1596" y="597"/>
              <a:ext cx="432" cy="231"/>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b="1">
                  <a:cs typeface="Arial" pitchFamily="34" charset="0"/>
                </a:rPr>
                <a:t>S0/0</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79425" y="744538"/>
            <a:ext cx="8145463" cy="838200"/>
          </a:xfrm>
        </p:spPr>
        <p:txBody>
          <a:bodyPr/>
          <a:lstStyle/>
          <a:p>
            <a:pPr eaLnBrk="1" hangingPunct="1"/>
            <a:r>
              <a:rPr lang="en-US" smtClean="0"/>
              <a:t>Verification tools</a:t>
            </a:r>
          </a:p>
        </p:txBody>
      </p:sp>
      <p:sp>
        <p:nvSpPr>
          <p:cNvPr id="14339" name="Rectangle 3"/>
          <p:cNvSpPr>
            <a:spLocks noGrp="1" noChangeArrowheads="1"/>
          </p:cNvSpPr>
          <p:nvPr>
            <p:ph type="body" idx="1"/>
          </p:nvPr>
        </p:nvSpPr>
        <p:spPr>
          <a:xfrm>
            <a:off x="539750" y="2328863"/>
            <a:ext cx="7940675" cy="3570287"/>
          </a:xfrm>
        </p:spPr>
        <p:txBody>
          <a:bodyPr/>
          <a:lstStyle/>
          <a:p>
            <a:pPr marL="457200" indent="-457200" eaLnBrk="1" hangingPunct="1"/>
            <a:r>
              <a:rPr lang="en-US" sz="3200" b="1" u="sng" smtClean="0">
                <a:solidFill>
                  <a:schemeClr val="tx2"/>
                </a:solidFill>
              </a:rPr>
              <a:t>You have to verify all config. steps</a:t>
            </a:r>
          </a:p>
          <a:p>
            <a:pPr marL="457200" indent="-457200" eaLnBrk="1" hangingPunct="1"/>
            <a:endParaRPr lang="en-US" sz="3200" b="1" u="sng" smtClean="0">
              <a:solidFill>
                <a:schemeClr val="tx2"/>
              </a:solidFill>
            </a:endParaRPr>
          </a:p>
          <a:p>
            <a:pPr marL="955675" lvl="1" indent="-381000" eaLnBrk="1" hangingPunct="1"/>
            <a:r>
              <a:rPr lang="en-US" sz="2800" b="1" smtClean="0"/>
              <a:t>Verify  host identification.</a:t>
            </a:r>
          </a:p>
          <a:p>
            <a:pPr marL="955675" lvl="1" indent="-381000" eaLnBrk="1" hangingPunct="1"/>
            <a:r>
              <a:rPr lang="en-US" sz="2800" b="1" smtClean="0"/>
              <a:t>Verify router passward setting</a:t>
            </a:r>
          </a:p>
          <a:p>
            <a:pPr marL="955675" lvl="1" indent="-381000" eaLnBrk="1" hangingPunct="1"/>
            <a:r>
              <a:rPr lang="en-US" sz="2800" b="1" smtClean="0"/>
              <a:t>Verify interface configuration</a:t>
            </a:r>
          </a:p>
          <a:p>
            <a:pPr marL="457200" indent="-457200" eaLnBrk="1" hangingPunct="1"/>
            <a:endParaRPr lang="en-US" sz="2800" b="1"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Managing Console Input</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smtClean="0">
                <a:latin typeface="Courier New" pitchFamily="49" charset="0"/>
              </a:rPr>
              <a:t>Router(config)#</a:t>
            </a:r>
            <a:r>
              <a:rPr lang="en-US" b="1" smtClean="0">
                <a:latin typeface="Courier New" pitchFamily="49" charset="0"/>
              </a:rPr>
              <a:t>line console 0</a:t>
            </a:r>
            <a:endParaRPr lang="en-US" smtClean="0">
              <a:latin typeface="Courier New" pitchFamily="49" charset="0"/>
            </a:endParaRPr>
          </a:p>
          <a:p>
            <a:pPr eaLnBrk="1" hangingPunct="1">
              <a:buFont typeface="Wingdings" pitchFamily="2" charset="2"/>
              <a:buNone/>
            </a:pPr>
            <a:r>
              <a:rPr lang="en-US" smtClean="0">
                <a:latin typeface="Courier New" pitchFamily="49" charset="0"/>
              </a:rPr>
              <a:t>Router(config-line)#</a:t>
            </a:r>
            <a:r>
              <a:rPr lang="en-US" b="1" smtClean="0">
                <a:latin typeface="Courier New" pitchFamily="49" charset="0"/>
              </a:rPr>
              <a:t>logging synchronous</a:t>
            </a:r>
            <a:endParaRPr lang="en-US" smtClean="0">
              <a:latin typeface="Courier New" pitchFamily="49" charset="0"/>
            </a:endParaRPr>
          </a:p>
          <a:p>
            <a:pPr eaLnBrk="1" hangingPunct="1">
              <a:buFont typeface="Wingdings" pitchFamily="2" charset="2"/>
              <a:buNone/>
            </a:pPr>
            <a:r>
              <a:rPr lang="en-US" smtClean="0">
                <a:latin typeface="Courier New" pitchFamily="49" charset="0"/>
              </a:rPr>
              <a:t>Router(config-line)#</a:t>
            </a:r>
            <a:r>
              <a:rPr lang="en-US" b="1" smtClean="0">
                <a:latin typeface="Courier New" pitchFamily="49" charset="0"/>
              </a:rPr>
              <a:t>exec-timeout 0 0</a:t>
            </a:r>
            <a:endParaRPr lang="en-US" smtClean="0">
              <a:latin typeface="Courier New" pitchFamily="49" charset="0"/>
            </a:endParaRPr>
          </a:p>
          <a:p>
            <a:pPr eaLnBrk="1" hangingPunct="1">
              <a:buFont typeface="Wingdings" pitchFamily="2" charset="2"/>
              <a:buNone/>
            </a:pPr>
            <a:r>
              <a:rPr lang="en-US" smtClean="0">
                <a:latin typeface="Courier New" pitchFamily="49" charset="0"/>
              </a:rPr>
              <a:t>Router(config-line)#</a:t>
            </a:r>
            <a:r>
              <a:rPr lang="en-US" b="1" smtClean="0">
                <a:latin typeface="Courier New" pitchFamily="49" charset="0"/>
              </a:rPr>
              <a:t>exit</a:t>
            </a:r>
            <a:endParaRPr lang="en-US" smtClean="0">
              <a:latin typeface="Courier New" pitchFamily="49" charset="0"/>
            </a:endParaRPr>
          </a:p>
          <a:p>
            <a:pPr eaLnBrk="1" hangingPunct="1">
              <a:buFont typeface="Wingdings" pitchFamily="2" charset="2"/>
              <a:buNone/>
            </a:pPr>
            <a:endParaRPr lang="en-US" smtClean="0">
              <a:latin typeface="Courier New" pitchFamily="49" charset="0"/>
            </a:endParaRPr>
          </a:p>
          <a:p>
            <a:pPr eaLnBrk="1" hangingPunct="1">
              <a:buFont typeface="Wingdings" pitchFamily="2" charset="2"/>
              <a:buNone/>
            </a:pPr>
            <a:r>
              <a:rPr lang="en-US" smtClean="0">
                <a:latin typeface="Courier New" pitchFamily="49" charset="0"/>
              </a:rPr>
              <a:t>Router(config)#</a:t>
            </a:r>
            <a:r>
              <a:rPr lang="en-US" b="1" smtClean="0">
                <a:latin typeface="Courier New" pitchFamily="49" charset="0"/>
              </a:rPr>
              <a:t>no ip domain-lookup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marL="457200" indent="-457200" eaLnBrk="1" hangingPunct="1">
              <a:buFont typeface="Wingdings" pitchFamily="2" charset="2"/>
              <a:buAutoNum type="arabicPeriod"/>
            </a:pPr>
            <a:r>
              <a:rPr lang="en-US" sz="2800" b="1" smtClean="0">
                <a:solidFill>
                  <a:schemeClr val="tx2"/>
                </a:solidFill>
              </a:rPr>
              <a:t>Configuring Router Identification</a:t>
            </a:r>
          </a:p>
          <a:p>
            <a:pPr marL="457200" indent="-457200" eaLnBrk="1" hangingPunct="1">
              <a:buFont typeface="Wingdings" pitchFamily="2" charset="2"/>
              <a:buAutoNum type="arabicPeriod"/>
            </a:pPr>
            <a:r>
              <a:rPr lang="en-US" sz="2800" b="1" smtClean="0">
                <a:solidFill>
                  <a:schemeClr val="tx2"/>
                </a:solidFill>
              </a:rPr>
              <a:t>Configuring a Router Password</a:t>
            </a:r>
          </a:p>
          <a:p>
            <a:pPr marL="457200" indent="-457200" eaLnBrk="1" hangingPunct="1">
              <a:buFont typeface="Wingdings" pitchFamily="2" charset="2"/>
              <a:buAutoNum type="arabicPeriod"/>
            </a:pPr>
            <a:r>
              <a:rPr lang="en-US" sz="2800" b="1" smtClean="0">
                <a:solidFill>
                  <a:schemeClr val="tx2"/>
                </a:solidFill>
              </a:rPr>
              <a:t>Configuring Interfaces</a:t>
            </a:r>
          </a:p>
          <a:p>
            <a:pPr marL="457200" indent="-457200" eaLnBrk="1" hangingPunct="1">
              <a:buFont typeface="Wingdings" pitchFamily="2" charset="2"/>
              <a:buAutoNum type="arabicPeriod"/>
            </a:pPr>
            <a:r>
              <a:rPr lang="en-US" sz="2800" b="1" smtClean="0">
                <a:solidFill>
                  <a:schemeClr val="tx2"/>
                </a:solidFill>
              </a:rPr>
              <a:t>Basic Switch configuration</a:t>
            </a:r>
          </a:p>
        </p:txBody>
      </p:sp>
      <p:sp>
        <p:nvSpPr>
          <p:cNvPr id="16387" name="Rectangle 4"/>
          <p:cNvSpPr>
            <a:spLocks noGrp="1" noChangeArrowheads="1"/>
          </p:cNvSpPr>
          <p:nvPr>
            <p:ph type="title"/>
          </p:nvPr>
        </p:nvSpPr>
        <p:spPr>
          <a:noFill/>
        </p:spPr>
        <p:txBody>
          <a:bodyPr/>
          <a:lstStyle/>
          <a:p>
            <a:pPr eaLnBrk="1" hangingPunct="1"/>
            <a:r>
              <a:rPr lang="en-US" smtClean="0"/>
              <a:t>SECTION SUMMARY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algn="ctr" eaLnBrk="1" hangingPunct="1"/>
            <a:r>
              <a:rPr lang="en-US" sz="2600" smtClean="0"/>
              <a:t>Viewing, Saving and Erasing the Configurations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19763" y="627063"/>
            <a:ext cx="3081337" cy="838200"/>
          </a:xfrm>
        </p:spPr>
        <p:txBody>
          <a:bodyPr/>
          <a:lstStyle/>
          <a:p>
            <a:pPr eaLnBrk="1" hangingPunct="1"/>
            <a:r>
              <a:rPr lang="en-US" smtClean="0"/>
              <a:t>running-config</a:t>
            </a:r>
          </a:p>
        </p:txBody>
      </p:sp>
      <p:sp>
        <p:nvSpPr>
          <p:cNvPr id="18435" name="Rectangle 3"/>
          <p:cNvSpPr>
            <a:spLocks noGrp="1" noChangeArrowheads="1"/>
          </p:cNvSpPr>
          <p:nvPr>
            <p:ph type="body" idx="1"/>
          </p:nvPr>
        </p:nvSpPr>
        <p:spPr>
          <a:xfrm>
            <a:off x="228600" y="968375"/>
            <a:ext cx="5257800" cy="5653088"/>
          </a:xfrm>
          <a:solidFill>
            <a:schemeClr val="bg1"/>
          </a:solidFill>
          <a:ln>
            <a:solidFill>
              <a:schemeClr val="tx1"/>
            </a:solidFill>
          </a:ln>
        </p:spPr>
        <p:txBody>
          <a:bodyPr/>
          <a:lstStyle/>
          <a:p>
            <a:pPr eaLnBrk="1" hangingPunct="1">
              <a:lnSpc>
                <a:spcPct val="80000"/>
              </a:lnSpc>
              <a:buFont typeface="Wingdings" pitchFamily="2" charset="2"/>
              <a:buNone/>
            </a:pPr>
            <a:r>
              <a:rPr lang="en-US" b="1" smtClean="0">
                <a:solidFill>
                  <a:schemeClr val="tx2"/>
                </a:solidFill>
                <a:latin typeface="Courier New" pitchFamily="49" charset="0"/>
              </a:rPr>
              <a:t>Router#show running-config</a:t>
            </a:r>
          </a:p>
          <a:p>
            <a:pPr eaLnBrk="1" hangingPunct="1">
              <a:lnSpc>
                <a:spcPct val="80000"/>
              </a:lnSpc>
              <a:buFont typeface="Wingdings" pitchFamily="2" charset="2"/>
              <a:buNone/>
            </a:pPr>
            <a:endParaRPr lang="en-US" sz="1200" smtClean="0">
              <a:latin typeface="Courier New" pitchFamily="49" charset="0"/>
            </a:endParaRPr>
          </a:p>
          <a:p>
            <a:pPr eaLnBrk="1" hangingPunct="1">
              <a:lnSpc>
                <a:spcPct val="80000"/>
              </a:lnSpc>
              <a:buFont typeface="Wingdings" pitchFamily="2" charset="2"/>
              <a:buNone/>
            </a:pPr>
            <a:r>
              <a:rPr lang="en-US" sz="1200" smtClean="0">
                <a:latin typeface="Courier New" pitchFamily="49" charset="0"/>
              </a:rPr>
              <a:t>Current configuration : 542 bytes</a:t>
            </a:r>
          </a:p>
          <a:p>
            <a:pPr eaLnBrk="1" hangingPunct="1">
              <a:lnSpc>
                <a:spcPct val="80000"/>
              </a:lnSpc>
              <a:buFont typeface="Wingdings" pitchFamily="2" charset="2"/>
              <a:buNone/>
            </a:pPr>
            <a:r>
              <a:rPr lang="en-US" sz="1200" smtClean="0">
                <a:latin typeface="Courier New" pitchFamily="49" charset="0"/>
              </a:rPr>
              <a:t>!</a:t>
            </a:r>
          </a:p>
          <a:p>
            <a:pPr eaLnBrk="1" hangingPunct="1">
              <a:lnSpc>
                <a:spcPct val="80000"/>
              </a:lnSpc>
              <a:buFont typeface="Wingdings" pitchFamily="2" charset="2"/>
              <a:buNone/>
            </a:pPr>
            <a:r>
              <a:rPr lang="en-US" sz="1200" smtClean="0">
                <a:latin typeface="Courier New" pitchFamily="49" charset="0"/>
              </a:rPr>
              <a:t>version 12.2</a:t>
            </a:r>
          </a:p>
          <a:p>
            <a:pPr eaLnBrk="1" hangingPunct="1">
              <a:lnSpc>
                <a:spcPct val="80000"/>
              </a:lnSpc>
              <a:buFont typeface="Wingdings" pitchFamily="2" charset="2"/>
              <a:buNone/>
            </a:pPr>
            <a:r>
              <a:rPr lang="en-US" sz="1200" smtClean="0">
                <a:latin typeface="Courier New" pitchFamily="49" charset="0"/>
              </a:rPr>
              <a:t>!</a:t>
            </a:r>
          </a:p>
          <a:p>
            <a:pPr eaLnBrk="1" hangingPunct="1">
              <a:lnSpc>
                <a:spcPct val="80000"/>
              </a:lnSpc>
              <a:buFont typeface="Wingdings" pitchFamily="2" charset="2"/>
              <a:buNone/>
            </a:pPr>
            <a:r>
              <a:rPr lang="en-US" sz="1200" smtClean="0">
                <a:latin typeface="Courier New" pitchFamily="49" charset="0"/>
              </a:rPr>
              <a:t>interface FastEthernet0/0</a:t>
            </a:r>
          </a:p>
          <a:p>
            <a:pPr eaLnBrk="1" hangingPunct="1">
              <a:lnSpc>
                <a:spcPct val="80000"/>
              </a:lnSpc>
              <a:buFont typeface="Wingdings" pitchFamily="2" charset="2"/>
              <a:buNone/>
            </a:pPr>
            <a:r>
              <a:rPr lang="en-US" sz="1200" smtClean="0">
                <a:latin typeface="Courier New" pitchFamily="49" charset="0"/>
              </a:rPr>
              <a:t> no ip address</a:t>
            </a:r>
          </a:p>
          <a:p>
            <a:pPr eaLnBrk="1" hangingPunct="1">
              <a:lnSpc>
                <a:spcPct val="80000"/>
              </a:lnSpc>
              <a:buFont typeface="Wingdings" pitchFamily="2" charset="2"/>
              <a:buNone/>
            </a:pPr>
            <a:r>
              <a:rPr lang="en-US" sz="1200" smtClean="0">
                <a:latin typeface="Courier New" pitchFamily="49" charset="0"/>
              </a:rPr>
              <a:t> shutdown</a:t>
            </a:r>
          </a:p>
          <a:p>
            <a:pPr eaLnBrk="1" hangingPunct="1">
              <a:lnSpc>
                <a:spcPct val="80000"/>
              </a:lnSpc>
              <a:buFont typeface="Wingdings" pitchFamily="2" charset="2"/>
              <a:buNone/>
            </a:pPr>
            <a:r>
              <a:rPr lang="en-US" sz="1200" smtClean="0">
                <a:latin typeface="Courier New" pitchFamily="49" charset="0"/>
              </a:rPr>
              <a:t> duplex auto</a:t>
            </a:r>
          </a:p>
          <a:p>
            <a:pPr eaLnBrk="1" hangingPunct="1">
              <a:lnSpc>
                <a:spcPct val="80000"/>
              </a:lnSpc>
              <a:buFont typeface="Wingdings" pitchFamily="2" charset="2"/>
              <a:buNone/>
            </a:pPr>
            <a:r>
              <a:rPr lang="en-US" sz="1200" smtClean="0">
                <a:latin typeface="Courier New" pitchFamily="49" charset="0"/>
              </a:rPr>
              <a:t> speed auto</a:t>
            </a:r>
          </a:p>
          <a:p>
            <a:pPr eaLnBrk="1" hangingPunct="1">
              <a:lnSpc>
                <a:spcPct val="80000"/>
              </a:lnSpc>
              <a:buFont typeface="Wingdings" pitchFamily="2" charset="2"/>
              <a:buNone/>
            </a:pPr>
            <a:r>
              <a:rPr lang="en-US" sz="1200" smtClean="0">
                <a:latin typeface="Courier New" pitchFamily="49" charset="0"/>
              </a:rPr>
              <a:t>!</a:t>
            </a:r>
          </a:p>
          <a:p>
            <a:pPr eaLnBrk="1" hangingPunct="1">
              <a:lnSpc>
                <a:spcPct val="80000"/>
              </a:lnSpc>
              <a:buFont typeface="Wingdings" pitchFamily="2" charset="2"/>
              <a:buNone/>
            </a:pPr>
            <a:r>
              <a:rPr lang="en-US" sz="1200" smtClean="0">
                <a:latin typeface="Courier New" pitchFamily="49" charset="0"/>
              </a:rPr>
              <a:t>interface Serial0/0</a:t>
            </a:r>
          </a:p>
          <a:p>
            <a:pPr eaLnBrk="1" hangingPunct="1">
              <a:lnSpc>
                <a:spcPct val="80000"/>
              </a:lnSpc>
              <a:buFont typeface="Wingdings" pitchFamily="2" charset="2"/>
              <a:buNone/>
            </a:pPr>
            <a:r>
              <a:rPr lang="en-US" sz="1200" smtClean="0">
                <a:latin typeface="Courier New" pitchFamily="49" charset="0"/>
              </a:rPr>
              <a:t> no ip address</a:t>
            </a:r>
          </a:p>
          <a:p>
            <a:pPr eaLnBrk="1" hangingPunct="1">
              <a:lnSpc>
                <a:spcPct val="80000"/>
              </a:lnSpc>
              <a:buFont typeface="Wingdings" pitchFamily="2" charset="2"/>
              <a:buNone/>
            </a:pPr>
            <a:r>
              <a:rPr lang="en-US" sz="1200" smtClean="0">
                <a:latin typeface="Courier New" pitchFamily="49" charset="0"/>
              </a:rPr>
              <a:t> shutdown</a:t>
            </a:r>
          </a:p>
          <a:p>
            <a:pPr eaLnBrk="1" hangingPunct="1">
              <a:lnSpc>
                <a:spcPct val="80000"/>
              </a:lnSpc>
              <a:buFont typeface="Wingdings" pitchFamily="2" charset="2"/>
              <a:buNone/>
            </a:pPr>
            <a:r>
              <a:rPr lang="en-US" sz="1200" smtClean="0">
                <a:latin typeface="Courier New" pitchFamily="49" charset="0"/>
              </a:rPr>
              <a:t>!</a:t>
            </a:r>
          </a:p>
          <a:p>
            <a:pPr eaLnBrk="1" hangingPunct="1">
              <a:lnSpc>
                <a:spcPct val="80000"/>
              </a:lnSpc>
              <a:buFont typeface="Wingdings" pitchFamily="2" charset="2"/>
              <a:buNone/>
            </a:pPr>
            <a:r>
              <a:rPr lang="en-US" sz="1200" smtClean="0">
                <a:latin typeface="Courier New" pitchFamily="49" charset="0"/>
              </a:rPr>
              <a:t>line con 0</a:t>
            </a:r>
          </a:p>
          <a:p>
            <a:pPr eaLnBrk="1" hangingPunct="1">
              <a:lnSpc>
                <a:spcPct val="80000"/>
              </a:lnSpc>
              <a:buFont typeface="Wingdings" pitchFamily="2" charset="2"/>
              <a:buNone/>
            </a:pPr>
            <a:r>
              <a:rPr lang="en-US" sz="1200" smtClean="0">
                <a:latin typeface="Courier New" pitchFamily="49" charset="0"/>
              </a:rPr>
              <a:t>line aux 0</a:t>
            </a:r>
          </a:p>
          <a:p>
            <a:pPr eaLnBrk="1" hangingPunct="1">
              <a:lnSpc>
                <a:spcPct val="80000"/>
              </a:lnSpc>
              <a:buFont typeface="Wingdings" pitchFamily="2" charset="2"/>
              <a:buNone/>
            </a:pPr>
            <a:r>
              <a:rPr lang="en-US" sz="1200" smtClean="0">
                <a:latin typeface="Courier New" pitchFamily="49" charset="0"/>
              </a:rPr>
              <a:t>line vty 0 4</a:t>
            </a:r>
          </a:p>
          <a:p>
            <a:pPr eaLnBrk="1" hangingPunct="1">
              <a:lnSpc>
                <a:spcPct val="80000"/>
              </a:lnSpc>
              <a:buFont typeface="Wingdings" pitchFamily="2" charset="2"/>
              <a:buNone/>
            </a:pPr>
            <a:r>
              <a:rPr lang="en-US" sz="1200" smtClean="0">
                <a:latin typeface="Courier New" pitchFamily="49" charset="0"/>
              </a:rPr>
              <a:t>!</a:t>
            </a:r>
          </a:p>
          <a:p>
            <a:pPr eaLnBrk="1" hangingPunct="1">
              <a:lnSpc>
                <a:spcPct val="80000"/>
              </a:lnSpc>
              <a:buFont typeface="Wingdings" pitchFamily="2" charset="2"/>
              <a:buNone/>
            </a:pPr>
            <a:r>
              <a:rPr lang="en-US" sz="1200" smtClean="0">
                <a:latin typeface="Courier New" pitchFamily="49" charset="0"/>
              </a:rPr>
              <a:t>end</a:t>
            </a:r>
          </a:p>
          <a:p>
            <a:pPr eaLnBrk="1" hangingPunct="1">
              <a:lnSpc>
                <a:spcPct val="80000"/>
              </a:lnSpc>
              <a:buFont typeface="Wingdings" pitchFamily="2" charset="2"/>
              <a:buNone/>
            </a:pPr>
            <a:r>
              <a:rPr lang="en-US" sz="1200" smtClean="0">
                <a:latin typeface="Courier New" pitchFamily="49" charset="0"/>
              </a:rPr>
              <a:t>Router# </a:t>
            </a:r>
          </a:p>
        </p:txBody>
      </p:sp>
      <p:sp>
        <p:nvSpPr>
          <p:cNvPr id="18436" name="Rectangle 4"/>
          <p:cNvSpPr>
            <a:spLocks noChangeArrowheads="1"/>
          </p:cNvSpPr>
          <p:nvPr/>
        </p:nvSpPr>
        <p:spPr bwMode="auto">
          <a:xfrm>
            <a:off x="5638800" y="2043113"/>
            <a:ext cx="3352800" cy="4586287"/>
          </a:xfrm>
          <a:prstGeom prst="rect">
            <a:avLst/>
          </a:prstGeom>
          <a:noFill/>
          <a:ln w="9525">
            <a:noFill/>
            <a:miter lim="800000"/>
            <a:headEnd/>
            <a:tailEnd/>
          </a:ln>
        </p:spPr>
        <p:txBody>
          <a:bodyPr/>
          <a:lstStyle/>
          <a:p>
            <a:pPr marL="236538" indent="-236538" algn="l" defTabSz="814388" eaLnBrk="1" hangingPunct="1">
              <a:lnSpc>
                <a:spcPct val="95000"/>
              </a:lnSpc>
              <a:spcBef>
                <a:spcPct val="50000"/>
              </a:spcBef>
              <a:buClr>
                <a:srgbClr val="708CA1"/>
              </a:buClr>
              <a:buFont typeface="Wingdings" pitchFamily="2" charset="2"/>
              <a:buChar char="§"/>
            </a:pPr>
            <a:r>
              <a:rPr lang="en-US" sz="2000"/>
              <a:t>The running-config file is the configuration in RAM memory.</a:t>
            </a:r>
          </a:p>
          <a:p>
            <a:pPr marL="236538" indent="-236538" algn="l" defTabSz="814388" eaLnBrk="1" hangingPunct="1">
              <a:lnSpc>
                <a:spcPct val="95000"/>
              </a:lnSpc>
              <a:spcBef>
                <a:spcPct val="50000"/>
              </a:spcBef>
              <a:buClr>
                <a:srgbClr val="708CA1"/>
              </a:buClr>
              <a:buFont typeface="Wingdings" pitchFamily="2" charset="2"/>
              <a:buChar char="§"/>
            </a:pPr>
            <a:r>
              <a:rPr lang="en-US" sz="2000"/>
              <a:t>All changes are made to the running-config file.</a:t>
            </a:r>
          </a:p>
          <a:p>
            <a:pPr marL="236538" indent="-236538" algn="l" defTabSz="814388" eaLnBrk="1" hangingPunct="1">
              <a:lnSpc>
                <a:spcPct val="95000"/>
              </a:lnSpc>
              <a:spcBef>
                <a:spcPct val="50000"/>
              </a:spcBef>
              <a:buClr>
                <a:srgbClr val="708CA1"/>
              </a:buClr>
              <a:buFont typeface="Wingdings" pitchFamily="2" charset="2"/>
              <a:buChar char="§"/>
            </a:pPr>
            <a:r>
              <a:rPr lang="en-US" sz="2000"/>
              <a:t>This is the configuration that the router is currently using. </a:t>
            </a:r>
          </a:p>
          <a:p>
            <a:pPr marL="236538" indent="-236538" algn="l" defTabSz="814388" eaLnBrk="1" hangingPunct="1">
              <a:lnSpc>
                <a:spcPct val="95000"/>
              </a:lnSpc>
              <a:spcBef>
                <a:spcPct val="50000"/>
              </a:spcBef>
              <a:buClr>
                <a:srgbClr val="708CA1"/>
              </a:buClr>
              <a:buFont typeface="Wingdings" pitchFamily="2" charset="2"/>
              <a:buChar char="§"/>
            </a:pPr>
            <a:r>
              <a:rPr lang="en-US" sz="2000"/>
              <a:t>The running-config is lost when the router loses power or reloads. </a:t>
            </a:r>
          </a:p>
          <a:p>
            <a:pPr marL="236538" indent="-236538" algn="l" defTabSz="814388" eaLnBrk="1" hangingPunct="1">
              <a:lnSpc>
                <a:spcPct val="95000"/>
              </a:lnSpc>
              <a:spcBef>
                <a:spcPct val="50000"/>
              </a:spcBef>
              <a:buClr>
                <a:srgbClr val="708CA1"/>
              </a:buClr>
              <a:buFont typeface="Wingdings" pitchFamily="2" charset="2"/>
              <a:buChar char="§"/>
            </a:pPr>
            <a:r>
              <a:rPr lang="en-US" sz="2000"/>
              <a:t>Privilege mode command.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19763" y="627063"/>
            <a:ext cx="3081337" cy="838200"/>
          </a:xfrm>
        </p:spPr>
        <p:txBody>
          <a:bodyPr/>
          <a:lstStyle/>
          <a:p>
            <a:pPr eaLnBrk="1" hangingPunct="1"/>
            <a:r>
              <a:rPr lang="en-US" smtClean="0"/>
              <a:t>startup-config</a:t>
            </a:r>
          </a:p>
        </p:txBody>
      </p:sp>
      <p:sp>
        <p:nvSpPr>
          <p:cNvPr id="19459" name="Rectangle 3"/>
          <p:cNvSpPr>
            <a:spLocks noGrp="1" noChangeArrowheads="1"/>
          </p:cNvSpPr>
          <p:nvPr>
            <p:ph type="body" idx="1"/>
          </p:nvPr>
        </p:nvSpPr>
        <p:spPr>
          <a:xfrm>
            <a:off x="228600" y="1143000"/>
            <a:ext cx="5257800" cy="5715000"/>
          </a:xfrm>
          <a:solidFill>
            <a:schemeClr val="bg1"/>
          </a:solidFill>
          <a:ln>
            <a:solidFill>
              <a:schemeClr val="tx1"/>
            </a:solidFill>
          </a:ln>
        </p:spPr>
        <p:txBody>
          <a:bodyPr/>
          <a:lstStyle/>
          <a:p>
            <a:pPr eaLnBrk="1" hangingPunct="1">
              <a:lnSpc>
                <a:spcPct val="80000"/>
              </a:lnSpc>
              <a:buFont typeface="Wingdings" pitchFamily="2" charset="2"/>
              <a:buNone/>
            </a:pPr>
            <a:r>
              <a:rPr lang="en-US" b="1" smtClean="0">
                <a:solidFill>
                  <a:schemeClr val="tx2"/>
                </a:solidFill>
                <a:latin typeface="Courier New" pitchFamily="49" charset="0"/>
              </a:rPr>
              <a:t>Router#show startup-config</a:t>
            </a:r>
          </a:p>
          <a:p>
            <a:pPr eaLnBrk="1" hangingPunct="1">
              <a:lnSpc>
                <a:spcPct val="80000"/>
              </a:lnSpc>
              <a:buFont typeface="Wingdings" pitchFamily="2" charset="2"/>
              <a:buNone/>
            </a:pPr>
            <a:endParaRPr lang="en-US" sz="2000" smtClean="0">
              <a:latin typeface="Courier New" pitchFamily="49" charset="0"/>
            </a:endParaRPr>
          </a:p>
          <a:p>
            <a:pPr eaLnBrk="1" hangingPunct="1">
              <a:lnSpc>
                <a:spcPct val="80000"/>
              </a:lnSpc>
              <a:buFont typeface="Wingdings" pitchFamily="2" charset="2"/>
              <a:buNone/>
            </a:pPr>
            <a:r>
              <a:rPr lang="en-US" sz="2000" smtClean="0">
                <a:latin typeface="Courier New" pitchFamily="49" charset="0"/>
              </a:rPr>
              <a:t>startup-config is not present</a:t>
            </a:r>
          </a:p>
          <a:p>
            <a:pPr eaLnBrk="1" hangingPunct="1">
              <a:lnSpc>
                <a:spcPct val="80000"/>
              </a:lnSpc>
              <a:buFont typeface="Wingdings" pitchFamily="2" charset="2"/>
              <a:buNone/>
            </a:pPr>
            <a:r>
              <a:rPr lang="en-US" sz="2000" smtClean="0">
                <a:latin typeface="Courier New" pitchFamily="49" charset="0"/>
              </a:rPr>
              <a:t>Router#</a:t>
            </a:r>
          </a:p>
        </p:txBody>
      </p:sp>
      <p:sp>
        <p:nvSpPr>
          <p:cNvPr id="19460" name="Rectangle 4"/>
          <p:cNvSpPr>
            <a:spLocks noChangeArrowheads="1"/>
          </p:cNvSpPr>
          <p:nvPr/>
        </p:nvSpPr>
        <p:spPr bwMode="auto">
          <a:xfrm>
            <a:off x="5638800" y="1719263"/>
            <a:ext cx="3352800" cy="4910137"/>
          </a:xfrm>
          <a:prstGeom prst="rect">
            <a:avLst/>
          </a:prstGeom>
          <a:noFill/>
          <a:ln w="9525">
            <a:noFill/>
            <a:miter lim="800000"/>
            <a:headEnd/>
            <a:tailEnd/>
          </a:ln>
        </p:spPr>
        <p:txBody>
          <a:bodyPr/>
          <a:lstStyle/>
          <a:p>
            <a:pPr marL="236538" indent="-236538" algn="l" defTabSz="814388" eaLnBrk="1" hangingPunct="1">
              <a:lnSpc>
                <a:spcPct val="95000"/>
              </a:lnSpc>
              <a:spcBef>
                <a:spcPct val="50000"/>
              </a:spcBef>
              <a:buClr>
                <a:srgbClr val="708CA1"/>
              </a:buClr>
              <a:buFont typeface="Wingdings" pitchFamily="2" charset="2"/>
              <a:buChar char="§"/>
            </a:pPr>
            <a:r>
              <a:rPr lang="en-US" sz="2000"/>
              <a:t>The startup-config file is the saved configuration in NVRAM.</a:t>
            </a:r>
          </a:p>
          <a:p>
            <a:pPr marL="236538" indent="-236538" algn="l" defTabSz="814388" eaLnBrk="1" hangingPunct="1">
              <a:lnSpc>
                <a:spcPct val="95000"/>
              </a:lnSpc>
              <a:spcBef>
                <a:spcPct val="50000"/>
              </a:spcBef>
              <a:buClr>
                <a:srgbClr val="708CA1"/>
              </a:buClr>
              <a:buFont typeface="Wingdings" pitchFamily="2" charset="2"/>
              <a:buChar char="§"/>
            </a:pPr>
            <a:r>
              <a:rPr lang="en-US" sz="2000"/>
              <a:t>If there is a startup-config file in NVRAM when the router boots up, this file will be copied into running-config.</a:t>
            </a:r>
          </a:p>
          <a:p>
            <a:pPr marL="236538" indent="-236538" algn="l" defTabSz="814388" eaLnBrk="1" hangingPunct="1">
              <a:lnSpc>
                <a:spcPct val="95000"/>
              </a:lnSpc>
              <a:spcBef>
                <a:spcPct val="50000"/>
              </a:spcBef>
              <a:buClr>
                <a:srgbClr val="708CA1"/>
              </a:buClr>
              <a:buFont typeface="Wingdings" pitchFamily="2" charset="2"/>
              <a:buChar char="§"/>
            </a:pPr>
            <a:r>
              <a:rPr lang="en-US" sz="2000"/>
              <a:t>The running-config is what the router will use.  </a:t>
            </a:r>
          </a:p>
          <a:p>
            <a:pPr marL="236538" indent="-236538" algn="l" defTabSz="814388" eaLnBrk="1" hangingPunct="1">
              <a:lnSpc>
                <a:spcPct val="95000"/>
              </a:lnSpc>
              <a:spcBef>
                <a:spcPct val="50000"/>
              </a:spcBef>
              <a:buClr>
                <a:srgbClr val="708CA1"/>
              </a:buClr>
              <a:buFont typeface="Wingdings" pitchFamily="2" charset="2"/>
              <a:buChar char="§"/>
            </a:pPr>
            <a:r>
              <a:rPr lang="en-US" sz="2000"/>
              <a:t>Privilege mode command.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8000" y="434975"/>
            <a:ext cx="8072438" cy="838200"/>
          </a:xfrm>
        </p:spPr>
        <p:txBody>
          <a:bodyPr/>
          <a:lstStyle/>
          <a:p>
            <a:pPr eaLnBrk="1" hangingPunct="1"/>
            <a:r>
              <a:rPr lang="en-US" smtClean="0"/>
              <a:t>Copy running-config to startup-config</a:t>
            </a:r>
          </a:p>
        </p:txBody>
      </p:sp>
      <p:sp>
        <p:nvSpPr>
          <p:cNvPr id="20483" name="Rectangle 3"/>
          <p:cNvSpPr>
            <a:spLocks noGrp="1" noChangeArrowheads="1"/>
          </p:cNvSpPr>
          <p:nvPr>
            <p:ph type="body" idx="1"/>
          </p:nvPr>
        </p:nvSpPr>
        <p:spPr>
          <a:xfrm>
            <a:off x="330200" y="1905000"/>
            <a:ext cx="8507413" cy="4621213"/>
          </a:xfrm>
          <a:solidFill>
            <a:schemeClr val="bg1"/>
          </a:solidFill>
          <a:ln>
            <a:solidFill>
              <a:schemeClr val="tx1"/>
            </a:solidFill>
          </a:ln>
        </p:spPr>
        <p:txBody>
          <a:bodyPr/>
          <a:lstStyle/>
          <a:p>
            <a:pPr eaLnBrk="1" hangingPunct="1">
              <a:lnSpc>
                <a:spcPct val="80000"/>
              </a:lnSpc>
              <a:buFont typeface="Wingdings" pitchFamily="2" charset="2"/>
              <a:buNone/>
            </a:pPr>
            <a:r>
              <a:rPr lang="en-US" b="1" smtClean="0">
                <a:solidFill>
                  <a:schemeClr val="tx2"/>
                </a:solidFill>
                <a:latin typeface="Courier New" pitchFamily="49" charset="0"/>
              </a:rPr>
              <a:t>Router#copy running-config startup-config</a:t>
            </a:r>
          </a:p>
          <a:p>
            <a:pPr eaLnBrk="1" hangingPunct="1">
              <a:lnSpc>
                <a:spcPct val="80000"/>
              </a:lnSpc>
              <a:buFont typeface="Wingdings" pitchFamily="2" charset="2"/>
              <a:buNone/>
            </a:pPr>
            <a:r>
              <a:rPr lang="en-US" sz="2000" smtClean="0">
                <a:latin typeface="Courier New" pitchFamily="49" charset="0"/>
              </a:rPr>
              <a:t>Destination filename [startup-config]?  </a:t>
            </a:r>
            <a:r>
              <a:rPr lang="en-US" sz="2000" b="1" smtClean="0">
                <a:latin typeface="Courier New" pitchFamily="49" charset="0"/>
              </a:rPr>
              <a:t>&lt;Press Enter&gt;</a:t>
            </a:r>
          </a:p>
          <a:p>
            <a:pPr eaLnBrk="1" hangingPunct="1">
              <a:lnSpc>
                <a:spcPct val="80000"/>
              </a:lnSpc>
              <a:buFont typeface="Wingdings" pitchFamily="2" charset="2"/>
              <a:buNone/>
            </a:pPr>
            <a:r>
              <a:rPr lang="en-US" sz="2000" smtClean="0">
                <a:latin typeface="Courier New" pitchFamily="49" charset="0"/>
              </a:rPr>
              <a:t>Building configuration...</a:t>
            </a:r>
          </a:p>
          <a:p>
            <a:pPr eaLnBrk="1" hangingPunct="1">
              <a:lnSpc>
                <a:spcPct val="80000"/>
              </a:lnSpc>
              <a:buFont typeface="Wingdings" pitchFamily="2" charset="2"/>
              <a:buNone/>
            </a:pPr>
            <a:r>
              <a:rPr lang="en-US" sz="2000" smtClean="0">
                <a:latin typeface="Courier New" pitchFamily="49" charset="0"/>
              </a:rPr>
              <a:t>[OK]</a:t>
            </a:r>
          </a:p>
          <a:p>
            <a:pPr eaLnBrk="1" hangingPunct="1">
              <a:lnSpc>
                <a:spcPct val="80000"/>
              </a:lnSpc>
              <a:buFont typeface="Wingdings" pitchFamily="2" charset="2"/>
              <a:buNone/>
            </a:pPr>
            <a:r>
              <a:rPr lang="en-US" sz="2000" smtClean="0">
                <a:latin typeface="Courier New" pitchFamily="49" charset="0"/>
              </a:rPr>
              <a:t>Router#</a:t>
            </a:r>
            <a:r>
              <a:rPr lang="en-US" sz="2000" b="1" smtClean="0">
                <a:latin typeface="Courier New" pitchFamily="49" charset="0"/>
              </a:rPr>
              <a:t>show startup-config</a:t>
            </a:r>
          </a:p>
          <a:p>
            <a:pPr eaLnBrk="1" hangingPunct="1">
              <a:lnSpc>
                <a:spcPct val="80000"/>
              </a:lnSpc>
              <a:buFont typeface="Wingdings" pitchFamily="2" charset="2"/>
              <a:buNone/>
            </a:pPr>
            <a:r>
              <a:rPr lang="en-US" sz="2000" smtClean="0">
                <a:latin typeface="Courier New" pitchFamily="49" charset="0"/>
              </a:rPr>
              <a:t>Current configuration : 542 bytes</a:t>
            </a:r>
          </a:p>
          <a:p>
            <a:pPr eaLnBrk="1" hangingPunct="1">
              <a:lnSpc>
                <a:spcPct val="80000"/>
              </a:lnSpc>
              <a:buFont typeface="Wingdings" pitchFamily="2" charset="2"/>
              <a:buNone/>
            </a:pPr>
            <a:r>
              <a:rPr lang="en-US" sz="2000" smtClean="0">
                <a:latin typeface="Courier New" pitchFamily="49" charset="0"/>
              </a:rPr>
              <a:t>!</a:t>
            </a:r>
          </a:p>
          <a:p>
            <a:pPr eaLnBrk="1" hangingPunct="1">
              <a:lnSpc>
                <a:spcPct val="80000"/>
              </a:lnSpc>
              <a:buFont typeface="Wingdings" pitchFamily="2" charset="2"/>
              <a:buNone/>
            </a:pPr>
            <a:r>
              <a:rPr lang="en-US" sz="2000" smtClean="0">
                <a:latin typeface="Courier New" pitchFamily="49" charset="0"/>
              </a:rPr>
              <a:t>version 12.2</a:t>
            </a:r>
          </a:p>
          <a:p>
            <a:pPr eaLnBrk="1" hangingPunct="1">
              <a:lnSpc>
                <a:spcPct val="80000"/>
              </a:lnSpc>
              <a:buFont typeface="Wingdings" pitchFamily="2" charset="2"/>
              <a:buNone/>
            </a:pPr>
            <a:r>
              <a:rPr lang="en-US" sz="2000" smtClean="0">
                <a:latin typeface="Courier New" pitchFamily="49" charset="0"/>
              </a:rPr>
              <a:t>!</a:t>
            </a:r>
          </a:p>
          <a:p>
            <a:pPr eaLnBrk="1" hangingPunct="1">
              <a:lnSpc>
                <a:spcPct val="80000"/>
              </a:lnSpc>
              <a:buFont typeface="Wingdings" pitchFamily="2" charset="2"/>
              <a:buNone/>
            </a:pPr>
            <a:r>
              <a:rPr lang="en-US" sz="2000" smtClean="0">
                <a:latin typeface="Courier New" pitchFamily="49" charset="0"/>
              </a:rPr>
              <a:t>interface FastEthernet0/0</a:t>
            </a:r>
          </a:p>
          <a:p>
            <a:pPr eaLnBrk="1" hangingPunct="1">
              <a:lnSpc>
                <a:spcPct val="80000"/>
              </a:lnSpc>
              <a:buFont typeface="Wingdings" pitchFamily="2" charset="2"/>
              <a:buNone/>
            </a:pPr>
            <a:r>
              <a:rPr lang="en-US" sz="2000" smtClean="0">
                <a:latin typeface="Courier New" pitchFamily="49" charset="0"/>
              </a:rPr>
              <a:t>&lt;text omitted&gt;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Erase startup-config</a:t>
            </a:r>
          </a:p>
        </p:txBody>
      </p:sp>
      <p:sp>
        <p:nvSpPr>
          <p:cNvPr id="21507" name="Rectangle 3"/>
          <p:cNvSpPr>
            <a:spLocks noGrp="1" noChangeArrowheads="1"/>
          </p:cNvSpPr>
          <p:nvPr>
            <p:ph type="body" idx="1"/>
          </p:nvPr>
        </p:nvSpPr>
        <p:spPr>
          <a:xfrm>
            <a:off x="655638" y="1900238"/>
            <a:ext cx="7940675" cy="1558925"/>
          </a:xfrm>
          <a:noFill/>
          <a:ln>
            <a:solidFill>
              <a:schemeClr val="tx1"/>
            </a:solidFill>
          </a:ln>
        </p:spPr>
        <p:txBody>
          <a:bodyPr/>
          <a:lstStyle/>
          <a:p>
            <a:pPr eaLnBrk="1" hangingPunct="1">
              <a:buFont typeface="Wingdings" pitchFamily="2" charset="2"/>
              <a:buNone/>
            </a:pPr>
            <a:r>
              <a:rPr lang="en-US" sz="2000" smtClean="0">
                <a:latin typeface="Courier New" pitchFamily="49" charset="0"/>
              </a:rPr>
              <a:t>Router#</a:t>
            </a:r>
            <a:r>
              <a:rPr lang="en-US" sz="2000" b="1" smtClean="0">
                <a:latin typeface="Courier New" pitchFamily="49" charset="0"/>
              </a:rPr>
              <a:t>erase startup-config</a:t>
            </a:r>
          </a:p>
          <a:p>
            <a:pPr eaLnBrk="1" hangingPunct="1">
              <a:buFont typeface="Wingdings" pitchFamily="2" charset="2"/>
              <a:buNone/>
            </a:pPr>
            <a:r>
              <a:rPr lang="en-US" sz="2000" smtClean="0">
                <a:latin typeface="Courier New" pitchFamily="49" charset="0"/>
              </a:rPr>
              <a:t>Erasing the nvram filesystem will remove all files! Continue? [confirm]  &lt;</a:t>
            </a:r>
            <a:r>
              <a:rPr lang="en-US" sz="2000" b="1" smtClean="0">
                <a:latin typeface="Courier New" pitchFamily="49" charset="0"/>
              </a:rPr>
              <a:t>Press Enter</a:t>
            </a:r>
            <a:r>
              <a:rPr lang="en-US" sz="2000" smtClean="0">
                <a:latin typeface="Courier New" pitchFamily="49" charset="0"/>
              </a:rPr>
              <a:t>&gt;</a:t>
            </a:r>
          </a:p>
          <a:p>
            <a:pPr eaLnBrk="1" hangingPunct="1">
              <a:buFont typeface="Wingdings" pitchFamily="2" charset="2"/>
              <a:buNone/>
            </a:pPr>
            <a:r>
              <a:rPr lang="en-US" sz="2000" smtClean="0">
                <a:latin typeface="Courier New" pitchFamily="49" charset="0"/>
              </a:rPr>
              <a:t>[OK]</a:t>
            </a:r>
          </a:p>
          <a:p>
            <a:pPr eaLnBrk="1" hangingPunct="1">
              <a:buFont typeface="Wingdings" pitchFamily="2" charset="2"/>
              <a:buNone/>
            </a:pPr>
            <a:r>
              <a:rPr lang="en-US" sz="2000" smtClean="0">
                <a:latin typeface="Courier New" pitchFamily="49" charset="0"/>
              </a:rPr>
              <a:t>Erase of nvram: complete</a:t>
            </a:r>
          </a:p>
          <a:p>
            <a:pPr eaLnBrk="1" hangingPunct="1">
              <a:buFont typeface="Wingdings" pitchFamily="2" charset="2"/>
              <a:buNone/>
            </a:pPr>
            <a:r>
              <a:rPr lang="en-US" sz="2000" smtClean="0">
                <a:latin typeface="Courier New" pitchFamily="49" charset="0"/>
              </a:rPr>
              <a:t>Router#</a:t>
            </a:r>
          </a:p>
          <a:p>
            <a:pPr eaLnBrk="1" hangingPunct="1">
              <a:buFont typeface="Wingdings" pitchFamily="2" charset="2"/>
              <a:buNone/>
            </a:pPr>
            <a:endParaRPr lang="en-US" sz="2000" smtClean="0">
              <a:latin typeface="Courier New" pitchFamily="49" charset="0"/>
            </a:endParaRPr>
          </a:p>
        </p:txBody>
      </p:sp>
      <p:sp>
        <p:nvSpPr>
          <p:cNvPr id="21508" name="Rectangle 4"/>
          <p:cNvSpPr>
            <a:spLocks noChangeArrowheads="1"/>
          </p:cNvSpPr>
          <p:nvPr/>
        </p:nvSpPr>
        <p:spPr bwMode="auto">
          <a:xfrm>
            <a:off x="239713" y="4784725"/>
            <a:ext cx="8534400" cy="2590800"/>
          </a:xfrm>
          <a:prstGeom prst="rect">
            <a:avLst/>
          </a:prstGeom>
          <a:noFill/>
          <a:ln w="9525">
            <a:noFill/>
            <a:miter lim="800000"/>
            <a:headEnd/>
            <a:tailEnd/>
          </a:ln>
        </p:spPr>
        <p:txBody>
          <a:bodyPr/>
          <a:lstStyle/>
          <a:p>
            <a:pPr marL="236538" indent="-236538" algn="l" defTabSz="814388" eaLnBrk="1" hangingPunct="1">
              <a:lnSpc>
                <a:spcPct val="95000"/>
              </a:lnSpc>
              <a:spcBef>
                <a:spcPct val="50000"/>
              </a:spcBef>
              <a:buClr>
                <a:srgbClr val="708CA1"/>
              </a:buClr>
              <a:buFont typeface="Wingdings" pitchFamily="2" charset="2"/>
              <a:buChar char="§"/>
            </a:pPr>
            <a:r>
              <a:rPr lang="en-US" sz="1600"/>
              <a:t>When you are done with the routers in the lab, please be sure to erase the startup-config.</a:t>
            </a:r>
          </a:p>
          <a:p>
            <a:pPr marL="236538" indent="-236538" algn="l" defTabSz="814388" eaLnBrk="1" hangingPunct="1">
              <a:lnSpc>
                <a:spcPct val="95000"/>
              </a:lnSpc>
              <a:spcBef>
                <a:spcPct val="50000"/>
              </a:spcBef>
              <a:buClr>
                <a:srgbClr val="708CA1"/>
              </a:buClr>
              <a:buFont typeface="Wingdings" pitchFamily="2" charset="2"/>
              <a:buChar char="§"/>
            </a:pPr>
            <a:r>
              <a:rPr lang="en-US" sz="1600"/>
              <a:t>If you are starting a lab, and you do not get the message:</a:t>
            </a:r>
          </a:p>
          <a:p>
            <a:pPr marL="236538" indent="-236538" algn="l" defTabSz="814388" eaLnBrk="1" hangingPunct="1">
              <a:lnSpc>
                <a:spcPct val="95000"/>
              </a:lnSpc>
              <a:spcBef>
                <a:spcPct val="50000"/>
              </a:spcBef>
              <a:buClr>
                <a:srgbClr val="708CA1"/>
              </a:buClr>
              <a:buFont typeface="Wingdings" pitchFamily="2" charset="2"/>
              <a:buNone/>
            </a:pPr>
            <a:r>
              <a:rPr lang="en-US" sz="1600">
                <a:latin typeface="Courier New" pitchFamily="49" charset="0"/>
              </a:rPr>
              <a:t>Would you like to enter the initial configuration dialog? [yes/no]: </a:t>
            </a:r>
          </a:p>
          <a:p>
            <a:pPr marL="236538" indent="-236538" algn="l" defTabSz="814388" eaLnBrk="1" hangingPunct="1">
              <a:lnSpc>
                <a:spcPct val="95000"/>
              </a:lnSpc>
              <a:spcBef>
                <a:spcPct val="50000"/>
              </a:spcBef>
              <a:buClr>
                <a:srgbClr val="708CA1"/>
              </a:buClr>
              <a:buFont typeface="Wingdings" pitchFamily="2" charset="2"/>
              <a:buChar char="§"/>
            </a:pPr>
            <a:r>
              <a:rPr lang="en-US" sz="1600"/>
              <a:t>You will need to erase the startup-config and reboot. </a:t>
            </a:r>
          </a:p>
          <a:p>
            <a:pPr marL="236538" indent="-236538" algn="l" defTabSz="814388" eaLnBrk="1" hangingPunct="1">
              <a:lnSpc>
                <a:spcPct val="95000"/>
              </a:lnSpc>
              <a:spcBef>
                <a:spcPct val="50000"/>
              </a:spcBef>
              <a:buClr>
                <a:srgbClr val="708CA1"/>
              </a:buClr>
              <a:buFont typeface="Wingdings" pitchFamily="2" charset="2"/>
              <a:buChar char="§"/>
            </a:pPr>
            <a:r>
              <a:rPr lang="en-US" sz="1600"/>
              <a:t>Privilege mode command.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22P_290"/>
          <p:cNvPicPr>
            <a:picLocks noChangeAspect="1" noChangeArrowheads="1"/>
          </p:cNvPicPr>
          <p:nvPr/>
        </p:nvPicPr>
        <p:blipFill>
          <a:blip r:embed="rId3"/>
          <a:srcRect/>
          <a:stretch>
            <a:fillRect/>
          </a:stretch>
        </p:blipFill>
        <p:spPr bwMode="auto">
          <a:xfrm>
            <a:off x="2538413" y="1528763"/>
            <a:ext cx="6224587" cy="4913312"/>
          </a:xfrm>
          <a:prstGeom prst="rect">
            <a:avLst/>
          </a:prstGeom>
          <a:noFill/>
          <a:ln w="9525">
            <a:noFill/>
            <a:miter lim="800000"/>
            <a:headEnd/>
            <a:tailEnd/>
          </a:ln>
        </p:spPr>
      </p:pic>
      <p:sp>
        <p:nvSpPr>
          <p:cNvPr id="22531" name="Rectangle 3"/>
          <p:cNvSpPr>
            <a:spLocks noGrp="1" noChangeArrowheads="1"/>
          </p:cNvSpPr>
          <p:nvPr>
            <p:ph type="title"/>
          </p:nvPr>
        </p:nvSpPr>
        <p:spPr/>
        <p:txBody>
          <a:bodyPr/>
          <a:lstStyle/>
          <a:p>
            <a:pPr algn="ctr" eaLnBrk="1" hangingPunct="1"/>
            <a:r>
              <a:rPr lang="en-US" smtClean="0"/>
              <a:t>Cisco IOS copy Command</a:t>
            </a:r>
          </a:p>
        </p:txBody>
      </p:sp>
      <p:sp>
        <p:nvSpPr>
          <p:cNvPr id="22532" name="Text Box 4"/>
          <p:cNvSpPr txBox="1">
            <a:spLocks noChangeArrowheads="1"/>
          </p:cNvSpPr>
          <p:nvPr/>
        </p:nvSpPr>
        <p:spPr bwMode="auto">
          <a:xfrm>
            <a:off x="4619625" y="1657350"/>
            <a:ext cx="228600" cy="366713"/>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a:cs typeface="Arial" pitchFamily="34" charset="0"/>
              </a:rPr>
              <a:t>#</a:t>
            </a:r>
          </a:p>
        </p:txBody>
      </p:sp>
      <p:sp>
        <p:nvSpPr>
          <p:cNvPr id="22533" name="Text Box 5"/>
          <p:cNvSpPr txBox="1">
            <a:spLocks noChangeArrowheads="1"/>
          </p:cNvSpPr>
          <p:nvPr/>
        </p:nvSpPr>
        <p:spPr bwMode="auto">
          <a:xfrm>
            <a:off x="4257675" y="2090738"/>
            <a:ext cx="228600" cy="366712"/>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a:cs typeface="Arial" pitchFamily="34" charset="0"/>
              </a:rPr>
              <a:t>#</a:t>
            </a:r>
          </a:p>
        </p:txBody>
      </p:sp>
      <p:sp>
        <p:nvSpPr>
          <p:cNvPr id="22534" name="Text Box 6"/>
          <p:cNvSpPr txBox="1">
            <a:spLocks noChangeArrowheads="1"/>
          </p:cNvSpPr>
          <p:nvPr/>
        </p:nvSpPr>
        <p:spPr bwMode="auto">
          <a:xfrm>
            <a:off x="3686175" y="4648200"/>
            <a:ext cx="228600" cy="366713"/>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a:cs typeface="Arial" pitchFamily="34" charset="0"/>
              </a:rPr>
              <a:t>#</a:t>
            </a:r>
          </a:p>
        </p:txBody>
      </p:sp>
      <p:sp>
        <p:nvSpPr>
          <p:cNvPr id="22535" name="Text Box 7"/>
          <p:cNvSpPr txBox="1">
            <a:spLocks noChangeArrowheads="1"/>
          </p:cNvSpPr>
          <p:nvPr/>
        </p:nvSpPr>
        <p:spPr bwMode="auto">
          <a:xfrm>
            <a:off x="3533775" y="5334000"/>
            <a:ext cx="228600" cy="366713"/>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a:cs typeface="Arial" pitchFamily="34" charset="0"/>
              </a:rPr>
              <a:t>#</a:t>
            </a:r>
          </a:p>
        </p:txBody>
      </p:sp>
      <p:sp>
        <p:nvSpPr>
          <p:cNvPr id="22536" name="Text Box 8"/>
          <p:cNvSpPr txBox="1">
            <a:spLocks noChangeArrowheads="1"/>
          </p:cNvSpPr>
          <p:nvPr/>
        </p:nvSpPr>
        <p:spPr bwMode="auto">
          <a:xfrm>
            <a:off x="6181725" y="4876800"/>
            <a:ext cx="228600" cy="366713"/>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a:cs typeface="Arial" pitchFamily="34" charset="0"/>
              </a:rPr>
              <a:t>#</a:t>
            </a:r>
          </a:p>
        </p:txBody>
      </p:sp>
      <p:sp>
        <p:nvSpPr>
          <p:cNvPr id="22537" name="Text Box 9"/>
          <p:cNvSpPr txBox="1">
            <a:spLocks noChangeArrowheads="1"/>
          </p:cNvSpPr>
          <p:nvPr/>
        </p:nvSpPr>
        <p:spPr bwMode="auto">
          <a:xfrm>
            <a:off x="6162675" y="5334000"/>
            <a:ext cx="228600" cy="366713"/>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a:cs typeface="Arial" pitchFamily="34" charset="0"/>
              </a:rPr>
              <a:t>#</a:t>
            </a:r>
          </a:p>
        </p:txBody>
      </p:sp>
      <p:sp>
        <p:nvSpPr>
          <p:cNvPr id="22538" name="Text Box 10"/>
          <p:cNvSpPr txBox="1">
            <a:spLocks noChangeArrowheads="1"/>
          </p:cNvSpPr>
          <p:nvPr/>
        </p:nvSpPr>
        <p:spPr bwMode="auto">
          <a:xfrm>
            <a:off x="228600" y="1371600"/>
            <a:ext cx="2667000" cy="641350"/>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solidFill>
                  <a:schemeClr val="accent2"/>
                </a:solidFill>
                <a:cs typeface="Arial" pitchFamily="34" charset="0"/>
              </a:rPr>
              <a:t>To save IOS image or configuration file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5638" y="627063"/>
            <a:ext cx="5468937" cy="838200"/>
          </a:xfrm>
        </p:spPr>
        <p:txBody>
          <a:bodyPr/>
          <a:lstStyle/>
          <a:p>
            <a:pPr eaLnBrk="1" hangingPunct="1"/>
            <a:r>
              <a:rPr lang="en-US" sz="2800" smtClean="0"/>
              <a:t>CLI Configuration</a:t>
            </a:r>
          </a:p>
        </p:txBody>
      </p:sp>
      <p:sp>
        <p:nvSpPr>
          <p:cNvPr id="5123" name="Rectangle 3"/>
          <p:cNvSpPr>
            <a:spLocks noGrp="1" noChangeArrowheads="1"/>
          </p:cNvSpPr>
          <p:nvPr>
            <p:ph type="body" idx="1"/>
          </p:nvPr>
        </p:nvSpPr>
        <p:spPr>
          <a:xfrm>
            <a:off x="273050" y="1660525"/>
            <a:ext cx="8458200" cy="5410200"/>
          </a:xfrm>
        </p:spPr>
        <p:txBody>
          <a:bodyPr/>
          <a:lstStyle/>
          <a:p>
            <a:pPr eaLnBrk="1" hangingPunct="1"/>
            <a:r>
              <a:rPr lang="en-US" smtClean="0"/>
              <a:t>Basic Router Configuration:</a:t>
            </a:r>
          </a:p>
          <a:p>
            <a:pPr lvl="1" indent="0" eaLnBrk="1" hangingPunct="1"/>
            <a:r>
              <a:rPr lang="en-US" smtClean="0"/>
              <a:t>Naming the router</a:t>
            </a:r>
          </a:p>
          <a:p>
            <a:pPr lvl="1" indent="0" eaLnBrk="1" hangingPunct="1"/>
            <a:r>
              <a:rPr lang="en-US" smtClean="0"/>
              <a:t>Setting passwords</a:t>
            </a:r>
          </a:p>
          <a:p>
            <a:pPr lvl="1" indent="0" eaLnBrk="1" hangingPunct="1"/>
            <a:r>
              <a:rPr lang="en-US" smtClean="0"/>
              <a:t>Configuring interfaces</a:t>
            </a:r>
          </a:p>
          <a:p>
            <a:pPr lvl="1" indent="0" eaLnBrk="1" hangingPunct="1"/>
            <a:r>
              <a:rPr lang="en-US" smtClean="0"/>
              <a:t>Configuring a banner</a:t>
            </a:r>
          </a:p>
          <a:p>
            <a:pPr lvl="1" indent="0" eaLnBrk="1" hangingPunct="1"/>
            <a:r>
              <a:rPr lang="en-US" smtClean="0"/>
              <a:t>Saving changes on a router</a:t>
            </a:r>
          </a:p>
          <a:p>
            <a:pPr lvl="1" indent="0" eaLnBrk="1" hangingPunct="1"/>
            <a:r>
              <a:rPr lang="en-US" smtClean="0"/>
              <a:t>Verifying basic configuration and router operations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0" smtClean="0"/>
              <a:t>Managing configuration files</a:t>
            </a:r>
          </a:p>
        </p:txBody>
      </p:sp>
      <p:sp>
        <p:nvSpPr>
          <p:cNvPr id="23555" name="Rectangle 3"/>
          <p:cNvSpPr>
            <a:spLocks noGrp="1" noChangeArrowheads="1"/>
          </p:cNvSpPr>
          <p:nvPr>
            <p:ph type="body" idx="1"/>
          </p:nvPr>
        </p:nvSpPr>
        <p:spPr>
          <a:xfrm>
            <a:off x="655638" y="1392238"/>
            <a:ext cx="7940675" cy="5076825"/>
          </a:xfrm>
        </p:spPr>
        <p:txBody>
          <a:bodyPr/>
          <a:lstStyle/>
          <a:p>
            <a:pPr eaLnBrk="1" hangingPunct="1"/>
            <a:r>
              <a:rPr lang="en-US" smtClean="0"/>
              <a:t>Use a text file to backup and restore config settings</a:t>
            </a:r>
          </a:p>
          <a:p>
            <a:pPr eaLnBrk="1" hangingPunct="1"/>
            <a:endParaRPr lang="en-US" sz="2800" smtClean="0"/>
          </a:p>
        </p:txBody>
      </p:sp>
      <p:pic>
        <p:nvPicPr>
          <p:cNvPr id="23556" name="Picture 4"/>
          <p:cNvPicPr>
            <a:picLocks noChangeAspect="1" noChangeArrowheads="1"/>
          </p:cNvPicPr>
          <p:nvPr/>
        </p:nvPicPr>
        <p:blipFill>
          <a:blip r:embed="rId3"/>
          <a:srcRect/>
          <a:stretch>
            <a:fillRect/>
          </a:stretch>
        </p:blipFill>
        <p:spPr bwMode="auto">
          <a:xfrm>
            <a:off x="1820863" y="1843088"/>
            <a:ext cx="5114925" cy="48720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800" smtClean="0"/>
              <a:t>Return the Device to Its Original Configuration</a:t>
            </a:r>
          </a:p>
        </p:txBody>
      </p:sp>
      <p:sp>
        <p:nvSpPr>
          <p:cNvPr id="24579" name="Rectangle 3"/>
          <p:cNvSpPr>
            <a:spLocks noGrp="1" noChangeArrowheads="1"/>
          </p:cNvSpPr>
          <p:nvPr>
            <p:ph type="body" idx="1"/>
          </p:nvPr>
        </p:nvSpPr>
        <p:spPr>
          <a:xfrm>
            <a:off x="655638" y="1900238"/>
            <a:ext cx="7940675" cy="4364037"/>
          </a:xfrm>
        </p:spPr>
        <p:txBody>
          <a:bodyPr/>
          <a:lstStyle/>
          <a:p>
            <a:pPr eaLnBrk="1" hangingPunct="1"/>
            <a:r>
              <a:rPr lang="en-US" smtClean="0"/>
              <a:t>Router#reload</a:t>
            </a:r>
          </a:p>
          <a:p>
            <a:pPr eaLnBrk="1" hangingPunct="1"/>
            <a:r>
              <a:rPr lang="en-US" smtClean="0"/>
              <a:t>System configuration has been modified. Save? [yes/no]: n</a:t>
            </a:r>
          </a:p>
          <a:p>
            <a:pPr eaLnBrk="1" hangingPunct="1"/>
            <a:r>
              <a:rPr lang="en-US" smtClean="0"/>
              <a:t>Proceed with reload? [confirm]</a:t>
            </a:r>
          </a:p>
          <a:p>
            <a:pPr eaLnBrk="1" hangingPunct="1"/>
            <a:r>
              <a:rPr lang="en-US" smtClean="0"/>
              <a:t>To erase the startup configuration file use erase NVRAM:startup-config or erase startup-config at the privileged EXEC mode prompt: </a:t>
            </a:r>
          </a:p>
          <a:p>
            <a:pPr eaLnBrk="1" hangingPunct="1"/>
            <a:r>
              <a:rPr lang="en-US" smtClean="0"/>
              <a:t>Router#erase startup-config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68300" y="2817813"/>
            <a:ext cx="3713163" cy="830262"/>
          </a:xfrm>
        </p:spPr>
        <p:txBody>
          <a:bodyPr/>
          <a:lstStyle/>
          <a:p>
            <a:pPr algn="ctr" eaLnBrk="1" hangingPunct="1"/>
            <a:r>
              <a:rPr lang="en-US" sz="2600" smtClean="0"/>
              <a:t>Discovering &amp; testing the network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800" smtClean="0"/>
              <a:t>Cisco Discovery Protocol (CDP)</a:t>
            </a:r>
          </a:p>
        </p:txBody>
      </p:sp>
      <p:sp>
        <p:nvSpPr>
          <p:cNvPr id="26627" name="Rectangle 3"/>
          <p:cNvSpPr>
            <a:spLocks noGrp="1" noChangeArrowheads="1"/>
          </p:cNvSpPr>
          <p:nvPr>
            <p:ph type="body" idx="1"/>
          </p:nvPr>
        </p:nvSpPr>
        <p:spPr>
          <a:xfrm>
            <a:off x="655638" y="2079625"/>
            <a:ext cx="7940675" cy="3392488"/>
          </a:xfrm>
        </p:spPr>
        <p:txBody>
          <a:bodyPr/>
          <a:lstStyle/>
          <a:p>
            <a:pPr eaLnBrk="1" hangingPunct="1"/>
            <a:r>
              <a:rPr lang="en-US" smtClean="0"/>
              <a:t>Cisco Discovery Protocol (CDP) is a powerful network-monitoring and –troubleshooting tool. </a:t>
            </a:r>
          </a:p>
          <a:p>
            <a:pPr eaLnBrk="1" hangingPunct="1"/>
            <a:r>
              <a:rPr lang="en-US" smtClean="0"/>
              <a:t>CDP is an information-gathering tool used by network administrators to get information about directly connected Cisco devices. </a:t>
            </a:r>
          </a:p>
          <a:p>
            <a:pPr eaLnBrk="1" hangingPunct="1"/>
            <a:r>
              <a:rPr lang="en-US" smtClean="0"/>
              <a:t>CDP is a proprietary tool that enables you to access a summary of protocol and address information about Cisco devices that are directly connected.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381000" y="2819400"/>
            <a:ext cx="8229600" cy="4038600"/>
          </a:xfrm>
        </p:spPr>
        <p:txBody>
          <a:bodyPr/>
          <a:lstStyle/>
          <a:p>
            <a:pPr eaLnBrk="1" hangingPunct="1"/>
            <a:r>
              <a:rPr lang="en-US" sz="1800" b="1" smtClean="0"/>
              <a:t>By default, each Cisco device sends periodic messages to directly connected Cisco devices.</a:t>
            </a:r>
          </a:p>
          <a:p>
            <a:pPr eaLnBrk="1" hangingPunct="1"/>
            <a:r>
              <a:rPr lang="en-US" sz="1800" b="1" smtClean="0"/>
              <a:t>These messages are known as CDP advertisements.</a:t>
            </a:r>
          </a:p>
          <a:p>
            <a:pPr eaLnBrk="1" hangingPunct="1"/>
            <a:r>
              <a:rPr lang="en-US" sz="1800" b="1" smtClean="0"/>
              <a:t>A Cisco device frequently has other Cisco devices as </a:t>
            </a:r>
            <a:r>
              <a:rPr lang="en-US" sz="1800" b="1" i="1" smtClean="0"/>
              <a:t>neighbors </a:t>
            </a:r>
            <a:r>
              <a:rPr lang="en-US" sz="1800" b="1" smtClean="0"/>
              <a:t>on the network.</a:t>
            </a:r>
          </a:p>
          <a:p>
            <a:pPr eaLnBrk="1" hangingPunct="1"/>
            <a:r>
              <a:rPr lang="en-US" sz="1800" b="1" smtClean="0"/>
              <a:t>Information gathered from other devices can assist you:</a:t>
            </a:r>
          </a:p>
          <a:p>
            <a:pPr lvl="1" indent="0" eaLnBrk="1" hangingPunct="1"/>
            <a:r>
              <a:rPr lang="en-US" sz="1800" b="1" smtClean="0"/>
              <a:t>in making network design decisions</a:t>
            </a:r>
          </a:p>
          <a:p>
            <a:pPr lvl="1" indent="0" eaLnBrk="1" hangingPunct="1"/>
            <a:r>
              <a:rPr lang="en-US" sz="1800" b="1" smtClean="0"/>
              <a:t>in troubleshooting</a:t>
            </a:r>
          </a:p>
          <a:p>
            <a:pPr lvl="1" indent="0" eaLnBrk="1" hangingPunct="1"/>
            <a:r>
              <a:rPr lang="en-US" sz="1800" b="1" smtClean="0"/>
              <a:t>in making changes to equipment. </a:t>
            </a:r>
          </a:p>
          <a:p>
            <a:pPr lvl="1" indent="0" eaLnBrk="1" hangingPunct="1"/>
            <a:r>
              <a:rPr lang="en-US" sz="1800" b="1" smtClean="0"/>
              <a:t>CDP can be used as a network discovery tool</a:t>
            </a:r>
          </a:p>
        </p:txBody>
      </p:sp>
      <p:pic>
        <p:nvPicPr>
          <p:cNvPr id="27651" name="Picture 3"/>
          <p:cNvPicPr>
            <a:picLocks noChangeAspect="1" noChangeArrowheads="1"/>
          </p:cNvPicPr>
          <p:nvPr/>
        </p:nvPicPr>
        <p:blipFill>
          <a:blip r:embed="rId2"/>
          <a:srcRect/>
          <a:stretch>
            <a:fillRect/>
          </a:stretch>
        </p:blipFill>
        <p:spPr bwMode="auto">
          <a:xfrm>
            <a:off x="3505200" y="381000"/>
            <a:ext cx="5429250" cy="2476500"/>
          </a:xfrm>
          <a:prstGeom prst="rect">
            <a:avLst/>
          </a:prstGeom>
          <a:noFill/>
          <a:ln w="25400">
            <a:noFill/>
            <a:miter lim="800000"/>
            <a:headEnd/>
            <a:tailEnd/>
          </a:ln>
        </p:spPr>
      </p:pic>
      <p:sp>
        <p:nvSpPr>
          <p:cNvPr id="27652" name="Rectangle 4"/>
          <p:cNvSpPr>
            <a:spLocks noGrp="1" noChangeArrowheads="1"/>
          </p:cNvSpPr>
          <p:nvPr>
            <p:ph type="title"/>
          </p:nvPr>
        </p:nvSpPr>
        <p:spPr>
          <a:noFill/>
        </p:spPr>
        <p:txBody>
          <a:bodyPr anchor="ctr"/>
          <a:lstStyle/>
          <a:p>
            <a:pPr eaLnBrk="1" hangingPunct="1"/>
            <a:r>
              <a:rPr lang="en-US" sz="2800" smtClean="0"/>
              <a:t>CDP Advertisements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060450"/>
            <a:ext cx="8229600" cy="533400"/>
          </a:xfrm>
        </p:spPr>
        <p:txBody>
          <a:bodyPr/>
          <a:lstStyle/>
          <a:p>
            <a:pPr eaLnBrk="1" hangingPunct="1"/>
            <a:r>
              <a:rPr lang="en-US" sz="2800" smtClean="0"/>
              <a:t>Layer 2 Neighbors</a:t>
            </a:r>
          </a:p>
        </p:txBody>
      </p:sp>
      <p:sp>
        <p:nvSpPr>
          <p:cNvPr id="28675" name="Rectangle 3"/>
          <p:cNvSpPr>
            <a:spLocks noGrp="1" noChangeArrowheads="1"/>
          </p:cNvSpPr>
          <p:nvPr>
            <p:ph type="body" idx="1"/>
          </p:nvPr>
        </p:nvSpPr>
        <p:spPr>
          <a:xfrm>
            <a:off x="265113" y="3933825"/>
            <a:ext cx="8466137" cy="2924175"/>
          </a:xfrm>
        </p:spPr>
        <p:txBody>
          <a:bodyPr/>
          <a:lstStyle/>
          <a:p>
            <a:pPr eaLnBrk="1" hangingPunct="1"/>
            <a:r>
              <a:rPr lang="en-US" smtClean="0"/>
              <a:t>CDP operates at Layer 2 only. </a:t>
            </a:r>
          </a:p>
          <a:p>
            <a:pPr eaLnBrk="1" hangingPunct="1"/>
            <a:r>
              <a:rPr lang="en-US" smtClean="0"/>
              <a:t>Therefore, CDP neighbors are Cisco devices that are directly connected physically and share the same data link.</a:t>
            </a:r>
          </a:p>
          <a:p>
            <a:pPr lvl="1" indent="0" eaLnBrk="1" hangingPunct="1"/>
            <a:r>
              <a:rPr lang="en-US" smtClean="0"/>
              <a:t>R1 ,S1, R2 are CDP neighbors</a:t>
            </a:r>
          </a:p>
          <a:p>
            <a:pPr lvl="1" indent="0" eaLnBrk="1" hangingPunct="1"/>
            <a:r>
              <a:rPr lang="en-US" smtClean="0"/>
              <a:t>R2 , R1 , S2, R3 are CDP neighbors</a:t>
            </a:r>
          </a:p>
          <a:p>
            <a:pPr lvl="1" indent="0" eaLnBrk="1" hangingPunct="1"/>
            <a:r>
              <a:rPr lang="en-US" smtClean="0"/>
              <a:t>R3 ,R2 S3 are CDP neighbors</a:t>
            </a:r>
          </a:p>
        </p:txBody>
      </p:sp>
      <p:pic>
        <p:nvPicPr>
          <p:cNvPr id="28676" name="Picture 4"/>
          <p:cNvPicPr>
            <a:picLocks noChangeAspect="1" noChangeArrowheads="1"/>
          </p:cNvPicPr>
          <p:nvPr/>
        </p:nvPicPr>
        <p:blipFill>
          <a:blip r:embed="rId2"/>
          <a:srcRect/>
          <a:stretch>
            <a:fillRect/>
          </a:stretch>
        </p:blipFill>
        <p:spPr bwMode="auto">
          <a:xfrm>
            <a:off x="3429000" y="457200"/>
            <a:ext cx="5715000" cy="3479800"/>
          </a:xfrm>
          <a:prstGeom prst="rect">
            <a:avLst/>
          </a:prstGeom>
          <a:noFill/>
          <a:ln w="25400">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22P_263"/>
          <p:cNvPicPr>
            <a:picLocks noChangeAspect="1" noChangeArrowheads="1"/>
          </p:cNvPicPr>
          <p:nvPr/>
        </p:nvPicPr>
        <p:blipFill>
          <a:blip r:embed="rId3"/>
          <a:srcRect/>
          <a:stretch>
            <a:fillRect/>
          </a:stretch>
        </p:blipFill>
        <p:spPr bwMode="auto">
          <a:xfrm>
            <a:off x="4505325" y="2625725"/>
            <a:ext cx="4562475" cy="4079875"/>
          </a:xfrm>
          <a:prstGeom prst="rect">
            <a:avLst/>
          </a:prstGeom>
          <a:noFill/>
          <a:ln w="9525">
            <a:noFill/>
            <a:miter lim="800000"/>
            <a:headEnd/>
            <a:tailEnd/>
          </a:ln>
        </p:spPr>
      </p:pic>
      <p:sp>
        <p:nvSpPr>
          <p:cNvPr id="29699" name="Rectangle 3"/>
          <p:cNvSpPr>
            <a:spLocks noGrp="1" noChangeArrowheads="1"/>
          </p:cNvSpPr>
          <p:nvPr>
            <p:ph type="title"/>
          </p:nvPr>
        </p:nvSpPr>
        <p:spPr/>
        <p:txBody>
          <a:bodyPr/>
          <a:lstStyle/>
          <a:p>
            <a:pPr algn="ctr" eaLnBrk="1" hangingPunct="1"/>
            <a:r>
              <a:rPr lang="en-US" smtClean="0"/>
              <a:t>Discovering Neighbors with CDP</a:t>
            </a:r>
          </a:p>
        </p:txBody>
      </p:sp>
      <p:sp>
        <p:nvSpPr>
          <p:cNvPr id="29700" name="Rectangle 4"/>
          <p:cNvSpPr>
            <a:spLocks noGrp="1" noChangeArrowheads="1"/>
          </p:cNvSpPr>
          <p:nvPr>
            <p:ph type="body" sz="half" idx="4294967295"/>
          </p:nvPr>
        </p:nvSpPr>
        <p:spPr>
          <a:xfrm>
            <a:off x="635000" y="1651000"/>
            <a:ext cx="5921375" cy="4535488"/>
          </a:xfrm>
        </p:spPr>
        <p:txBody>
          <a:bodyPr/>
          <a:lstStyle/>
          <a:p>
            <a:pPr marL="274638" indent="-274638" defTabSz="977900" eaLnBrk="1" hangingPunct="1"/>
            <a:r>
              <a:rPr lang="en-US" sz="1800" b="1" smtClean="0"/>
              <a:t>CDP runs on routers with Cisco IOS </a:t>
            </a:r>
            <a:br>
              <a:rPr lang="en-US" sz="1800" b="1" smtClean="0"/>
            </a:br>
            <a:r>
              <a:rPr lang="en-US" sz="1800" b="1" smtClean="0"/>
              <a:t>to get information about the direct connected Cisco devices.</a:t>
            </a:r>
          </a:p>
          <a:p>
            <a:pPr marL="274638" indent="-274638" defTabSz="977900" eaLnBrk="1" hangingPunct="1"/>
            <a:r>
              <a:rPr lang="en-US" sz="1800" b="1" smtClean="0"/>
              <a:t>Summary information </a:t>
            </a:r>
            <a:br>
              <a:rPr lang="en-US" sz="1800" b="1" smtClean="0"/>
            </a:br>
            <a:r>
              <a:rPr lang="en-US" sz="1800" b="1" smtClean="0"/>
              <a:t>includes:</a:t>
            </a:r>
          </a:p>
          <a:p>
            <a:pPr marL="685800" lvl="1" indent="-274638" defTabSz="977900" eaLnBrk="1" hangingPunct="1"/>
            <a:r>
              <a:rPr lang="en-US" sz="1800" b="1" smtClean="0"/>
              <a:t>Device identifiers</a:t>
            </a:r>
          </a:p>
          <a:p>
            <a:pPr marL="685800" lvl="1" indent="-274638" defTabSz="977900" eaLnBrk="1" hangingPunct="1"/>
            <a:r>
              <a:rPr lang="en-US" sz="1800" b="1" smtClean="0"/>
              <a:t>Address list</a:t>
            </a:r>
          </a:p>
          <a:p>
            <a:pPr marL="685800" lvl="1" indent="-274638" defTabSz="977900" eaLnBrk="1" hangingPunct="1"/>
            <a:r>
              <a:rPr lang="en-US" sz="1800" b="1" smtClean="0"/>
              <a:t>Port identifier</a:t>
            </a:r>
          </a:p>
          <a:p>
            <a:pPr marL="685800" lvl="1" indent="-274638" defTabSz="977900" eaLnBrk="1" hangingPunct="1"/>
            <a:r>
              <a:rPr lang="en-US" sz="1800" b="1" smtClean="0"/>
              <a:t>Capabilities list</a:t>
            </a:r>
          </a:p>
          <a:p>
            <a:pPr marL="685800" lvl="1" indent="-274638" defTabSz="977900" eaLnBrk="1" hangingPunct="1"/>
            <a:r>
              <a:rPr lang="en-US" sz="1800" b="1" smtClean="0"/>
              <a:t>Platform</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22P_265"/>
          <p:cNvPicPr>
            <a:picLocks noChangeAspect="1" noChangeArrowheads="1"/>
          </p:cNvPicPr>
          <p:nvPr/>
        </p:nvPicPr>
        <p:blipFill>
          <a:blip r:embed="rId3"/>
          <a:srcRect/>
          <a:stretch>
            <a:fillRect/>
          </a:stretch>
        </p:blipFill>
        <p:spPr bwMode="auto">
          <a:xfrm>
            <a:off x="401638" y="1676400"/>
            <a:ext cx="8339137" cy="3781425"/>
          </a:xfrm>
          <a:prstGeom prst="rect">
            <a:avLst/>
          </a:prstGeom>
          <a:noFill/>
          <a:ln w="9525">
            <a:noFill/>
            <a:miter lim="800000"/>
            <a:headEnd/>
            <a:tailEnd/>
          </a:ln>
        </p:spPr>
      </p:pic>
      <p:sp>
        <p:nvSpPr>
          <p:cNvPr id="30723" name="Rectangle 3"/>
          <p:cNvSpPr>
            <a:spLocks noGrp="1" noChangeArrowheads="1"/>
          </p:cNvSpPr>
          <p:nvPr>
            <p:ph type="title"/>
          </p:nvPr>
        </p:nvSpPr>
        <p:spPr/>
        <p:txBody>
          <a:bodyPr/>
          <a:lstStyle/>
          <a:p>
            <a:pPr algn="ctr" eaLnBrk="1" hangingPunct="1"/>
            <a:r>
              <a:rPr lang="en-US" smtClean="0"/>
              <a:t>Using the show cdp </a:t>
            </a:r>
            <a:br>
              <a:rPr lang="en-US" smtClean="0"/>
            </a:br>
            <a:r>
              <a:rPr lang="en-US" smtClean="0"/>
              <a:t>neighbors Command</a:t>
            </a:r>
          </a:p>
        </p:txBody>
      </p:sp>
      <p:sp>
        <p:nvSpPr>
          <p:cNvPr id="30724" name="Text Box 4"/>
          <p:cNvSpPr txBox="1">
            <a:spLocks noChangeArrowheads="1"/>
          </p:cNvSpPr>
          <p:nvPr/>
        </p:nvSpPr>
        <p:spPr bwMode="auto">
          <a:xfrm>
            <a:off x="533400" y="5562600"/>
            <a:ext cx="6629400" cy="779463"/>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cs typeface="Arial" pitchFamily="34" charset="0"/>
              </a:rPr>
              <a:t>RouterA# show cdp neighbors detail</a:t>
            </a:r>
          </a:p>
          <a:p>
            <a:pPr algn="l" rtl="1" eaLnBrk="1" hangingPunct="1">
              <a:lnSpc>
                <a:spcPct val="100000"/>
              </a:lnSpc>
              <a:spcBef>
                <a:spcPct val="50000"/>
              </a:spcBef>
            </a:pPr>
            <a:r>
              <a:rPr lang="en-US" sz="1800" b="1">
                <a:cs typeface="Arial" pitchFamily="34" charset="0"/>
              </a:rPr>
              <a:t>       </a:t>
            </a:r>
            <a:r>
              <a:rPr lang="en-US" sz="1800" b="1">
                <a:solidFill>
                  <a:schemeClr val="accent2"/>
                </a:solidFill>
                <a:cs typeface="Arial" pitchFamily="34" charset="0"/>
              </a:rPr>
              <a:t>provide also the neighbors ip addresses.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SH CDP Neighbor detail</a:t>
            </a:r>
          </a:p>
        </p:txBody>
      </p:sp>
      <p:sp>
        <p:nvSpPr>
          <p:cNvPr id="31747" name="Rectangle 3"/>
          <p:cNvSpPr>
            <a:spLocks noGrp="1" noChangeArrowheads="1"/>
          </p:cNvSpPr>
          <p:nvPr>
            <p:ph type="body" idx="1"/>
          </p:nvPr>
        </p:nvSpPr>
        <p:spPr>
          <a:xfrm>
            <a:off x="536575" y="1690688"/>
            <a:ext cx="7940675" cy="4816475"/>
          </a:xfrm>
        </p:spPr>
        <p:txBody>
          <a:bodyPr/>
          <a:lstStyle/>
          <a:p>
            <a:pPr eaLnBrk="1" hangingPunct="1">
              <a:lnSpc>
                <a:spcPct val="75000"/>
              </a:lnSpc>
            </a:pPr>
            <a:r>
              <a:rPr lang="en-US" sz="1800" b="1" smtClean="0"/>
              <a:t>Cairo# sh cdp entry --------</a:t>
            </a:r>
          </a:p>
          <a:p>
            <a:pPr eaLnBrk="1" hangingPunct="1">
              <a:lnSpc>
                <a:spcPct val="75000"/>
              </a:lnSpc>
            </a:pPr>
            <a:r>
              <a:rPr lang="en-US" sz="1800" b="1" smtClean="0"/>
              <a:t>Device ID: tanta</a:t>
            </a:r>
          </a:p>
          <a:p>
            <a:pPr eaLnBrk="1" hangingPunct="1">
              <a:lnSpc>
                <a:spcPct val="75000"/>
              </a:lnSpc>
            </a:pPr>
            <a:r>
              <a:rPr lang="en-US" sz="1800" b="1" smtClean="0"/>
              <a:t>Entry address(es): </a:t>
            </a:r>
          </a:p>
          <a:p>
            <a:pPr eaLnBrk="1" hangingPunct="1">
              <a:lnSpc>
                <a:spcPct val="75000"/>
              </a:lnSpc>
            </a:pPr>
            <a:r>
              <a:rPr lang="en-US" sz="1800" b="1" smtClean="0"/>
              <a:t>  IP address : 192.168.2.1</a:t>
            </a:r>
          </a:p>
          <a:p>
            <a:pPr eaLnBrk="1" hangingPunct="1">
              <a:lnSpc>
                <a:spcPct val="75000"/>
              </a:lnSpc>
            </a:pPr>
            <a:r>
              <a:rPr lang="en-US" sz="1800" b="1" smtClean="0"/>
              <a:t>Platform: cisco C2800, Capabilities: Router</a:t>
            </a:r>
          </a:p>
          <a:p>
            <a:pPr eaLnBrk="1" hangingPunct="1">
              <a:lnSpc>
                <a:spcPct val="75000"/>
              </a:lnSpc>
            </a:pPr>
            <a:r>
              <a:rPr lang="en-US" sz="1800" b="1" smtClean="0"/>
              <a:t>Interface: FastEthernet0/0, Port ID (outgoing port): FastEthernet0/1</a:t>
            </a:r>
          </a:p>
          <a:p>
            <a:pPr eaLnBrk="1" hangingPunct="1">
              <a:lnSpc>
                <a:spcPct val="75000"/>
              </a:lnSpc>
            </a:pPr>
            <a:r>
              <a:rPr lang="en-US" sz="1800" b="1" smtClean="0"/>
              <a:t>Hold time: 155</a:t>
            </a:r>
          </a:p>
          <a:p>
            <a:pPr eaLnBrk="1" hangingPunct="1">
              <a:lnSpc>
                <a:spcPct val="75000"/>
              </a:lnSpc>
            </a:pPr>
            <a:endParaRPr lang="en-US" sz="1800" b="1" smtClean="0"/>
          </a:p>
          <a:p>
            <a:pPr eaLnBrk="1" hangingPunct="1">
              <a:lnSpc>
                <a:spcPct val="75000"/>
              </a:lnSpc>
            </a:pPr>
            <a:r>
              <a:rPr lang="en-US" sz="1800" b="1" smtClean="0"/>
              <a:t>Version :</a:t>
            </a:r>
          </a:p>
          <a:p>
            <a:pPr eaLnBrk="1" hangingPunct="1">
              <a:lnSpc>
                <a:spcPct val="75000"/>
              </a:lnSpc>
            </a:pPr>
            <a:r>
              <a:rPr lang="en-US" sz="1800" b="1" smtClean="0"/>
              <a:t>Cisco IOS Software, 2800 Software (C2800NM-IPBASE-M), Version 12.3(14)T7, RELEASE SOFTWARE (fc2)</a:t>
            </a:r>
          </a:p>
          <a:p>
            <a:pPr eaLnBrk="1" hangingPunct="1">
              <a:lnSpc>
                <a:spcPct val="75000"/>
              </a:lnSpc>
            </a:pPr>
            <a:endParaRPr lang="en-US" sz="1800" b="1" smtClean="0"/>
          </a:p>
          <a:p>
            <a:pPr eaLnBrk="1" hangingPunct="1">
              <a:lnSpc>
                <a:spcPct val="75000"/>
              </a:lnSpc>
            </a:pPr>
            <a:r>
              <a:rPr lang="en-US" sz="1800" b="1" smtClean="0"/>
              <a:t>advertisement version: 2</a:t>
            </a:r>
          </a:p>
          <a:p>
            <a:pPr eaLnBrk="1" hangingPunct="1">
              <a:lnSpc>
                <a:spcPct val="75000"/>
              </a:lnSpc>
            </a:pPr>
            <a:r>
              <a:rPr lang="en-US" sz="1800" b="1" smtClean="0"/>
              <a:t>Duplex: full</a:t>
            </a:r>
          </a:p>
          <a:p>
            <a:pPr eaLnBrk="1" hangingPunct="1">
              <a:lnSpc>
                <a:spcPct val="75000"/>
              </a:lnSpc>
            </a:pPr>
            <a:r>
              <a:rPr lang="en-US" sz="1800" b="1" smtClean="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Enabling CDP on a Router</a:t>
            </a:r>
          </a:p>
        </p:txBody>
      </p:sp>
      <p:sp>
        <p:nvSpPr>
          <p:cNvPr id="32771" name="Text Box 3"/>
          <p:cNvSpPr txBox="1">
            <a:spLocks noChangeArrowheads="1"/>
          </p:cNvSpPr>
          <p:nvPr/>
        </p:nvSpPr>
        <p:spPr bwMode="auto">
          <a:xfrm>
            <a:off x="296863" y="1484313"/>
            <a:ext cx="8518525" cy="5057775"/>
          </a:xfrm>
          <a:prstGeom prst="rect">
            <a:avLst/>
          </a:prstGeom>
          <a:noFill/>
          <a:ln w="9525">
            <a:noFill/>
            <a:miter lim="800000"/>
            <a:headEnd/>
            <a:tailEnd/>
          </a:ln>
        </p:spPr>
        <p:txBody>
          <a:bodyPr>
            <a:spAutoFit/>
          </a:bodyPr>
          <a:lstStyle/>
          <a:p>
            <a:pPr algn="l">
              <a:lnSpc>
                <a:spcPct val="110000"/>
              </a:lnSpc>
              <a:spcBef>
                <a:spcPct val="50000"/>
              </a:spcBef>
            </a:pPr>
            <a:r>
              <a:rPr lang="en-US">
                <a:solidFill>
                  <a:schemeClr val="accent2"/>
                </a:solidFill>
                <a:latin typeface="Arial Unicode MS" pitchFamily="34" charset="-128"/>
                <a:ea typeface="Arial Unicode MS" pitchFamily="34" charset="-128"/>
                <a:cs typeface="Arial" pitchFamily="34" charset="0"/>
              </a:rPr>
              <a:t>To enable CDP, use the</a:t>
            </a:r>
            <a:r>
              <a:rPr lang="en-US" b="1">
                <a:solidFill>
                  <a:schemeClr val="accent2"/>
                </a:solidFill>
                <a:latin typeface="Arial Unicode MS" pitchFamily="34" charset="-128"/>
                <a:ea typeface="Arial Unicode MS" pitchFamily="34" charset="-128"/>
                <a:cs typeface="Arial" pitchFamily="34" charset="0"/>
              </a:rPr>
              <a:t> </a:t>
            </a:r>
            <a:r>
              <a:rPr lang="en-US" b="1">
                <a:solidFill>
                  <a:schemeClr val="accent2"/>
                </a:solidFill>
                <a:latin typeface="Courier New" pitchFamily="49" charset="0"/>
                <a:ea typeface="Arial Unicode MS" pitchFamily="34" charset="-128"/>
                <a:cs typeface="Arial" pitchFamily="34" charset="0"/>
              </a:rPr>
              <a:t>cdp run</a:t>
            </a:r>
            <a:r>
              <a:rPr lang="en-US" b="1">
                <a:solidFill>
                  <a:schemeClr val="accent2"/>
                </a:solidFill>
                <a:latin typeface="Arial Unicode MS" pitchFamily="34" charset="-128"/>
                <a:ea typeface="Arial Unicode MS" pitchFamily="34" charset="-128"/>
                <a:cs typeface="Arial" pitchFamily="34" charset="0"/>
              </a:rPr>
              <a:t> </a:t>
            </a:r>
            <a:r>
              <a:rPr lang="en-US">
                <a:solidFill>
                  <a:schemeClr val="accent2"/>
                </a:solidFill>
                <a:latin typeface="Arial Unicode MS" pitchFamily="34" charset="-128"/>
                <a:ea typeface="Arial Unicode MS" pitchFamily="34" charset="-128"/>
                <a:cs typeface="Arial" pitchFamily="34" charset="0"/>
              </a:rPr>
              <a:t>global configuration command. CDP is on by default. Use the </a:t>
            </a:r>
            <a:r>
              <a:rPr lang="en-US" b="1">
                <a:solidFill>
                  <a:schemeClr val="accent2"/>
                </a:solidFill>
                <a:latin typeface="Courier New" pitchFamily="49" charset="0"/>
                <a:ea typeface="Arial Unicode MS" pitchFamily="34" charset="-128"/>
                <a:cs typeface="Arial" pitchFamily="34" charset="0"/>
              </a:rPr>
              <a:t>no</a:t>
            </a:r>
            <a:r>
              <a:rPr lang="en-US" b="1">
                <a:solidFill>
                  <a:schemeClr val="accent2"/>
                </a:solidFill>
                <a:latin typeface="Arial Unicode MS" pitchFamily="34" charset="-128"/>
                <a:ea typeface="Arial Unicode MS" pitchFamily="34" charset="-128"/>
                <a:cs typeface="Arial" pitchFamily="34" charset="0"/>
              </a:rPr>
              <a:t> </a:t>
            </a:r>
            <a:r>
              <a:rPr lang="en-US">
                <a:solidFill>
                  <a:schemeClr val="accent2"/>
                </a:solidFill>
                <a:latin typeface="Arial Unicode MS" pitchFamily="34" charset="-128"/>
                <a:ea typeface="Arial Unicode MS" pitchFamily="34" charset="-128"/>
                <a:cs typeface="Arial" pitchFamily="34" charset="0"/>
              </a:rPr>
              <a:t>form of this command to disable CDP.</a:t>
            </a:r>
          </a:p>
          <a:p>
            <a:pPr algn="l">
              <a:lnSpc>
                <a:spcPct val="110000"/>
              </a:lnSpc>
              <a:spcBef>
                <a:spcPct val="50000"/>
              </a:spcBef>
            </a:pPr>
            <a:r>
              <a:rPr lang="en-US" b="1">
                <a:solidFill>
                  <a:schemeClr val="accent2"/>
                </a:solidFill>
                <a:latin typeface="Courier New" pitchFamily="49" charset="0"/>
                <a:ea typeface="Arial Unicode MS" pitchFamily="34" charset="-128"/>
                <a:cs typeface="Arial" pitchFamily="34" charset="0"/>
              </a:rPr>
              <a:t>Router(config)#cdp run</a:t>
            </a:r>
            <a:r>
              <a:rPr lang="en-US">
                <a:solidFill>
                  <a:schemeClr val="accent2"/>
                </a:solidFill>
                <a:latin typeface="Arial Unicode MS" pitchFamily="34" charset="-128"/>
                <a:ea typeface="Arial Unicode MS" pitchFamily="34" charset="-128"/>
                <a:cs typeface="Arial" pitchFamily="34" charset="0"/>
              </a:rPr>
              <a:t> </a:t>
            </a:r>
            <a:br>
              <a:rPr lang="en-US">
                <a:solidFill>
                  <a:schemeClr val="accent2"/>
                </a:solidFill>
                <a:latin typeface="Arial Unicode MS" pitchFamily="34" charset="-128"/>
                <a:ea typeface="Arial Unicode MS" pitchFamily="34" charset="-128"/>
                <a:cs typeface="Arial" pitchFamily="34" charset="0"/>
              </a:rPr>
            </a:br>
            <a:endParaRPr lang="en-US">
              <a:solidFill>
                <a:schemeClr val="accent2"/>
              </a:solidFill>
              <a:latin typeface="Arial Unicode MS" pitchFamily="34" charset="-128"/>
              <a:ea typeface="Arial Unicode MS" pitchFamily="34" charset="-128"/>
              <a:cs typeface="Arial" pitchFamily="34" charset="0"/>
            </a:endParaRPr>
          </a:p>
          <a:p>
            <a:pPr algn="l">
              <a:lnSpc>
                <a:spcPct val="110000"/>
              </a:lnSpc>
              <a:spcBef>
                <a:spcPct val="50000"/>
              </a:spcBef>
            </a:pPr>
            <a:r>
              <a:rPr lang="en-US">
                <a:solidFill>
                  <a:schemeClr val="accent2"/>
                </a:solidFill>
                <a:ea typeface="Arial Unicode MS" pitchFamily="34" charset="-128"/>
                <a:cs typeface="Arial" pitchFamily="34" charset="0"/>
              </a:rPr>
              <a:t>To enable Cisco Discovery Protocol (CDP) on an interface, use the </a:t>
            </a:r>
            <a:r>
              <a:rPr lang="en-US" b="1">
                <a:solidFill>
                  <a:schemeClr val="accent2"/>
                </a:solidFill>
                <a:latin typeface="Courier New" pitchFamily="49" charset="0"/>
                <a:ea typeface="Arial Unicode MS" pitchFamily="34" charset="-128"/>
                <a:cs typeface="Arial" pitchFamily="34" charset="0"/>
              </a:rPr>
              <a:t>cdp enable</a:t>
            </a:r>
            <a:r>
              <a:rPr lang="en-US">
                <a:solidFill>
                  <a:schemeClr val="accent2"/>
                </a:solidFill>
                <a:ea typeface="Arial Unicode MS" pitchFamily="34" charset="-128"/>
                <a:cs typeface="Arial" pitchFamily="34" charset="0"/>
              </a:rPr>
              <a:t> interface configuration command. Use the </a:t>
            </a:r>
            <a:r>
              <a:rPr lang="en-US" b="1">
                <a:solidFill>
                  <a:schemeClr val="accent2"/>
                </a:solidFill>
                <a:latin typeface="Courier New" pitchFamily="49" charset="0"/>
                <a:ea typeface="Arial Unicode MS" pitchFamily="34" charset="-128"/>
                <a:cs typeface="Arial" pitchFamily="34" charset="0"/>
              </a:rPr>
              <a:t>no</a:t>
            </a:r>
            <a:r>
              <a:rPr lang="en-US">
                <a:solidFill>
                  <a:schemeClr val="accent2"/>
                </a:solidFill>
                <a:ea typeface="Arial Unicode MS" pitchFamily="34" charset="-128"/>
                <a:cs typeface="Arial" pitchFamily="34" charset="0"/>
              </a:rPr>
              <a:t> form of this command to disable CDP on an interface. CDP is enabled by default on all supported interfaces.</a:t>
            </a:r>
          </a:p>
          <a:p>
            <a:pPr algn="l">
              <a:lnSpc>
                <a:spcPct val="110000"/>
              </a:lnSpc>
              <a:spcBef>
                <a:spcPct val="50000"/>
              </a:spcBef>
            </a:pPr>
            <a:r>
              <a:rPr lang="en-US" b="1">
                <a:solidFill>
                  <a:schemeClr val="accent2"/>
                </a:solidFill>
                <a:latin typeface="Courier New" pitchFamily="49" charset="0"/>
                <a:ea typeface="Arial Unicode MS" pitchFamily="34" charset="-128"/>
                <a:cs typeface="Arial" pitchFamily="34" charset="0"/>
              </a:rPr>
              <a:t>Router(config)#interface serial 0/0</a:t>
            </a:r>
            <a:r>
              <a:rPr lang="en-US" b="1" i="1">
                <a:solidFill>
                  <a:schemeClr val="accent2"/>
                </a:solidFill>
                <a:latin typeface="Courier New" pitchFamily="49" charset="0"/>
                <a:ea typeface="Arial Unicode MS" pitchFamily="34" charset="-128"/>
                <a:cs typeface="Arial" pitchFamily="34" charset="0"/>
              </a:rPr>
              <a:t> </a:t>
            </a:r>
            <a:br>
              <a:rPr lang="en-US" b="1" i="1">
                <a:solidFill>
                  <a:schemeClr val="accent2"/>
                </a:solidFill>
                <a:latin typeface="Courier New" pitchFamily="49" charset="0"/>
                <a:ea typeface="Arial Unicode MS" pitchFamily="34" charset="-128"/>
                <a:cs typeface="Arial" pitchFamily="34" charset="0"/>
              </a:rPr>
            </a:br>
            <a:r>
              <a:rPr lang="en-US" b="1">
                <a:solidFill>
                  <a:schemeClr val="accent2"/>
                </a:solidFill>
                <a:latin typeface="Courier New" pitchFamily="49" charset="0"/>
                <a:ea typeface="Arial Unicode MS" pitchFamily="34" charset="-128"/>
                <a:cs typeface="Arial" pitchFamily="34" charset="0"/>
              </a:rPr>
              <a:t>Router(config-if)#cdp enable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3213" y="0"/>
            <a:ext cx="8229600" cy="1143000"/>
          </a:xfrm>
        </p:spPr>
        <p:txBody>
          <a:bodyPr/>
          <a:lstStyle/>
          <a:p>
            <a:pPr algn="ctr" eaLnBrk="1" hangingPunct="1"/>
            <a:r>
              <a:rPr lang="en-US" smtClean="0"/>
              <a:t>Configuring Router Identification</a:t>
            </a:r>
          </a:p>
        </p:txBody>
      </p:sp>
      <p:sp>
        <p:nvSpPr>
          <p:cNvPr id="6147" name="Rectangle 3"/>
          <p:cNvSpPr>
            <a:spLocks noChangeArrowheads="1"/>
          </p:cNvSpPr>
          <p:nvPr/>
        </p:nvSpPr>
        <p:spPr bwMode="auto">
          <a:xfrm>
            <a:off x="6324600" y="6400800"/>
            <a:ext cx="1524000" cy="457200"/>
          </a:xfrm>
          <a:prstGeom prst="rect">
            <a:avLst/>
          </a:prstGeom>
          <a:solidFill>
            <a:schemeClr val="bg1"/>
          </a:solidFill>
          <a:ln w="9525">
            <a:noFill/>
            <a:miter lim="800000"/>
            <a:headEnd/>
            <a:tailEnd/>
          </a:ln>
        </p:spPr>
        <p:txBody>
          <a:bodyPr wrap="none" anchor="ctr"/>
          <a:lstStyle/>
          <a:p>
            <a:endParaRPr lang="ar-EG"/>
          </a:p>
        </p:txBody>
      </p:sp>
      <p:sp>
        <p:nvSpPr>
          <p:cNvPr id="6148" name="Line 4"/>
          <p:cNvSpPr>
            <a:spLocks noChangeShapeType="1"/>
          </p:cNvSpPr>
          <p:nvPr/>
        </p:nvSpPr>
        <p:spPr bwMode="auto">
          <a:xfrm>
            <a:off x="4419600" y="6858000"/>
            <a:ext cx="76200" cy="0"/>
          </a:xfrm>
          <a:prstGeom prst="line">
            <a:avLst/>
          </a:prstGeom>
          <a:noFill/>
          <a:ln w="9525">
            <a:solidFill>
              <a:schemeClr val="tx1"/>
            </a:solidFill>
            <a:round/>
            <a:headEnd/>
            <a:tailEnd/>
          </a:ln>
        </p:spPr>
        <p:txBody>
          <a:bodyPr/>
          <a:lstStyle/>
          <a:p>
            <a:endParaRPr lang="en-US"/>
          </a:p>
        </p:txBody>
      </p:sp>
      <p:grpSp>
        <p:nvGrpSpPr>
          <p:cNvPr id="2" name="Group 5"/>
          <p:cNvGrpSpPr>
            <a:grpSpLocks/>
          </p:cNvGrpSpPr>
          <p:nvPr/>
        </p:nvGrpSpPr>
        <p:grpSpPr bwMode="auto">
          <a:xfrm>
            <a:off x="476250" y="1166813"/>
            <a:ext cx="8382000" cy="5627687"/>
            <a:chOff x="336" y="561"/>
            <a:chExt cx="5280" cy="3471"/>
          </a:xfrm>
        </p:grpSpPr>
        <p:pic>
          <p:nvPicPr>
            <p:cNvPr id="6150" name="Picture 6" descr="022P_255"/>
            <p:cNvPicPr>
              <a:picLocks noChangeAspect="1" noChangeArrowheads="1"/>
            </p:cNvPicPr>
            <p:nvPr/>
          </p:nvPicPr>
          <p:blipFill>
            <a:blip r:embed="rId3"/>
            <a:srcRect/>
            <a:stretch>
              <a:fillRect/>
            </a:stretch>
          </p:blipFill>
          <p:spPr bwMode="auto">
            <a:xfrm>
              <a:off x="336" y="561"/>
              <a:ext cx="5280" cy="3471"/>
            </a:xfrm>
            <a:prstGeom prst="rect">
              <a:avLst/>
            </a:prstGeom>
            <a:noFill/>
            <a:ln w="9525">
              <a:noFill/>
              <a:miter lim="800000"/>
              <a:headEnd/>
              <a:tailEnd/>
            </a:ln>
          </p:spPr>
        </p:pic>
        <p:sp>
          <p:nvSpPr>
            <p:cNvPr id="6151" name="Rectangle 7"/>
            <p:cNvSpPr>
              <a:spLocks noChangeArrowheads="1"/>
            </p:cNvSpPr>
            <p:nvPr/>
          </p:nvSpPr>
          <p:spPr bwMode="auto">
            <a:xfrm>
              <a:off x="864" y="2592"/>
              <a:ext cx="2016" cy="384"/>
            </a:xfrm>
            <a:prstGeom prst="rect">
              <a:avLst/>
            </a:prstGeom>
            <a:solidFill>
              <a:schemeClr val="bg1"/>
            </a:solidFill>
            <a:ln w="9525">
              <a:noFill/>
              <a:miter lim="800000"/>
              <a:headEnd/>
              <a:tailEnd/>
            </a:ln>
          </p:spPr>
          <p:txBody>
            <a:bodyPr wrap="none" anchor="ctr"/>
            <a:lstStyle/>
            <a:p>
              <a:endParaRPr lang="ar-EG"/>
            </a:p>
          </p:txBody>
        </p:sp>
        <p:sp>
          <p:nvSpPr>
            <p:cNvPr id="6152" name="Rectangle 8"/>
            <p:cNvSpPr>
              <a:spLocks noChangeArrowheads="1"/>
            </p:cNvSpPr>
            <p:nvPr/>
          </p:nvSpPr>
          <p:spPr bwMode="auto">
            <a:xfrm>
              <a:off x="2100" y="2400"/>
              <a:ext cx="864" cy="144"/>
            </a:xfrm>
            <a:prstGeom prst="rect">
              <a:avLst/>
            </a:prstGeom>
            <a:solidFill>
              <a:schemeClr val="bg1"/>
            </a:solidFill>
            <a:ln w="9525">
              <a:noFill/>
              <a:miter lim="800000"/>
              <a:headEnd/>
              <a:tailEnd/>
            </a:ln>
          </p:spPr>
          <p:txBody>
            <a:bodyPr wrap="none" anchor="ctr"/>
            <a:lstStyle/>
            <a:p>
              <a:endParaRPr lang="ar-EG"/>
            </a:p>
          </p:txBody>
        </p:sp>
        <p:sp>
          <p:nvSpPr>
            <p:cNvPr id="6153" name="Line 9"/>
            <p:cNvSpPr>
              <a:spLocks noChangeShapeType="1"/>
            </p:cNvSpPr>
            <p:nvPr/>
          </p:nvSpPr>
          <p:spPr bwMode="auto">
            <a:xfrm flipH="1">
              <a:off x="2400" y="1056"/>
              <a:ext cx="576" cy="1"/>
            </a:xfrm>
            <a:prstGeom prst="line">
              <a:avLst/>
            </a:prstGeom>
            <a:noFill/>
            <a:ln w="9525">
              <a:solidFill>
                <a:schemeClr val="tx1"/>
              </a:solidFill>
              <a:round/>
              <a:headEnd/>
              <a:tailEnd/>
            </a:ln>
          </p:spPr>
          <p:txBody>
            <a:bodyPr/>
            <a:lstStyle/>
            <a:p>
              <a:endParaRPr lang="en-US"/>
            </a:p>
          </p:txBody>
        </p:sp>
        <p:sp>
          <p:nvSpPr>
            <p:cNvPr id="6154" name="Line 10"/>
            <p:cNvSpPr>
              <a:spLocks noChangeShapeType="1"/>
            </p:cNvSpPr>
            <p:nvPr/>
          </p:nvSpPr>
          <p:spPr bwMode="auto">
            <a:xfrm flipH="1">
              <a:off x="2496" y="3744"/>
              <a:ext cx="816" cy="0"/>
            </a:xfrm>
            <a:prstGeom prst="line">
              <a:avLst/>
            </a:prstGeom>
            <a:noFill/>
            <a:ln w="9525">
              <a:solidFill>
                <a:schemeClr val="tx1"/>
              </a:solidFill>
              <a:round/>
              <a:headEnd/>
              <a:tailEnd/>
            </a:ln>
          </p:spPr>
          <p:txBody>
            <a:bodyPr/>
            <a:lstStyle/>
            <a:p>
              <a:endParaRPr lang="en-US"/>
            </a:p>
          </p:txBody>
        </p:sp>
        <p:sp>
          <p:nvSpPr>
            <p:cNvPr id="6155" name="Rectangle 11"/>
            <p:cNvSpPr>
              <a:spLocks noChangeArrowheads="1"/>
            </p:cNvSpPr>
            <p:nvPr/>
          </p:nvSpPr>
          <p:spPr bwMode="auto">
            <a:xfrm>
              <a:off x="4140" y="3744"/>
              <a:ext cx="864" cy="240"/>
            </a:xfrm>
            <a:prstGeom prst="rect">
              <a:avLst/>
            </a:prstGeom>
            <a:solidFill>
              <a:schemeClr val="bg1"/>
            </a:solidFill>
            <a:ln w="9525">
              <a:noFill/>
              <a:miter lim="800000"/>
              <a:headEnd/>
              <a:tailEnd/>
            </a:ln>
          </p:spPr>
          <p:txBody>
            <a:bodyPr wrap="none" anchor="ctr"/>
            <a:lstStyle/>
            <a:p>
              <a:endParaRPr lang="ar-EG"/>
            </a:p>
          </p:txBody>
        </p:sp>
        <p:sp>
          <p:nvSpPr>
            <p:cNvPr id="6156" name="Line 12"/>
            <p:cNvSpPr>
              <a:spLocks noChangeShapeType="1"/>
            </p:cNvSpPr>
            <p:nvPr/>
          </p:nvSpPr>
          <p:spPr bwMode="auto">
            <a:xfrm flipH="1">
              <a:off x="2928" y="3948"/>
              <a:ext cx="1200" cy="0"/>
            </a:xfrm>
            <a:prstGeom prst="line">
              <a:avLst/>
            </a:prstGeom>
            <a:noFill/>
            <a:ln w="9525">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clear cdp counters</a:t>
            </a:r>
          </a:p>
        </p:txBody>
      </p:sp>
      <p:pic>
        <p:nvPicPr>
          <p:cNvPr id="33795" name="Picture 3"/>
          <p:cNvPicPr>
            <a:picLocks noChangeAspect="1" noChangeArrowheads="1"/>
          </p:cNvPicPr>
          <p:nvPr/>
        </p:nvPicPr>
        <p:blipFill>
          <a:blip r:embed="rId2"/>
          <a:srcRect l="4497" t="31525" r="40244" b="22925"/>
          <a:stretch>
            <a:fillRect/>
          </a:stretch>
        </p:blipFill>
        <p:spPr bwMode="auto">
          <a:xfrm>
            <a:off x="655638" y="1403350"/>
            <a:ext cx="7886700" cy="48752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show cdp</a:t>
            </a:r>
          </a:p>
        </p:txBody>
      </p:sp>
      <p:pic>
        <p:nvPicPr>
          <p:cNvPr id="34819" name="Picture 3"/>
          <p:cNvPicPr>
            <a:picLocks noChangeAspect="1" noChangeArrowheads="1"/>
          </p:cNvPicPr>
          <p:nvPr/>
        </p:nvPicPr>
        <p:blipFill>
          <a:blip r:embed="rId2"/>
          <a:srcRect l="5086" t="32826" r="40814" b="22653"/>
          <a:stretch>
            <a:fillRect/>
          </a:stretch>
        </p:blipFill>
        <p:spPr bwMode="auto">
          <a:xfrm>
            <a:off x="639763" y="1601788"/>
            <a:ext cx="7802562" cy="48148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show cdp interface</a:t>
            </a:r>
          </a:p>
        </p:txBody>
      </p:sp>
      <p:pic>
        <p:nvPicPr>
          <p:cNvPr id="35843" name="Picture 3"/>
          <p:cNvPicPr>
            <a:picLocks noChangeAspect="1" noChangeArrowheads="1"/>
          </p:cNvPicPr>
          <p:nvPr/>
        </p:nvPicPr>
        <p:blipFill>
          <a:blip r:embed="rId2"/>
          <a:srcRect l="4497" t="31769" r="40814" b="22925"/>
          <a:stretch>
            <a:fillRect/>
          </a:stretch>
        </p:blipFill>
        <p:spPr bwMode="auto">
          <a:xfrm>
            <a:off x="563563" y="1493838"/>
            <a:ext cx="7872412" cy="4891087"/>
          </a:xfrm>
          <a:prstGeom prst="rect">
            <a:avLst/>
          </a:prstGeom>
          <a:noFill/>
          <a:ln w="9525">
            <a:noFill/>
            <a:miter lim="800000"/>
            <a:headEnd/>
            <a:tailEnd/>
          </a:ln>
        </p:spPr>
      </p:pic>
      <p:sp>
        <p:nvSpPr>
          <p:cNvPr id="35844" name="Text Box 4"/>
          <p:cNvSpPr txBox="1">
            <a:spLocks noChangeArrowheads="1"/>
          </p:cNvSpPr>
          <p:nvPr/>
        </p:nvSpPr>
        <p:spPr bwMode="auto">
          <a:xfrm>
            <a:off x="6835775" y="3214688"/>
            <a:ext cx="1919288" cy="915987"/>
          </a:xfrm>
          <a:prstGeom prst="rect">
            <a:avLst/>
          </a:prstGeom>
          <a:solidFill>
            <a:srgbClr val="009999"/>
          </a:solidFill>
          <a:ln w="9525">
            <a:noFill/>
            <a:miter lim="800000"/>
            <a:headEnd/>
            <a:tailEnd/>
          </a:ln>
        </p:spPr>
        <p:txBody>
          <a:bodyPr>
            <a:spAutoFit/>
          </a:bodyPr>
          <a:lstStyle/>
          <a:p>
            <a:pPr algn="l" eaLnBrk="1" hangingPunct="1">
              <a:lnSpc>
                <a:spcPct val="100000"/>
              </a:lnSpc>
              <a:spcBef>
                <a:spcPct val="50000"/>
              </a:spcBef>
            </a:pPr>
            <a:r>
              <a:rPr lang="en-US" sz="1800" b="1">
                <a:solidFill>
                  <a:schemeClr val="bg1"/>
                </a:solidFill>
                <a:cs typeface="Arial" pitchFamily="34" charset="0"/>
              </a:rPr>
              <a:t>Status of the carrier detect signal</a:t>
            </a:r>
          </a:p>
        </p:txBody>
      </p:sp>
      <p:sp>
        <p:nvSpPr>
          <p:cNvPr id="35845" name="Line 5"/>
          <p:cNvSpPr>
            <a:spLocks noChangeShapeType="1"/>
          </p:cNvSpPr>
          <p:nvPr/>
        </p:nvSpPr>
        <p:spPr bwMode="auto">
          <a:xfrm flipH="1">
            <a:off x="6294438" y="3657600"/>
            <a:ext cx="533400" cy="60325"/>
          </a:xfrm>
          <a:prstGeom prst="line">
            <a:avLst/>
          </a:prstGeom>
          <a:noFill/>
          <a:ln w="57150">
            <a:solidFill>
              <a:srgbClr val="009999"/>
            </a:solidFill>
            <a:round/>
            <a:headEnd/>
            <a:tailEnd type="triangle" w="med" len="med"/>
          </a:ln>
        </p:spPr>
        <p:txBody>
          <a:bodyPr/>
          <a:lstStyle/>
          <a:p>
            <a:endParaRPr lang="en-US"/>
          </a:p>
        </p:txBody>
      </p:sp>
      <p:sp>
        <p:nvSpPr>
          <p:cNvPr id="35846" name="Text Box 6"/>
          <p:cNvSpPr txBox="1">
            <a:spLocks noChangeArrowheads="1"/>
          </p:cNvSpPr>
          <p:nvPr/>
        </p:nvSpPr>
        <p:spPr bwMode="auto">
          <a:xfrm>
            <a:off x="6132513" y="4479925"/>
            <a:ext cx="1919287" cy="701675"/>
          </a:xfrm>
          <a:prstGeom prst="rect">
            <a:avLst/>
          </a:prstGeom>
          <a:solidFill>
            <a:srgbClr val="009999"/>
          </a:solidFill>
          <a:ln w="9525">
            <a:noFill/>
            <a:miter lim="800000"/>
            <a:headEnd/>
            <a:tailEnd/>
          </a:ln>
        </p:spPr>
        <p:txBody>
          <a:bodyPr>
            <a:spAutoFit/>
          </a:bodyPr>
          <a:lstStyle/>
          <a:p>
            <a:pPr algn="l" eaLnBrk="1" hangingPunct="1">
              <a:lnSpc>
                <a:spcPct val="100000"/>
              </a:lnSpc>
              <a:spcBef>
                <a:spcPct val="50000"/>
              </a:spcBef>
            </a:pPr>
            <a:r>
              <a:rPr lang="en-US" sz="2000" b="1">
                <a:solidFill>
                  <a:schemeClr val="bg1"/>
                </a:solidFill>
                <a:cs typeface="Arial" pitchFamily="34" charset="0"/>
              </a:rPr>
              <a:t>Keepalive messages</a:t>
            </a:r>
          </a:p>
        </p:txBody>
      </p:sp>
      <p:sp>
        <p:nvSpPr>
          <p:cNvPr id="35847" name="Line 7"/>
          <p:cNvSpPr>
            <a:spLocks noChangeShapeType="1"/>
          </p:cNvSpPr>
          <p:nvPr/>
        </p:nvSpPr>
        <p:spPr bwMode="auto">
          <a:xfrm flipH="1" flipV="1">
            <a:off x="5165725" y="4373563"/>
            <a:ext cx="960438" cy="350837"/>
          </a:xfrm>
          <a:prstGeom prst="line">
            <a:avLst/>
          </a:prstGeom>
          <a:noFill/>
          <a:ln w="57150">
            <a:solidFill>
              <a:srgbClr val="009999"/>
            </a:solidFill>
            <a:round/>
            <a:headEnd/>
            <a:tailEnd type="triangle" w="med" len="med"/>
          </a:ln>
        </p:spPr>
        <p:txBody>
          <a:bodyPr/>
          <a:lstStyle/>
          <a:p>
            <a:endParaRPr lang="en-US"/>
          </a:p>
        </p:txBody>
      </p:sp>
      <p:sp>
        <p:nvSpPr>
          <p:cNvPr id="35848" name="Line 8"/>
          <p:cNvSpPr>
            <a:spLocks noChangeShapeType="1"/>
          </p:cNvSpPr>
          <p:nvPr/>
        </p:nvSpPr>
        <p:spPr bwMode="auto">
          <a:xfrm flipH="1" flipV="1">
            <a:off x="5440363" y="2286000"/>
            <a:ext cx="1433512" cy="1143000"/>
          </a:xfrm>
          <a:prstGeom prst="line">
            <a:avLst/>
          </a:prstGeom>
          <a:noFill/>
          <a:ln w="57150">
            <a:solidFill>
              <a:srgbClr val="009999"/>
            </a:solidFill>
            <a:round/>
            <a:headEnd/>
            <a:tailEnd type="triangle" w="med" len="med"/>
          </a:ln>
        </p:spPr>
        <p:txBody>
          <a:bodyPr/>
          <a:lstStyle/>
          <a:p>
            <a:endParaRPr lang="en-US"/>
          </a:p>
        </p:txBody>
      </p:sp>
      <p:sp>
        <p:nvSpPr>
          <p:cNvPr id="35849" name="Line 9"/>
          <p:cNvSpPr>
            <a:spLocks noChangeShapeType="1"/>
          </p:cNvSpPr>
          <p:nvPr/>
        </p:nvSpPr>
        <p:spPr bwMode="auto">
          <a:xfrm flipH="1" flipV="1">
            <a:off x="5013325" y="2835275"/>
            <a:ext cx="1128713" cy="1644650"/>
          </a:xfrm>
          <a:prstGeom prst="line">
            <a:avLst/>
          </a:prstGeom>
          <a:noFill/>
          <a:ln w="57150">
            <a:solidFill>
              <a:srgbClr val="009999"/>
            </a:solidFill>
            <a:round/>
            <a:headEnd/>
            <a:tailEnd type="triangle" w="med" len="med"/>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eaLnBrk="1" hangingPunct="1"/>
            <a:r>
              <a:rPr lang="en-US" smtClean="0"/>
              <a:t>Other cdp commands</a:t>
            </a:r>
          </a:p>
        </p:txBody>
      </p:sp>
      <p:sp>
        <p:nvSpPr>
          <p:cNvPr id="36867" name="Text Box 3"/>
          <p:cNvSpPr txBox="1">
            <a:spLocks noChangeArrowheads="1"/>
          </p:cNvSpPr>
          <p:nvPr/>
        </p:nvSpPr>
        <p:spPr bwMode="auto">
          <a:xfrm>
            <a:off x="365125" y="1666875"/>
            <a:ext cx="8413750" cy="3378200"/>
          </a:xfrm>
          <a:prstGeom prst="rect">
            <a:avLst/>
          </a:prstGeom>
          <a:noFill/>
          <a:ln w="9525">
            <a:noFill/>
            <a:miter lim="800000"/>
            <a:headEnd/>
            <a:tailEnd/>
          </a:ln>
        </p:spPr>
        <p:txBody>
          <a:bodyPr>
            <a:spAutoFit/>
          </a:bodyPr>
          <a:lstStyle/>
          <a:p>
            <a:pPr algn="l">
              <a:lnSpc>
                <a:spcPct val="100000"/>
              </a:lnSpc>
              <a:spcBef>
                <a:spcPct val="50000"/>
              </a:spcBef>
            </a:pPr>
            <a:r>
              <a:rPr lang="en-US" b="1">
                <a:latin typeface="Courier New" pitchFamily="49" charset="0"/>
                <a:cs typeface="Arial" pitchFamily="34" charset="0"/>
              </a:rPr>
              <a:t>show cdp traffic</a:t>
            </a:r>
            <a:r>
              <a:rPr lang="en-US" b="1">
                <a:cs typeface="Arial" pitchFamily="34" charset="0"/>
              </a:rPr>
              <a:t> – </a:t>
            </a:r>
            <a:r>
              <a:rPr lang="en-US">
                <a:cs typeface="Arial" pitchFamily="34" charset="0"/>
              </a:rPr>
              <a:t>shows number of packets sent and received</a:t>
            </a:r>
          </a:p>
          <a:p>
            <a:pPr algn="l">
              <a:lnSpc>
                <a:spcPct val="100000"/>
              </a:lnSpc>
              <a:spcBef>
                <a:spcPct val="50000"/>
              </a:spcBef>
            </a:pPr>
            <a:endParaRPr lang="en-US">
              <a:cs typeface="Arial" pitchFamily="34" charset="0"/>
            </a:endParaRPr>
          </a:p>
          <a:p>
            <a:pPr algn="l">
              <a:lnSpc>
                <a:spcPct val="100000"/>
              </a:lnSpc>
              <a:spcBef>
                <a:spcPct val="50000"/>
              </a:spcBef>
            </a:pPr>
            <a:r>
              <a:rPr lang="en-US" b="1">
                <a:latin typeface="Courier New" pitchFamily="49" charset="0"/>
                <a:cs typeface="Arial" pitchFamily="34" charset="0"/>
              </a:rPr>
              <a:t>cdp timer</a:t>
            </a:r>
            <a:r>
              <a:rPr lang="en-US">
                <a:cs typeface="Arial" pitchFamily="34" charset="0"/>
              </a:rPr>
              <a:t> - specifies how often the IOS sends CDP updates</a:t>
            </a:r>
          </a:p>
          <a:p>
            <a:pPr algn="l">
              <a:lnSpc>
                <a:spcPct val="100000"/>
              </a:lnSpc>
              <a:spcBef>
                <a:spcPct val="50000"/>
              </a:spcBef>
            </a:pPr>
            <a:endParaRPr lang="en-US">
              <a:cs typeface="Arial" pitchFamily="34" charset="0"/>
            </a:endParaRPr>
          </a:p>
          <a:p>
            <a:pPr algn="l">
              <a:lnSpc>
                <a:spcPct val="100000"/>
              </a:lnSpc>
              <a:spcBef>
                <a:spcPct val="50000"/>
              </a:spcBef>
            </a:pPr>
            <a:r>
              <a:rPr lang="en-US" b="1">
                <a:latin typeface="Courier New" pitchFamily="49" charset="0"/>
                <a:cs typeface="Arial" pitchFamily="34" charset="0"/>
              </a:rPr>
              <a:t>debug cdp</a:t>
            </a:r>
            <a:r>
              <a:rPr lang="en-US" b="1">
                <a:cs typeface="Arial" pitchFamily="34" charset="0"/>
              </a:rPr>
              <a:t> </a:t>
            </a:r>
            <a:r>
              <a:rPr lang="en-US">
                <a:cs typeface="Arial" pitchFamily="34" charset="0"/>
              </a:rPr>
              <a:t>- for debugging all aspects of cdp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19113" y="530225"/>
            <a:ext cx="8145462" cy="838200"/>
          </a:xfrm>
        </p:spPr>
        <p:txBody>
          <a:bodyPr/>
          <a:lstStyle/>
          <a:p>
            <a:pPr eaLnBrk="1" hangingPunct="1"/>
            <a:r>
              <a:rPr lang="en-US" sz="2800" smtClean="0"/>
              <a:t>Disabling CDP</a:t>
            </a:r>
          </a:p>
        </p:txBody>
      </p:sp>
      <p:sp>
        <p:nvSpPr>
          <p:cNvPr id="37891" name="Rectangle 3"/>
          <p:cNvSpPr>
            <a:spLocks noGrp="1" noChangeArrowheads="1"/>
          </p:cNvSpPr>
          <p:nvPr>
            <p:ph type="body" idx="1"/>
          </p:nvPr>
        </p:nvSpPr>
        <p:spPr>
          <a:xfrm>
            <a:off x="419100" y="4346575"/>
            <a:ext cx="8229600" cy="3581400"/>
          </a:xfrm>
        </p:spPr>
        <p:txBody>
          <a:bodyPr/>
          <a:lstStyle/>
          <a:p>
            <a:pPr eaLnBrk="1" hangingPunct="1"/>
            <a:r>
              <a:rPr lang="en-US" sz="1800" b="1" smtClean="0"/>
              <a:t>CDP can be a security risk.</a:t>
            </a:r>
          </a:p>
          <a:p>
            <a:pPr eaLnBrk="1" hangingPunct="1"/>
            <a:endParaRPr lang="en-US" sz="1800" b="1" smtClean="0"/>
          </a:p>
          <a:p>
            <a:pPr eaLnBrk="1" hangingPunct="1"/>
            <a:r>
              <a:rPr lang="en-US" sz="1800" b="1" smtClean="0"/>
              <a:t>To disable CDP globally, for the entire device, use this command: </a:t>
            </a:r>
            <a:r>
              <a:rPr lang="en-US" sz="1800" b="1" smtClean="0">
                <a:latin typeface="Courier New" pitchFamily="49" charset="0"/>
              </a:rPr>
              <a:t>no cdp run</a:t>
            </a:r>
            <a:endParaRPr lang="en-US" sz="1800" b="1" smtClean="0"/>
          </a:p>
          <a:p>
            <a:pPr eaLnBrk="1" hangingPunct="1"/>
            <a:endParaRPr lang="en-US" sz="1800" b="1" smtClean="0"/>
          </a:p>
          <a:p>
            <a:pPr eaLnBrk="1" hangingPunct="1"/>
            <a:r>
              <a:rPr lang="en-US" sz="1800" b="1" smtClean="0"/>
              <a:t>To stop CDP advertisements on a particular interface: </a:t>
            </a:r>
            <a:r>
              <a:rPr lang="en-US" sz="1800" b="1" smtClean="0">
                <a:latin typeface="Courier New" pitchFamily="49" charset="0"/>
              </a:rPr>
              <a:t>no cdp enable</a:t>
            </a:r>
          </a:p>
        </p:txBody>
      </p:sp>
      <p:sp>
        <p:nvSpPr>
          <p:cNvPr id="37892" name="Rectangle 4"/>
          <p:cNvSpPr>
            <a:spLocks noChangeArrowheads="1"/>
          </p:cNvSpPr>
          <p:nvPr/>
        </p:nvSpPr>
        <p:spPr bwMode="auto">
          <a:xfrm>
            <a:off x="438150" y="1609725"/>
            <a:ext cx="8229600" cy="2216150"/>
          </a:xfrm>
          <a:prstGeom prst="rect">
            <a:avLst/>
          </a:prstGeom>
          <a:noFill/>
          <a:ln w="9525">
            <a:solidFill>
              <a:schemeClr val="tx1"/>
            </a:solidFill>
            <a:miter lim="800000"/>
            <a:headEnd/>
            <a:tailEnd/>
          </a:ln>
        </p:spPr>
        <p:txBody>
          <a:bodyPr/>
          <a:lstStyle/>
          <a:p>
            <a:pPr marL="236538" indent="-236538" algn="l" defTabSz="814388" eaLnBrk="1" hangingPunct="1">
              <a:lnSpc>
                <a:spcPct val="95000"/>
              </a:lnSpc>
              <a:spcBef>
                <a:spcPct val="50000"/>
              </a:spcBef>
              <a:buClr>
                <a:srgbClr val="708CA1"/>
              </a:buClr>
              <a:buFont typeface="Wingdings" pitchFamily="2" charset="2"/>
              <a:buNone/>
            </a:pPr>
            <a:r>
              <a:rPr lang="en-US">
                <a:latin typeface="Courier New" pitchFamily="49" charset="0"/>
              </a:rPr>
              <a:t>Router(config)# </a:t>
            </a:r>
            <a:r>
              <a:rPr lang="en-US" b="1">
                <a:latin typeface="Courier New" pitchFamily="49" charset="0"/>
              </a:rPr>
              <a:t>no cdp run</a:t>
            </a:r>
          </a:p>
          <a:p>
            <a:pPr marL="236538" indent="-236538" algn="l" defTabSz="814388" eaLnBrk="1" hangingPunct="1">
              <a:lnSpc>
                <a:spcPct val="95000"/>
              </a:lnSpc>
              <a:spcBef>
                <a:spcPct val="50000"/>
              </a:spcBef>
              <a:buClr>
                <a:srgbClr val="708CA1"/>
              </a:buClr>
              <a:buFont typeface="Wingdings" pitchFamily="2" charset="2"/>
              <a:buNone/>
            </a:pPr>
            <a:endParaRPr lang="en-US" b="1">
              <a:latin typeface="Courier New" pitchFamily="49" charset="0"/>
            </a:endParaRPr>
          </a:p>
          <a:p>
            <a:pPr marL="236538" indent="-236538" algn="l" defTabSz="814388" eaLnBrk="1" hangingPunct="1">
              <a:lnSpc>
                <a:spcPct val="95000"/>
              </a:lnSpc>
              <a:spcBef>
                <a:spcPct val="50000"/>
              </a:spcBef>
              <a:buClr>
                <a:srgbClr val="708CA1"/>
              </a:buClr>
              <a:buFont typeface="Wingdings" pitchFamily="2" charset="2"/>
              <a:buNone/>
            </a:pPr>
            <a:r>
              <a:rPr lang="en-US">
                <a:latin typeface="Courier New" pitchFamily="49" charset="0"/>
              </a:rPr>
              <a:t>or</a:t>
            </a:r>
          </a:p>
          <a:p>
            <a:pPr marL="236538" indent="-236538" algn="l" defTabSz="814388" eaLnBrk="1" hangingPunct="1">
              <a:lnSpc>
                <a:spcPct val="95000"/>
              </a:lnSpc>
              <a:spcBef>
                <a:spcPct val="50000"/>
              </a:spcBef>
              <a:buClr>
                <a:srgbClr val="708CA1"/>
              </a:buClr>
              <a:buFont typeface="Wingdings" pitchFamily="2" charset="2"/>
              <a:buNone/>
            </a:pPr>
            <a:r>
              <a:rPr lang="en-US">
                <a:latin typeface="Courier New" pitchFamily="49" charset="0"/>
              </a:rPr>
              <a:t>Router(config-if)# </a:t>
            </a:r>
            <a:r>
              <a:rPr lang="en-US" b="1">
                <a:latin typeface="Courier New" pitchFamily="49" charset="0"/>
              </a:rPr>
              <a:t>no cdp enable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smtClean="0"/>
              <a:t>Using the ping and trace Commands</a:t>
            </a:r>
          </a:p>
        </p:txBody>
      </p:sp>
      <p:sp>
        <p:nvSpPr>
          <p:cNvPr id="38915" name="Rectangle 3"/>
          <p:cNvSpPr>
            <a:spLocks noGrp="1" noChangeArrowheads="1"/>
          </p:cNvSpPr>
          <p:nvPr>
            <p:ph type="body" sz="half" idx="4294967295"/>
          </p:nvPr>
        </p:nvSpPr>
        <p:spPr>
          <a:xfrm>
            <a:off x="523875" y="5656263"/>
            <a:ext cx="8620125" cy="668337"/>
          </a:xfrm>
        </p:spPr>
        <p:txBody>
          <a:bodyPr/>
          <a:lstStyle/>
          <a:p>
            <a:pPr marL="274638" indent="-274638" defTabSz="977900" eaLnBrk="1" hangingPunct="1">
              <a:lnSpc>
                <a:spcPct val="80000"/>
              </a:lnSpc>
              <a:buFont typeface="Wingdings" pitchFamily="2" charset="2"/>
              <a:buNone/>
            </a:pPr>
            <a:r>
              <a:rPr lang="en-US" sz="1700" b="1" smtClean="0"/>
              <a:t>Ping commands tests the connectivity and path to a remote device</a:t>
            </a:r>
          </a:p>
          <a:p>
            <a:pPr marL="274638" indent="-274638" defTabSz="977900" eaLnBrk="1" hangingPunct="1">
              <a:lnSpc>
                <a:spcPct val="80000"/>
              </a:lnSpc>
              <a:buFont typeface="Wingdings" pitchFamily="2" charset="2"/>
              <a:buNone/>
            </a:pPr>
            <a:r>
              <a:rPr lang="en-US" sz="1700" b="1" smtClean="0"/>
              <a:t>( test layer 3 in TCP/IP )</a:t>
            </a:r>
          </a:p>
        </p:txBody>
      </p:sp>
      <p:pic>
        <p:nvPicPr>
          <p:cNvPr id="38916" name="Picture 4" descr="022P_273"/>
          <p:cNvPicPr>
            <a:picLocks noChangeAspect="1" noChangeArrowheads="1"/>
          </p:cNvPicPr>
          <p:nvPr/>
        </p:nvPicPr>
        <p:blipFill>
          <a:blip r:embed="rId3"/>
          <a:srcRect/>
          <a:stretch>
            <a:fillRect/>
          </a:stretch>
        </p:blipFill>
        <p:spPr bwMode="auto">
          <a:xfrm>
            <a:off x="290513" y="1671638"/>
            <a:ext cx="8659812" cy="3957637"/>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58763" y="809625"/>
            <a:ext cx="8145462" cy="838200"/>
          </a:xfrm>
        </p:spPr>
        <p:txBody>
          <a:bodyPr/>
          <a:lstStyle/>
          <a:p>
            <a:pPr eaLnBrk="1" hangingPunct="1"/>
            <a:r>
              <a:rPr lang="en-US" sz="2800" smtClean="0"/>
              <a:t/>
            </a:r>
            <a:br>
              <a:rPr lang="en-US" sz="2800" smtClean="0"/>
            </a:br>
            <a:r>
              <a:rPr lang="en-US" sz="2800" smtClean="0"/>
              <a:t/>
            </a:r>
            <a:br>
              <a:rPr lang="en-US" sz="2800" smtClean="0"/>
            </a:br>
            <a:r>
              <a:rPr lang="en-US" sz="2800" smtClean="0"/>
              <a:t>IOS Ping Indicators</a:t>
            </a:r>
          </a:p>
        </p:txBody>
      </p:sp>
      <p:sp>
        <p:nvSpPr>
          <p:cNvPr id="39939" name="Rectangle 3"/>
          <p:cNvSpPr>
            <a:spLocks noGrp="1" noChangeArrowheads="1"/>
          </p:cNvSpPr>
          <p:nvPr>
            <p:ph type="body" idx="1"/>
          </p:nvPr>
        </p:nvSpPr>
        <p:spPr>
          <a:xfrm>
            <a:off x="655638" y="1900238"/>
            <a:ext cx="7940675" cy="4424362"/>
          </a:xfrm>
        </p:spPr>
        <p:txBody>
          <a:bodyPr/>
          <a:lstStyle/>
          <a:p>
            <a:pPr eaLnBrk="1" hangingPunct="1"/>
            <a:r>
              <a:rPr lang="en-US" smtClean="0"/>
              <a:t>A ping from the IOS will yield to one of several indications for each ICMP echo that was sent. The most common indicators are:</a:t>
            </a:r>
          </a:p>
          <a:p>
            <a:pPr lvl="1" indent="0" eaLnBrk="1" hangingPunct="1"/>
            <a:r>
              <a:rPr lang="en-US" smtClean="0">
                <a:solidFill>
                  <a:schemeClr val="tx2"/>
                </a:solidFill>
              </a:rPr>
              <a:t>! -</a:t>
            </a:r>
            <a:r>
              <a:rPr lang="en-US" smtClean="0"/>
              <a:t> indicates receipt of an ICMP echo reply</a:t>
            </a:r>
          </a:p>
          <a:p>
            <a:pPr lvl="1" indent="0" eaLnBrk="1" hangingPunct="1"/>
            <a:r>
              <a:rPr lang="en-US" smtClean="0">
                <a:solidFill>
                  <a:schemeClr val="tx2"/>
                </a:solidFill>
              </a:rPr>
              <a:t>. -</a:t>
            </a:r>
            <a:r>
              <a:rPr lang="en-US" smtClean="0"/>
              <a:t> indicates a timed out while waiting for a reply</a:t>
            </a:r>
          </a:p>
          <a:p>
            <a:pPr lvl="1" indent="0" eaLnBrk="1" hangingPunct="1"/>
            <a:r>
              <a:rPr lang="en-US" smtClean="0">
                <a:solidFill>
                  <a:schemeClr val="tx2"/>
                </a:solidFill>
              </a:rPr>
              <a:t>U -</a:t>
            </a:r>
            <a:r>
              <a:rPr lang="en-US" smtClean="0"/>
              <a:t> an ICMP unreachable message was received </a:t>
            </a:r>
          </a:p>
          <a:p>
            <a:pPr eaLnBrk="1" hangingPunct="1"/>
            <a:r>
              <a:rPr lang="en-US" smtClean="0"/>
              <a:t>the ping command moves from Layer 3 of the OSI model to Layer 2 and then Layer 1. Ping uses the ICMP protocol to check for connectivity. </a:t>
            </a:r>
          </a:p>
          <a:p>
            <a:pPr eaLnBrk="1" hangingPunct="1"/>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55638" y="771525"/>
            <a:ext cx="8145462" cy="838200"/>
          </a:xfrm>
        </p:spPr>
        <p:txBody>
          <a:bodyPr/>
          <a:lstStyle/>
          <a:p>
            <a:pPr eaLnBrk="1" hangingPunct="1"/>
            <a:r>
              <a:rPr lang="en-US" b="0" smtClean="0"/>
              <a:t>Test the Stack</a:t>
            </a:r>
          </a:p>
        </p:txBody>
      </p:sp>
      <p:sp>
        <p:nvSpPr>
          <p:cNvPr id="40963" name="Rectangle 3"/>
          <p:cNvSpPr>
            <a:spLocks noGrp="1" noChangeArrowheads="1"/>
          </p:cNvSpPr>
          <p:nvPr>
            <p:ph type="body" idx="1"/>
          </p:nvPr>
        </p:nvSpPr>
        <p:spPr>
          <a:xfrm>
            <a:off x="655638" y="1536700"/>
            <a:ext cx="7940675" cy="5076825"/>
          </a:xfrm>
        </p:spPr>
        <p:txBody>
          <a:bodyPr/>
          <a:lstStyle/>
          <a:p>
            <a:pPr eaLnBrk="1" hangingPunct="1"/>
            <a:r>
              <a:rPr lang="en-US" sz="2000" smtClean="0"/>
              <a:t>Given a type of host and a master addressing scheme, trace the steps for assigning host parameters to a host </a:t>
            </a:r>
          </a:p>
          <a:p>
            <a:pPr eaLnBrk="1" hangingPunct="1"/>
            <a:endParaRPr lang="en-US" sz="2000" smtClean="0"/>
          </a:p>
        </p:txBody>
      </p:sp>
      <p:pic>
        <p:nvPicPr>
          <p:cNvPr id="40964" name="Picture 4"/>
          <p:cNvPicPr>
            <a:picLocks noChangeAspect="1" noChangeArrowheads="1"/>
          </p:cNvPicPr>
          <p:nvPr/>
        </p:nvPicPr>
        <p:blipFill>
          <a:blip r:embed="rId3"/>
          <a:srcRect/>
          <a:stretch>
            <a:fillRect/>
          </a:stretch>
        </p:blipFill>
        <p:spPr bwMode="auto">
          <a:xfrm>
            <a:off x="1489075" y="2182813"/>
            <a:ext cx="6473825" cy="45577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55638" y="738188"/>
            <a:ext cx="8145462" cy="838200"/>
          </a:xfrm>
        </p:spPr>
        <p:txBody>
          <a:bodyPr/>
          <a:lstStyle/>
          <a:p>
            <a:pPr eaLnBrk="1" hangingPunct="1"/>
            <a:r>
              <a:rPr lang="en-US" smtClean="0"/>
              <a:t>NIC</a:t>
            </a:r>
          </a:p>
        </p:txBody>
      </p:sp>
      <p:sp>
        <p:nvSpPr>
          <p:cNvPr id="41987" name="Rectangle 3"/>
          <p:cNvSpPr>
            <a:spLocks noGrp="1" noChangeArrowheads="1"/>
          </p:cNvSpPr>
          <p:nvPr>
            <p:ph type="body" idx="1"/>
          </p:nvPr>
        </p:nvSpPr>
        <p:spPr>
          <a:xfrm>
            <a:off x="655638" y="1503363"/>
            <a:ext cx="7940675" cy="5076825"/>
          </a:xfrm>
        </p:spPr>
        <p:txBody>
          <a:bodyPr/>
          <a:lstStyle/>
          <a:p>
            <a:pPr eaLnBrk="1" hangingPunct="1"/>
            <a:r>
              <a:rPr lang="en-US" smtClean="0"/>
              <a:t>Use the ping command to determine if the IP protocol is properly bound to an NIC</a:t>
            </a:r>
          </a:p>
          <a:p>
            <a:pPr eaLnBrk="1" hangingPunct="1">
              <a:buFont typeface="Symbol" pitchFamily="18" charset="2"/>
              <a:buChar char=""/>
            </a:pPr>
            <a:endParaRPr lang="en-US" smtClean="0"/>
          </a:p>
        </p:txBody>
      </p:sp>
      <p:pic>
        <p:nvPicPr>
          <p:cNvPr id="41988" name="Picture 4"/>
          <p:cNvPicPr>
            <a:picLocks noChangeAspect="1" noChangeArrowheads="1"/>
          </p:cNvPicPr>
          <p:nvPr/>
        </p:nvPicPr>
        <p:blipFill>
          <a:blip r:embed="rId3"/>
          <a:srcRect/>
          <a:stretch>
            <a:fillRect/>
          </a:stretch>
        </p:blipFill>
        <p:spPr bwMode="auto">
          <a:xfrm>
            <a:off x="1292225" y="2252663"/>
            <a:ext cx="6140450" cy="450056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5638" y="738188"/>
            <a:ext cx="8145462" cy="838200"/>
          </a:xfrm>
          <a:noFill/>
        </p:spPr>
        <p:txBody>
          <a:bodyPr/>
          <a:lstStyle/>
          <a:p>
            <a:pPr eaLnBrk="1" hangingPunct="1"/>
            <a:r>
              <a:rPr lang="en-US" b="0" smtClean="0"/>
              <a:t>Testing the Local Network</a:t>
            </a:r>
          </a:p>
        </p:txBody>
      </p:sp>
      <p:sp>
        <p:nvSpPr>
          <p:cNvPr id="43011" name="Rectangle 3"/>
          <p:cNvSpPr>
            <a:spLocks noGrp="1" noChangeArrowheads="1"/>
          </p:cNvSpPr>
          <p:nvPr>
            <p:ph type="body" idx="1"/>
          </p:nvPr>
        </p:nvSpPr>
        <p:spPr>
          <a:xfrm>
            <a:off x="655638" y="1481138"/>
            <a:ext cx="8305800" cy="5076825"/>
          </a:xfrm>
        </p:spPr>
        <p:txBody>
          <a:bodyPr/>
          <a:lstStyle/>
          <a:p>
            <a:pPr eaLnBrk="1" hangingPunct="1"/>
            <a:endParaRPr lang="en-US" smtClean="0"/>
          </a:p>
          <a:p>
            <a:pPr eaLnBrk="1" hangingPunct="1"/>
            <a:r>
              <a:rPr lang="en-US" sz="2000" smtClean="0"/>
              <a:t>Router#ping</a:t>
            </a:r>
          </a:p>
          <a:p>
            <a:pPr eaLnBrk="1" hangingPunct="1"/>
            <a:r>
              <a:rPr lang="en-US" sz="2000" smtClean="0"/>
              <a:t>Protocol [ip]: </a:t>
            </a:r>
          </a:p>
          <a:p>
            <a:pPr eaLnBrk="1" hangingPunct="1"/>
            <a:r>
              <a:rPr lang="en-US" sz="2000" smtClean="0"/>
              <a:t>Target IP address:10.0.0.1</a:t>
            </a:r>
          </a:p>
          <a:p>
            <a:pPr eaLnBrk="1" hangingPunct="1"/>
            <a:r>
              <a:rPr lang="en-US" sz="2000" smtClean="0"/>
              <a:t>Repeat count [5]: </a:t>
            </a:r>
          </a:p>
          <a:p>
            <a:pPr eaLnBrk="1" hangingPunct="1"/>
            <a:r>
              <a:rPr lang="en-US" sz="2000" smtClean="0"/>
              <a:t>Datagram size [100]: </a:t>
            </a:r>
          </a:p>
          <a:p>
            <a:pPr eaLnBrk="1" hangingPunct="1"/>
            <a:r>
              <a:rPr lang="en-US" sz="2000" smtClean="0"/>
              <a:t>Timeout in seconds [2]:5</a:t>
            </a:r>
          </a:p>
          <a:p>
            <a:pPr eaLnBrk="1" hangingPunct="1"/>
            <a:r>
              <a:rPr lang="en-US" sz="2000" smtClean="0"/>
              <a:t>Extended commands [n]: n</a:t>
            </a:r>
          </a:p>
          <a:p>
            <a:pPr eaLnBrk="1" hangingPunct="1">
              <a:buFont typeface="Symbol" pitchFamily="18" charset="2"/>
              <a:buChar char=""/>
            </a:pPr>
            <a:endParaRPr lang="en-US" sz="2000" smtClean="0"/>
          </a:p>
        </p:txBody>
      </p:sp>
      <p:pic>
        <p:nvPicPr>
          <p:cNvPr id="43012" name="Picture 6"/>
          <p:cNvPicPr>
            <a:picLocks noChangeAspect="1" noChangeArrowheads="1"/>
          </p:cNvPicPr>
          <p:nvPr/>
        </p:nvPicPr>
        <p:blipFill>
          <a:blip r:embed="rId3"/>
          <a:srcRect/>
          <a:stretch>
            <a:fillRect/>
          </a:stretch>
        </p:blipFill>
        <p:spPr bwMode="auto">
          <a:xfrm>
            <a:off x="4244975" y="1624013"/>
            <a:ext cx="4708525" cy="449421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1313" y="0"/>
            <a:ext cx="8229600" cy="1143000"/>
          </a:xfrm>
        </p:spPr>
        <p:txBody>
          <a:bodyPr/>
          <a:lstStyle/>
          <a:p>
            <a:pPr algn="ctr" eaLnBrk="1" hangingPunct="1"/>
            <a:r>
              <a:rPr lang="en-US" smtClean="0"/>
              <a:t>Configuring a Router Password</a:t>
            </a:r>
          </a:p>
        </p:txBody>
      </p:sp>
      <p:grpSp>
        <p:nvGrpSpPr>
          <p:cNvPr id="2" name="Group 3"/>
          <p:cNvGrpSpPr>
            <a:grpSpLocks/>
          </p:cNvGrpSpPr>
          <p:nvPr/>
        </p:nvGrpSpPr>
        <p:grpSpPr bwMode="auto">
          <a:xfrm>
            <a:off x="304800" y="1295400"/>
            <a:ext cx="8610600" cy="5257800"/>
            <a:chOff x="192" y="516"/>
            <a:chExt cx="5424" cy="3612"/>
          </a:xfrm>
        </p:grpSpPr>
        <p:pic>
          <p:nvPicPr>
            <p:cNvPr id="7172" name="Picture 4" descr="022P_256"/>
            <p:cNvPicPr>
              <a:picLocks noChangeAspect="1" noChangeArrowheads="1"/>
            </p:cNvPicPr>
            <p:nvPr/>
          </p:nvPicPr>
          <p:blipFill>
            <a:blip r:embed="rId3"/>
            <a:srcRect/>
            <a:stretch>
              <a:fillRect/>
            </a:stretch>
          </p:blipFill>
          <p:spPr bwMode="auto">
            <a:xfrm>
              <a:off x="192" y="516"/>
              <a:ext cx="5424" cy="3612"/>
            </a:xfrm>
            <a:prstGeom prst="rect">
              <a:avLst/>
            </a:prstGeom>
            <a:noFill/>
            <a:ln w="9525">
              <a:noFill/>
              <a:miter lim="800000"/>
              <a:headEnd/>
              <a:tailEnd/>
            </a:ln>
          </p:spPr>
        </p:pic>
        <p:sp>
          <p:nvSpPr>
            <p:cNvPr id="7173" name="Line 5"/>
            <p:cNvSpPr>
              <a:spLocks noChangeShapeType="1"/>
            </p:cNvSpPr>
            <p:nvPr/>
          </p:nvSpPr>
          <p:spPr bwMode="auto">
            <a:xfrm flipH="1">
              <a:off x="2736" y="2244"/>
              <a:ext cx="528" cy="0"/>
            </a:xfrm>
            <a:prstGeom prst="line">
              <a:avLst/>
            </a:prstGeom>
            <a:noFill/>
            <a:ln w="9525">
              <a:solidFill>
                <a:schemeClr val="tx1"/>
              </a:solidFill>
              <a:round/>
              <a:headEnd/>
              <a:tailEnd/>
            </a:ln>
          </p:spPr>
          <p:txBody>
            <a:bodyPr/>
            <a:lstStyle/>
            <a:p>
              <a:endParaRPr lang="en-US"/>
            </a:p>
          </p:txBody>
        </p:sp>
        <p:sp>
          <p:nvSpPr>
            <p:cNvPr id="7174" name="Line 6"/>
            <p:cNvSpPr>
              <a:spLocks noChangeShapeType="1"/>
            </p:cNvSpPr>
            <p:nvPr/>
          </p:nvSpPr>
          <p:spPr bwMode="auto">
            <a:xfrm flipH="1">
              <a:off x="2880" y="2784"/>
              <a:ext cx="384" cy="0"/>
            </a:xfrm>
            <a:prstGeom prst="line">
              <a:avLst/>
            </a:prstGeom>
            <a:noFill/>
            <a:ln w="9525">
              <a:solidFill>
                <a:schemeClr val="tx1"/>
              </a:solidFill>
              <a:round/>
              <a:headEnd/>
              <a:tailEnd/>
            </a:ln>
          </p:spPr>
          <p:txBody>
            <a:bodyPr/>
            <a:lstStyle/>
            <a:p>
              <a:endParaRPr lang="en-US"/>
            </a:p>
          </p:txBody>
        </p:sp>
        <p:sp>
          <p:nvSpPr>
            <p:cNvPr id="7175" name="Line 7"/>
            <p:cNvSpPr>
              <a:spLocks noChangeShapeType="1"/>
            </p:cNvSpPr>
            <p:nvPr/>
          </p:nvSpPr>
          <p:spPr bwMode="auto">
            <a:xfrm flipH="1">
              <a:off x="2688" y="1260"/>
              <a:ext cx="480" cy="0"/>
            </a:xfrm>
            <a:prstGeom prst="line">
              <a:avLst/>
            </a:prstGeom>
            <a:noFill/>
            <a:ln w="9525">
              <a:solidFill>
                <a:schemeClr val="tx1"/>
              </a:solidFill>
              <a:round/>
              <a:headEnd/>
              <a:tailEnd/>
            </a:ln>
          </p:spPr>
          <p:txBody>
            <a:bodyPr/>
            <a:lstStyle/>
            <a:p>
              <a:endParaRPr lang="en-US"/>
            </a:p>
          </p:txBody>
        </p:sp>
        <p:sp>
          <p:nvSpPr>
            <p:cNvPr id="7176" name="Line 8"/>
            <p:cNvSpPr>
              <a:spLocks noChangeShapeType="1"/>
            </p:cNvSpPr>
            <p:nvPr/>
          </p:nvSpPr>
          <p:spPr bwMode="auto">
            <a:xfrm flipH="1">
              <a:off x="2688" y="3336"/>
              <a:ext cx="624" cy="0"/>
            </a:xfrm>
            <a:prstGeom prst="line">
              <a:avLst/>
            </a:prstGeom>
            <a:noFill/>
            <a:ln w="9525">
              <a:solidFill>
                <a:schemeClr val="tx1"/>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68300" y="2817813"/>
            <a:ext cx="3713163" cy="830262"/>
          </a:xfrm>
        </p:spPr>
        <p:txBody>
          <a:bodyPr/>
          <a:lstStyle/>
          <a:p>
            <a:pPr algn="ctr" eaLnBrk="1" hangingPunct="1"/>
            <a:r>
              <a:rPr lang="en-US" sz="2600" smtClean="0"/>
              <a:t>TELNET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l="11516" t="30196" r="40427" b="44547"/>
          <a:stretch>
            <a:fillRect/>
          </a:stretch>
        </p:blipFill>
        <p:spPr bwMode="auto">
          <a:xfrm>
            <a:off x="4035425" y="4670425"/>
            <a:ext cx="4710113" cy="1855788"/>
          </a:xfrm>
          <a:prstGeom prst="rect">
            <a:avLst/>
          </a:prstGeom>
          <a:noFill/>
          <a:ln w="9525">
            <a:noFill/>
            <a:miter lim="800000"/>
            <a:headEnd/>
            <a:tailEnd/>
          </a:ln>
        </p:spPr>
      </p:pic>
      <p:sp>
        <p:nvSpPr>
          <p:cNvPr id="45059" name="Rectangle 3"/>
          <p:cNvSpPr>
            <a:spLocks noGrp="1" noChangeArrowheads="1"/>
          </p:cNvSpPr>
          <p:nvPr>
            <p:ph type="title"/>
          </p:nvPr>
        </p:nvSpPr>
        <p:spPr>
          <a:xfrm>
            <a:off x="422275" y="860425"/>
            <a:ext cx="8145463" cy="838200"/>
          </a:xfrm>
          <a:noFill/>
        </p:spPr>
        <p:txBody>
          <a:bodyPr anchor="ctr"/>
          <a:lstStyle/>
          <a:p>
            <a:pPr eaLnBrk="1" hangingPunct="1"/>
            <a:r>
              <a:rPr lang="en-US" sz="2800" b="0" smtClean="0">
                <a:solidFill>
                  <a:srgbClr val="000000"/>
                </a:solidFill>
              </a:rPr>
              <a:t>To initiate a Telnet session any of the following alternatives can be used:</a:t>
            </a:r>
            <a:br>
              <a:rPr lang="en-US" sz="2800" b="0" smtClean="0">
                <a:solidFill>
                  <a:srgbClr val="000000"/>
                </a:solidFill>
              </a:rPr>
            </a:br>
            <a:endParaRPr lang="en-US" sz="2800" b="0" smtClean="0">
              <a:solidFill>
                <a:srgbClr val="000000"/>
              </a:solidFill>
            </a:endParaRPr>
          </a:p>
        </p:txBody>
      </p:sp>
      <p:sp>
        <p:nvSpPr>
          <p:cNvPr id="45060" name="Text Box 4"/>
          <p:cNvSpPr txBox="1">
            <a:spLocks noChangeArrowheads="1"/>
          </p:cNvSpPr>
          <p:nvPr/>
        </p:nvSpPr>
        <p:spPr bwMode="auto">
          <a:xfrm>
            <a:off x="315913" y="1677988"/>
            <a:ext cx="8518525" cy="2830512"/>
          </a:xfrm>
          <a:prstGeom prst="rect">
            <a:avLst/>
          </a:prstGeom>
          <a:noFill/>
          <a:ln w="9525">
            <a:noFill/>
            <a:miter lim="800000"/>
            <a:headEnd/>
            <a:tailEnd/>
          </a:ln>
        </p:spPr>
        <p:txBody>
          <a:bodyPr>
            <a:spAutoFit/>
          </a:bodyPr>
          <a:lstStyle/>
          <a:p>
            <a:pPr algn="l">
              <a:lnSpc>
                <a:spcPct val="110000"/>
              </a:lnSpc>
              <a:spcBef>
                <a:spcPct val="50000"/>
              </a:spcBef>
            </a:pPr>
            <a:r>
              <a:rPr lang="en-US" b="1">
                <a:solidFill>
                  <a:srgbClr val="000000"/>
                </a:solidFill>
                <a:latin typeface="Courier New" pitchFamily="49" charset="0"/>
                <a:ea typeface="Arial Unicode MS" pitchFamily="34" charset="-128"/>
                <a:cs typeface="Arial Unicode MS" pitchFamily="34" charset="-128"/>
              </a:rPr>
              <a:t>Denver&gt;connect paris </a:t>
            </a:r>
          </a:p>
          <a:p>
            <a:pPr algn="l">
              <a:lnSpc>
                <a:spcPct val="110000"/>
              </a:lnSpc>
              <a:spcBef>
                <a:spcPct val="50000"/>
              </a:spcBef>
            </a:pPr>
            <a:r>
              <a:rPr lang="en-US" b="1">
                <a:solidFill>
                  <a:srgbClr val="000000"/>
                </a:solidFill>
                <a:latin typeface="Courier New" pitchFamily="49" charset="0"/>
                <a:ea typeface="Arial Unicode MS" pitchFamily="34" charset="-128"/>
                <a:cs typeface="Arial Unicode MS" pitchFamily="34" charset="-128"/>
              </a:rPr>
              <a:t>Denver&gt;paris </a:t>
            </a:r>
          </a:p>
          <a:p>
            <a:pPr algn="l">
              <a:lnSpc>
                <a:spcPct val="110000"/>
              </a:lnSpc>
              <a:spcBef>
                <a:spcPct val="50000"/>
              </a:spcBef>
            </a:pPr>
            <a:r>
              <a:rPr lang="en-US" b="1">
                <a:solidFill>
                  <a:srgbClr val="000000"/>
                </a:solidFill>
                <a:latin typeface="Courier New" pitchFamily="49" charset="0"/>
                <a:ea typeface="Arial Unicode MS" pitchFamily="34" charset="-128"/>
                <a:cs typeface="Arial Unicode MS" pitchFamily="34" charset="-128"/>
              </a:rPr>
              <a:t>Denver&gt;131.108.100.152</a:t>
            </a:r>
          </a:p>
          <a:p>
            <a:pPr algn="l">
              <a:lnSpc>
                <a:spcPct val="110000"/>
              </a:lnSpc>
              <a:spcBef>
                <a:spcPct val="50000"/>
              </a:spcBef>
            </a:pPr>
            <a:r>
              <a:rPr lang="en-US" b="1">
                <a:solidFill>
                  <a:srgbClr val="000000"/>
                </a:solidFill>
                <a:latin typeface="Courier New" pitchFamily="49" charset="0"/>
                <a:ea typeface="Arial Unicode MS" pitchFamily="34" charset="-128"/>
                <a:cs typeface="Arial Unicode MS" pitchFamily="34" charset="-128"/>
              </a:rPr>
              <a:t>Denver&gt;telnet 131.108.100.152  </a:t>
            </a:r>
          </a:p>
          <a:p>
            <a:pPr algn="l">
              <a:lnSpc>
                <a:spcPct val="110000"/>
              </a:lnSpc>
              <a:spcBef>
                <a:spcPct val="50000"/>
              </a:spcBef>
            </a:pPr>
            <a:r>
              <a:rPr lang="en-US" b="1">
                <a:solidFill>
                  <a:srgbClr val="000000"/>
                </a:solidFill>
                <a:latin typeface="Courier New" pitchFamily="49" charset="0"/>
                <a:ea typeface="Arial Unicode MS" pitchFamily="34" charset="-128"/>
                <a:cs typeface="Arial Unicode MS" pitchFamily="34" charset="-128"/>
              </a:rPr>
              <a:t>Denver&gt;telnet paris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49250" y="609600"/>
            <a:ext cx="8428038" cy="776288"/>
          </a:xfrm>
          <a:prstGeom prst="rect">
            <a:avLst/>
          </a:prstGeom>
          <a:noFill/>
          <a:ln w="9525">
            <a:noFill/>
            <a:miter lim="800000"/>
            <a:headEnd/>
            <a:tailEnd/>
          </a:ln>
        </p:spPr>
        <p:txBody>
          <a:bodyPr anchor="ctr"/>
          <a:lstStyle/>
          <a:p>
            <a:pPr eaLnBrk="1" hangingPunct="1">
              <a:lnSpc>
                <a:spcPct val="100000"/>
              </a:lnSpc>
            </a:pPr>
            <a:r>
              <a:rPr lang="en-US" sz="3200" b="1"/>
              <a:t>Reopening a suspended Telnet session</a:t>
            </a:r>
          </a:p>
        </p:txBody>
      </p:sp>
      <p:pic>
        <p:nvPicPr>
          <p:cNvPr id="46083" name="Picture 3"/>
          <p:cNvPicPr>
            <a:picLocks noChangeAspect="1" noChangeArrowheads="1"/>
          </p:cNvPicPr>
          <p:nvPr/>
        </p:nvPicPr>
        <p:blipFill>
          <a:blip r:embed="rId2"/>
          <a:srcRect l="3337" t="26315" r="39655" b="20049"/>
          <a:stretch>
            <a:fillRect/>
          </a:stretch>
        </p:blipFill>
        <p:spPr bwMode="auto">
          <a:xfrm>
            <a:off x="1073150" y="1509713"/>
            <a:ext cx="6946900" cy="4902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22P_269"/>
          <p:cNvPicPr>
            <a:picLocks noChangeAspect="1" noChangeArrowheads="1"/>
          </p:cNvPicPr>
          <p:nvPr/>
        </p:nvPicPr>
        <p:blipFill>
          <a:blip r:embed="rId3"/>
          <a:srcRect/>
          <a:stretch>
            <a:fillRect/>
          </a:stretch>
        </p:blipFill>
        <p:spPr bwMode="auto">
          <a:xfrm>
            <a:off x="852488" y="1889125"/>
            <a:ext cx="7529512" cy="3735388"/>
          </a:xfrm>
          <a:prstGeom prst="rect">
            <a:avLst/>
          </a:prstGeom>
          <a:noFill/>
          <a:ln w="9525">
            <a:noFill/>
            <a:miter lim="800000"/>
            <a:headEnd/>
            <a:tailEnd/>
          </a:ln>
        </p:spPr>
      </p:pic>
      <p:sp>
        <p:nvSpPr>
          <p:cNvPr id="47107" name="Rectangle 3"/>
          <p:cNvSpPr>
            <a:spLocks noGrp="1" noChangeArrowheads="1"/>
          </p:cNvSpPr>
          <p:nvPr>
            <p:ph type="title"/>
          </p:nvPr>
        </p:nvSpPr>
        <p:spPr>
          <a:xfrm>
            <a:off x="538163" y="819150"/>
            <a:ext cx="8145462" cy="838200"/>
          </a:xfrm>
        </p:spPr>
        <p:txBody>
          <a:bodyPr/>
          <a:lstStyle/>
          <a:p>
            <a:pPr algn="ctr" eaLnBrk="1" hangingPunct="1"/>
            <a:r>
              <a:rPr lang="en-US" smtClean="0"/>
              <a:t>Using Telnet to Connect to Remote Devices</a:t>
            </a:r>
          </a:p>
        </p:txBody>
      </p:sp>
      <p:sp>
        <p:nvSpPr>
          <p:cNvPr id="47108" name="Text Box 4"/>
          <p:cNvSpPr txBox="1">
            <a:spLocks noChangeArrowheads="1"/>
          </p:cNvSpPr>
          <p:nvPr/>
        </p:nvSpPr>
        <p:spPr bwMode="auto">
          <a:xfrm>
            <a:off x="1066800" y="5715000"/>
            <a:ext cx="5029200" cy="366713"/>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cs typeface="Arial" pitchFamily="34" charset="0"/>
              </a:rPr>
              <a:t>Telnet is used to check all the TCP/IP stack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smtClean="0"/>
              <a:t>Viewing Telnet Connections</a:t>
            </a:r>
          </a:p>
        </p:txBody>
      </p:sp>
      <p:pic>
        <p:nvPicPr>
          <p:cNvPr id="48131" name="Picture 3" descr="022P_270"/>
          <p:cNvPicPr>
            <a:picLocks noChangeAspect="1" noChangeArrowheads="1"/>
          </p:cNvPicPr>
          <p:nvPr/>
        </p:nvPicPr>
        <p:blipFill>
          <a:blip r:embed="rId3"/>
          <a:srcRect/>
          <a:stretch>
            <a:fillRect/>
          </a:stretch>
        </p:blipFill>
        <p:spPr bwMode="auto">
          <a:xfrm>
            <a:off x="654050" y="1882775"/>
            <a:ext cx="7835900" cy="42132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022P_271"/>
          <p:cNvPicPr>
            <a:picLocks noChangeAspect="1" noChangeArrowheads="1"/>
          </p:cNvPicPr>
          <p:nvPr/>
        </p:nvPicPr>
        <p:blipFill>
          <a:blip r:embed="rId3"/>
          <a:srcRect/>
          <a:stretch>
            <a:fillRect/>
          </a:stretch>
        </p:blipFill>
        <p:spPr bwMode="auto">
          <a:xfrm>
            <a:off x="457200" y="1866900"/>
            <a:ext cx="8178800" cy="4416425"/>
          </a:xfrm>
          <a:prstGeom prst="rect">
            <a:avLst/>
          </a:prstGeom>
          <a:noFill/>
          <a:ln w="9525">
            <a:noFill/>
            <a:miter lim="800000"/>
            <a:headEnd/>
            <a:tailEnd/>
          </a:ln>
        </p:spPr>
      </p:pic>
      <p:sp>
        <p:nvSpPr>
          <p:cNvPr id="49155" name="Rectangle 3"/>
          <p:cNvSpPr>
            <a:spLocks noGrp="1" noChangeArrowheads="1"/>
          </p:cNvSpPr>
          <p:nvPr>
            <p:ph type="title"/>
          </p:nvPr>
        </p:nvSpPr>
        <p:spPr>
          <a:xfrm>
            <a:off x="611188" y="758825"/>
            <a:ext cx="8145462" cy="838200"/>
          </a:xfrm>
        </p:spPr>
        <p:txBody>
          <a:bodyPr/>
          <a:lstStyle/>
          <a:p>
            <a:pPr algn="ctr" eaLnBrk="1" hangingPunct="1"/>
            <a:r>
              <a:rPr lang="en-US" smtClean="0"/>
              <a:t>Suspending and Resuming</a:t>
            </a:r>
            <a:br>
              <a:rPr lang="en-US" smtClean="0"/>
            </a:br>
            <a:r>
              <a:rPr lang="en-US" smtClean="0"/>
              <a:t>a Telnet Session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n-US" smtClean="0"/>
              <a:t>Closing a Telnet Session</a:t>
            </a:r>
          </a:p>
        </p:txBody>
      </p:sp>
      <p:pic>
        <p:nvPicPr>
          <p:cNvPr id="50179" name="Picture 3" descr="022P_272"/>
          <p:cNvPicPr>
            <a:picLocks noChangeAspect="1" noChangeArrowheads="1"/>
          </p:cNvPicPr>
          <p:nvPr/>
        </p:nvPicPr>
        <p:blipFill>
          <a:blip r:embed="rId3"/>
          <a:srcRect/>
          <a:stretch>
            <a:fillRect/>
          </a:stretch>
        </p:blipFill>
        <p:spPr bwMode="auto">
          <a:xfrm>
            <a:off x="909638" y="1866900"/>
            <a:ext cx="7472362" cy="42132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Summary</a:t>
            </a:r>
          </a:p>
        </p:txBody>
      </p:sp>
      <p:sp>
        <p:nvSpPr>
          <p:cNvPr id="51203" name="Rectangle 5"/>
          <p:cNvSpPr>
            <a:spLocks noGrp="1" noChangeArrowheads="1"/>
          </p:cNvSpPr>
          <p:nvPr>
            <p:ph type="body" idx="1"/>
          </p:nvPr>
        </p:nvSpPr>
        <p:spPr>
          <a:xfrm>
            <a:off x="655638" y="1900238"/>
            <a:ext cx="7940675" cy="4095750"/>
          </a:xfrm>
          <a:noFill/>
        </p:spPr>
        <p:txBody>
          <a:bodyPr/>
          <a:lstStyle/>
          <a:p>
            <a:pPr marL="457200" indent="-457200" eaLnBrk="1" hangingPunct="1">
              <a:buFont typeface="Wingdings" pitchFamily="2" charset="2"/>
              <a:buAutoNum type="arabicPeriod"/>
            </a:pPr>
            <a:r>
              <a:rPr lang="en-US" b="1" smtClean="0">
                <a:solidFill>
                  <a:schemeClr val="tx2"/>
                </a:solidFill>
              </a:rPr>
              <a:t>Router Initialization.</a:t>
            </a:r>
          </a:p>
          <a:p>
            <a:pPr marL="457200" indent="-457200" eaLnBrk="1" hangingPunct="1">
              <a:buFont typeface="Wingdings" pitchFamily="2" charset="2"/>
              <a:buAutoNum type="arabicPeriod"/>
            </a:pPr>
            <a:r>
              <a:rPr lang="en-US" b="1" smtClean="0">
                <a:solidFill>
                  <a:schemeClr val="tx2"/>
                </a:solidFill>
              </a:rPr>
              <a:t>Router Access</a:t>
            </a:r>
          </a:p>
          <a:p>
            <a:pPr marL="457200" indent="-457200" eaLnBrk="1" hangingPunct="1">
              <a:buFont typeface="Wingdings" pitchFamily="2" charset="2"/>
              <a:buAutoNum type="arabicPeriod"/>
            </a:pPr>
            <a:r>
              <a:rPr lang="en-US" b="1" smtClean="0">
                <a:solidFill>
                  <a:schemeClr val="tx2"/>
                </a:solidFill>
              </a:rPr>
              <a:t>CLI First look</a:t>
            </a:r>
          </a:p>
          <a:p>
            <a:pPr marL="457200" indent="-457200" eaLnBrk="1" hangingPunct="1">
              <a:buFont typeface="Wingdings" pitchFamily="2" charset="2"/>
              <a:buAutoNum type="arabicPeriod"/>
            </a:pPr>
            <a:r>
              <a:rPr lang="en-US" b="1" smtClean="0">
                <a:solidFill>
                  <a:schemeClr val="tx2"/>
                </a:solidFill>
              </a:rPr>
              <a:t>Basic configuration</a:t>
            </a:r>
          </a:p>
          <a:p>
            <a:pPr marL="457200" indent="-457200" eaLnBrk="1" hangingPunct="1">
              <a:buFont typeface="Wingdings" pitchFamily="2" charset="2"/>
              <a:buAutoNum type="arabicPeriod"/>
            </a:pPr>
            <a:r>
              <a:rPr lang="en-US" b="1" smtClean="0">
                <a:solidFill>
                  <a:schemeClr val="tx2"/>
                </a:solidFill>
              </a:rPr>
              <a:t>Viewing, Saving and Erasing the Configurations</a:t>
            </a:r>
          </a:p>
          <a:p>
            <a:pPr marL="457200" indent="-457200" eaLnBrk="1" hangingPunct="1">
              <a:buFont typeface="Wingdings" pitchFamily="2" charset="2"/>
              <a:buAutoNum type="arabicPeriod"/>
            </a:pPr>
            <a:r>
              <a:rPr lang="en-US" b="1" smtClean="0">
                <a:solidFill>
                  <a:schemeClr val="tx2"/>
                </a:solidFill>
              </a:rPr>
              <a:t>Discovering &amp; testing the network</a:t>
            </a:r>
          </a:p>
          <a:p>
            <a:pPr marL="457200" indent="-457200" eaLnBrk="1" hangingPunct="1">
              <a:buFont typeface="Wingdings" pitchFamily="2" charset="2"/>
              <a:buAutoNum type="arabicPeriod"/>
            </a:pPr>
            <a:r>
              <a:rPr lang="en-US" b="1" smtClean="0">
                <a:solidFill>
                  <a:schemeClr val="tx2"/>
                </a:solidFill>
              </a:rPr>
              <a:t>TELNET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4383088"/>
            <a:chOff x="0" y="0"/>
            <a:chExt cx="5760" cy="2761"/>
          </a:xfrm>
        </p:grpSpPr>
        <p:grpSp>
          <p:nvGrpSpPr>
            <p:cNvPr id="3" name="Group 3"/>
            <p:cNvGrpSpPr>
              <a:grpSpLocks/>
            </p:cNvGrpSpPr>
            <p:nvPr/>
          </p:nvGrpSpPr>
          <p:grpSpPr bwMode="auto">
            <a:xfrm>
              <a:off x="1727" y="1485"/>
              <a:ext cx="2400" cy="1276"/>
              <a:chOff x="3272" y="1316"/>
              <a:chExt cx="1889" cy="1002"/>
            </a:xfrm>
          </p:grpSpPr>
          <p:sp>
            <p:nvSpPr>
              <p:cNvPr id="52229" name="AutoShape 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52230" name="Rectangle 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ar-EG"/>
              </a:p>
            </p:txBody>
          </p:sp>
          <p:sp>
            <p:nvSpPr>
              <p:cNvPr id="52231" name="Freeform 6"/>
              <p:cNvSpPr>
                <a:spLocks/>
              </p:cNvSpPr>
              <p:nvPr/>
            </p:nvSpPr>
            <p:spPr bwMode="auto">
              <a:xfrm>
                <a:off x="4304" y="1971"/>
                <a:ext cx="249" cy="343"/>
              </a:xfrm>
              <a:custGeom>
                <a:avLst/>
                <a:gdLst>
                  <a:gd name="T0" fmla="*/ 363102 w 58"/>
                  <a:gd name="T1" fmla="*/ 149359 h 80"/>
                  <a:gd name="T2" fmla="*/ 262618 w 58"/>
                  <a:gd name="T3" fmla="*/ 124689 h 80"/>
                  <a:gd name="T4" fmla="*/ 131116 w 58"/>
                  <a:gd name="T5" fmla="*/ 249048 h 80"/>
                  <a:gd name="T6" fmla="*/ 262618 w 58"/>
                  <a:gd name="T7" fmla="*/ 372395 h 80"/>
                  <a:gd name="T8" fmla="*/ 363102 w 58"/>
                  <a:gd name="T9" fmla="*/ 347725 h 80"/>
                  <a:gd name="T10" fmla="*/ 363102 w 58"/>
                  <a:gd name="T11" fmla="*/ 478168 h 80"/>
                  <a:gd name="T12" fmla="*/ 256831 w 58"/>
                  <a:gd name="T13" fmla="*/ 497084 h 80"/>
                  <a:gd name="T14" fmla="*/ 0 w 58"/>
                  <a:gd name="T15" fmla="*/ 249048 h 80"/>
                  <a:gd name="T16" fmla="*/ 256831 w 58"/>
                  <a:gd name="T17" fmla="*/ 0 h 80"/>
                  <a:gd name="T18" fmla="*/ 363102 w 58"/>
                  <a:gd name="T19" fmla="*/ 18916 h 80"/>
                  <a:gd name="T20" fmla="*/ 363102 w 58"/>
                  <a:gd name="T21" fmla="*/ 149359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52232" name="Freeform 7"/>
              <p:cNvSpPr>
                <a:spLocks/>
              </p:cNvSpPr>
              <p:nvPr/>
            </p:nvSpPr>
            <p:spPr bwMode="auto">
              <a:xfrm>
                <a:off x="3443" y="1971"/>
                <a:ext cx="249" cy="343"/>
              </a:xfrm>
              <a:custGeom>
                <a:avLst/>
                <a:gdLst>
                  <a:gd name="T0" fmla="*/ 363102 w 58"/>
                  <a:gd name="T1" fmla="*/ 149359 h 80"/>
                  <a:gd name="T2" fmla="*/ 262618 w 58"/>
                  <a:gd name="T3" fmla="*/ 124689 h 80"/>
                  <a:gd name="T4" fmla="*/ 131116 w 58"/>
                  <a:gd name="T5" fmla="*/ 249048 h 80"/>
                  <a:gd name="T6" fmla="*/ 262618 w 58"/>
                  <a:gd name="T7" fmla="*/ 372395 h 80"/>
                  <a:gd name="T8" fmla="*/ 363102 w 58"/>
                  <a:gd name="T9" fmla="*/ 347725 h 80"/>
                  <a:gd name="T10" fmla="*/ 363102 w 58"/>
                  <a:gd name="T11" fmla="*/ 478168 h 80"/>
                  <a:gd name="T12" fmla="*/ 250679 w 58"/>
                  <a:gd name="T13" fmla="*/ 497084 h 80"/>
                  <a:gd name="T14" fmla="*/ 0 w 58"/>
                  <a:gd name="T15" fmla="*/ 249048 h 80"/>
                  <a:gd name="T16" fmla="*/ 250679 w 58"/>
                  <a:gd name="T17" fmla="*/ 0 h 80"/>
                  <a:gd name="T18" fmla="*/ 363102 w 58"/>
                  <a:gd name="T19" fmla="*/ 18916 h 80"/>
                  <a:gd name="T20" fmla="*/ 363102 w 58"/>
                  <a:gd name="T21" fmla="*/ 149359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52233" name="Freeform 8"/>
              <p:cNvSpPr>
                <a:spLocks noEditPoints="1"/>
              </p:cNvSpPr>
              <p:nvPr/>
            </p:nvSpPr>
            <p:spPr bwMode="auto">
              <a:xfrm>
                <a:off x="4643" y="1971"/>
                <a:ext cx="342" cy="343"/>
              </a:xfrm>
              <a:custGeom>
                <a:avLst/>
                <a:gdLst>
                  <a:gd name="T0" fmla="*/ 488308 w 80"/>
                  <a:gd name="T1" fmla="*/ 249048 h 80"/>
                  <a:gd name="T2" fmla="*/ 244145 w 80"/>
                  <a:gd name="T3" fmla="*/ 497084 h 80"/>
                  <a:gd name="T4" fmla="*/ 0 w 80"/>
                  <a:gd name="T5" fmla="*/ 249048 h 80"/>
                  <a:gd name="T6" fmla="*/ 244145 w 80"/>
                  <a:gd name="T7" fmla="*/ 0 h 80"/>
                  <a:gd name="T8" fmla="*/ 488308 w 80"/>
                  <a:gd name="T9" fmla="*/ 249048 h 80"/>
                  <a:gd name="T10" fmla="*/ 244145 w 80"/>
                  <a:gd name="T11" fmla="*/ 124689 h 80"/>
                  <a:gd name="T12" fmla="*/ 122902 w 80"/>
                  <a:gd name="T13" fmla="*/ 249048 h 80"/>
                  <a:gd name="T14" fmla="*/ 244145 w 80"/>
                  <a:gd name="T15" fmla="*/ 372395 h 80"/>
                  <a:gd name="T16" fmla="*/ 365401 w 80"/>
                  <a:gd name="T17" fmla="*/ 249048 h 80"/>
                  <a:gd name="T18" fmla="*/ 244145 w 80"/>
                  <a:gd name="T19" fmla="*/ 124689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52234" name="Freeform 9"/>
              <p:cNvSpPr>
                <a:spLocks/>
              </p:cNvSpPr>
              <p:nvPr/>
            </p:nvSpPr>
            <p:spPr bwMode="auto">
              <a:xfrm>
                <a:off x="4000" y="1971"/>
                <a:ext cx="223" cy="343"/>
              </a:xfrm>
              <a:custGeom>
                <a:avLst/>
                <a:gdLst>
                  <a:gd name="T0" fmla="*/ 292911 w 52"/>
                  <a:gd name="T1" fmla="*/ 117280 h 80"/>
                  <a:gd name="T2" fmla="*/ 198916 w 52"/>
                  <a:gd name="T3" fmla="*/ 105773 h 80"/>
                  <a:gd name="T4" fmla="*/ 124764 w 52"/>
                  <a:gd name="T5" fmla="*/ 143293 h 80"/>
                  <a:gd name="T6" fmla="*/ 179901 w 52"/>
                  <a:gd name="T7" fmla="*/ 186879 h 80"/>
                  <a:gd name="T8" fmla="*/ 211773 w 52"/>
                  <a:gd name="T9" fmla="*/ 198387 h 80"/>
                  <a:gd name="T10" fmla="*/ 323367 w 52"/>
                  <a:gd name="T11" fmla="*/ 336217 h 80"/>
                  <a:gd name="T12" fmla="*/ 130519 w 52"/>
                  <a:gd name="T13" fmla="*/ 497084 h 80"/>
                  <a:gd name="T14" fmla="*/ 0 w 52"/>
                  <a:gd name="T15" fmla="*/ 478168 h 80"/>
                  <a:gd name="T16" fmla="*/ 0 w 52"/>
                  <a:gd name="T17" fmla="*/ 372395 h 80"/>
                  <a:gd name="T18" fmla="*/ 111594 w 52"/>
                  <a:gd name="T19" fmla="*/ 391312 h 80"/>
                  <a:gd name="T20" fmla="*/ 198916 w 52"/>
                  <a:gd name="T21" fmla="*/ 347725 h 80"/>
                  <a:gd name="T22" fmla="*/ 143779 w 52"/>
                  <a:gd name="T23" fmla="*/ 298389 h 80"/>
                  <a:gd name="T24" fmla="*/ 117354 w 52"/>
                  <a:gd name="T25" fmla="*/ 292635 h 80"/>
                  <a:gd name="T26" fmla="*/ 0 w 52"/>
                  <a:gd name="T27" fmla="*/ 149359 h 80"/>
                  <a:gd name="T28" fmla="*/ 174219 w 52"/>
                  <a:gd name="T29" fmla="*/ 0 h 80"/>
                  <a:gd name="T30" fmla="*/ 292911 w 52"/>
                  <a:gd name="T31" fmla="*/ 18916 h 80"/>
                  <a:gd name="T32" fmla="*/ 292911 w 52"/>
                  <a:gd name="T33" fmla="*/ 1172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52235" name="Freeform 10"/>
              <p:cNvSpPr>
                <a:spLocks/>
              </p:cNvSpPr>
              <p:nvPr/>
            </p:nvSpPr>
            <p:spPr bwMode="auto">
              <a:xfrm>
                <a:off x="3272" y="1586"/>
                <a:ext cx="81" cy="167"/>
              </a:xfrm>
              <a:custGeom>
                <a:avLst/>
                <a:gdLst>
                  <a:gd name="T0" fmla="*/ 113971 w 19"/>
                  <a:gd name="T1" fmla="*/ 61867 h 39"/>
                  <a:gd name="T2" fmla="*/ 60430 w 19"/>
                  <a:gd name="T3" fmla="*/ 0 h 39"/>
                  <a:gd name="T4" fmla="*/ 0 w 19"/>
                  <a:gd name="T5" fmla="*/ 61867 h 39"/>
                  <a:gd name="T6" fmla="*/ 0 w 19"/>
                  <a:gd name="T7" fmla="*/ 184278 h 39"/>
                  <a:gd name="T8" fmla="*/ 60430 w 19"/>
                  <a:gd name="T9" fmla="*/ 240420 h 39"/>
                  <a:gd name="T10" fmla="*/ 113971 w 19"/>
                  <a:gd name="T11" fmla="*/ 184278 h 39"/>
                  <a:gd name="T12" fmla="*/ 113971 w 19"/>
                  <a:gd name="T13" fmla="*/ 6186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52236" name="Freeform 11"/>
              <p:cNvSpPr>
                <a:spLocks/>
              </p:cNvSpPr>
              <p:nvPr/>
            </p:nvSpPr>
            <p:spPr bwMode="auto">
              <a:xfrm>
                <a:off x="3499" y="1474"/>
                <a:ext cx="81" cy="279"/>
              </a:xfrm>
              <a:custGeom>
                <a:avLst/>
                <a:gdLst>
                  <a:gd name="T0" fmla="*/ 113971 w 19"/>
                  <a:gd name="T1" fmla="*/ 56710 h 65"/>
                  <a:gd name="T2" fmla="*/ 53541 w 19"/>
                  <a:gd name="T3" fmla="*/ 0 h 65"/>
                  <a:gd name="T4" fmla="*/ 0 w 19"/>
                  <a:gd name="T5" fmla="*/ 56710 h 65"/>
                  <a:gd name="T6" fmla="*/ 0 w 19"/>
                  <a:gd name="T7" fmla="*/ 349613 h 65"/>
                  <a:gd name="T8" fmla="*/ 53541 w 19"/>
                  <a:gd name="T9" fmla="*/ 406636 h 65"/>
                  <a:gd name="T10" fmla="*/ 113971 w 19"/>
                  <a:gd name="T11" fmla="*/ 349613 h 65"/>
                  <a:gd name="T12" fmla="*/ 113971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52237" name="Freeform 12"/>
              <p:cNvSpPr>
                <a:spLocks/>
              </p:cNvSpPr>
              <p:nvPr/>
            </p:nvSpPr>
            <p:spPr bwMode="auto">
              <a:xfrm>
                <a:off x="3722" y="1320"/>
                <a:ext cx="81" cy="514"/>
              </a:xfrm>
              <a:custGeom>
                <a:avLst/>
                <a:gdLst>
                  <a:gd name="T0" fmla="*/ 113971 w 19"/>
                  <a:gd name="T1" fmla="*/ 56197 h 120"/>
                  <a:gd name="T2" fmla="*/ 60430 w 19"/>
                  <a:gd name="T3" fmla="*/ 0 h 120"/>
                  <a:gd name="T4" fmla="*/ 0 w 19"/>
                  <a:gd name="T5" fmla="*/ 56197 h 120"/>
                  <a:gd name="T6" fmla="*/ 0 w 19"/>
                  <a:gd name="T7" fmla="*/ 685038 h 120"/>
                  <a:gd name="T8" fmla="*/ 60430 w 19"/>
                  <a:gd name="T9" fmla="*/ 741218 h 120"/>
                  <a:gd name="T10" fmla="*/ 113971 w 19"/>
                  <a:gd name="T11" fmla="*/ 685038 h 120"/>
                  <a:gd name="T12" fmla="*/ 113971 w 19"/>
                  <a:gd name="T13" fmla="*/ 5619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52238" name="Freeform 13"/>
              <p:cNvSpPr>
                <a:spLocks/>
              </p:cNvSpPr>
              <p:nvPr/>
            </p:nvSpPr>
            <p:spPr bwMode="auto">
              <a:xfrm>
                <a:off x="3949" y="1474"/>
                <a:ext cx="81" cy="279"/>
              </a:xfrm>
              <a:custGeom>
                <a:avLst/>
                <a:gdLst>
                  <a:gd name="T0" fmla="*/ 113971 w 19"/>
                  <a:gd name="T1" fmla="*/ 56710 h 65"/>
                  <a:gd name="T2" fmla="*/ 53541 w 19"/>
                  <a:gd name="T3" fmla="*/ 0 h 65"/>
                  <a:gd name="T4" fmla="*/ 0 w 19"/>
                  <a:gd name="T5" fmla="*/ 56710 h 65"/>
                  <a:gd name="T6" fmla="*/ 0 w 19"/>
                  <a:gd name="T7" fmla="*/ 349613 h 65"/>
                  <a:gd name="T8" fmla="*/ 53541 w 19"/>
                  <a:gd name="T9" fmla="*/ 406636 h 65"/>
                  <a:gd name="T10" fmla="*/ 113971 w 19"/>
                  <a:gd name="T11" fmla="*/ 349613 h 65"/>
                  <a:gd name="T12" fmla="*/ 113971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52239" name="Freeform 14"/>
              <p:cNvSpPr>
                <a:spLocks/>
              </p:cNvSpPr>
              <p:nvPr/>
            </p:nvSpPr>
            <p:spPr bwMode="auto">
              <a:xfrm>
                <a:off x="4171" y="1586"/>
                <a:ext cx="86" cy="167"/>
              </a:xfrm>
              <a:custGeom>
                <a:avLst/>
                <a:gdLst>
                  <a:gd name="T0" fmla="*/ 126489 w 20"/>
                  <a:gd name="T1" fmla="*/ 61867 h 39"/>
                  <a:gd name="T2" fmla="*/ 63219 w 20"/>
                  <a:gd name="T3" fmla="*/ 0 h 39"/>
                  <a:gd name="T4" fmla="*/ 0 w 20"/>
                  <a:gd name="T5" fmla="*/ 61867 h 39"/>
                  <a:gd name="T6" fmla="*/ 0 w 20"/>
                  <a:gd name="T7" fmla="*/ 184278 h 39"/>
                  <a:gd name="T8" fmla="*/ 63219 w 20"/>
                  <a:gd name="T9" fmla="*/ 240420 h 39"/>
                  <a:gd name="T10" fmla="*/ 126489 w 20"/>
                  <a:gd name="T11" fmla="*/ 184278 h 39"/>
                  <a:gd name="T12" fmla="*/ 126489 w 20"/>
                  <a:gd name="T13" fmla="*/ 6186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52240" name="Freeform 15"/>
              <p:cNvSpPr>
                <a:spLocks/>
              </p:cNvSpPr>
              <p:nvPr/>
            </p:nvSpPr>
            <p:spPr bwMode="auto">
              <a:xfrm>
                <a:off x="4398" y="1474"/>
                <a:ext cx="82" cy="279"/>
              </a:xfrm>
              <a:custGeom>
                <a:avLst/>
                <a:gdLst>
                  <a:gd name="T0" fmla="*/ 122840 w 19"/>
                  <a:gd name="T1" fmla="*/ 56710 h 65"/>
                  <a:gd name="T2" fmla="*/ 64560 w 19"/>
                  <a:gd name="T3" fmla="*/ 0 h 65"/>
                  <a:gd name="T4" fmla="*/ 0 w 19"/>
                  <a:gd name="T5" fmla="*/ 56710 h 65"/>
                  <a:gd name="T6" fmla="*/ 0 w 19"/>
                  <a:gd name="T7" fmla="*/ 349613 h 65"/>
                  <a:gd name="T8" fmla="*/ 64560 w 19"/>
                  <a:gd name="T9" fmla="*/ 406636 h 65"/>
                  <a:gd name="T10" fmla="*/ 122840 w 19"/>
                  <a:gd name="T11" fmla="*/ 349613 h 65"/>
                  <a:gd name="T12" fmla="*/ 122840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52241" name="Freeform 16"/>
              <p:cNvSpPr>
                <a:spLocks/>
              </p:cNvSpPr>
              <p:nvPr/>
            </p:nvSpPr>
            <p:spPr bwMode="auto">
              <a:xfrm>
                <a:off x="4625" y="1320"/>
                <a:ext cx="82" cy="514"/>
              </a:xfrm>
              <a:custGeom>
                <a:avLst/>
                <a:gdLst>
                  <a:gd name="T0" fmla="*/ 122840 w 19"/>
                  <a:gd name="T1" fmla="*/ 56197 h 120"/>
                  <a:gd name="T2" fmla="*/ 58280 w 19"/>
                  <a:gd name="T3" fmla="*/ 0 h 120"/>
                  <a:gd name="T4" fmla="*/ 0 w 19"/>
                  <a:gd name="T5" fmla="*/ 56197 h 120"/>
                  <a:gd name="T6" fmla="*/ 0 w 19"/>
                  <a:gd name="T7" fmla="*/ 685038 h 120"/>
                  <a:gd name="T8" fmla="*/ 58280 w 19"/>
                  <a:gd name="T9" fmla="*/ 741218 h 120"/>
                  <a:gd name="T10" fmla="*/ 122840 w 19"/>
                  <a:gd name="T11" fmla="*/ 685038 h 120"/>
                  <a:gd name="T12" fmla="*/ 122840 w 19"/>
                  <a:gd name="T13" fmla="*/ 5619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52242" name="Freeform 17"/>
              <p:cNvSpPr>
                <a:spLocks/>
              </p:cNvSpPr>
              <p:nvPr/>
            </p:nvSpPr>
            <p:spPr bwMode="auto">
              <a:xfrm>
                <a:off x="4848" y="1474"/>
                <a:ext cx="82" cy="279"/>
              </a:xfrm>
              <a:custGeom>
                <a:avLst/>
                <a:gdLst>
                  <a:gd name="T0" fmla="*/ 122840 w 19"/>
                  <a:gd name="T1" fmla="*/ 56710 h 65"/>
                  <a:gd name="T2" fmla="*/ 64560 w 19"/>
                  <a:gd name="T3" fmla="*/ 0 h 65"/>
                  <a:gd name="T4" fmla="*/ 0 w 19"/>
                  <a:gd name="T5" fmla="*/ 56710 h 65"/>
                  <a:gd name="T6" fmla="*/ 0 w 19"/>
                  <a:gd name="T7" fmla="*/ 349613 h 65"/>
                  <a:gd name="T8" fmla="*/ 64560 w 19"/>
                  <a:gd name="T9" fmla="*/ 406636 h 65"/>
                  <a:gd name="T10" fmla="*/ 122840 w 19"/>
                  <a:gd name="T11" fmla="*/ 349613 h 65"/>
                  <a:gd name="T12" fmla="*/ 122840 w 19"/>
                  <a:gd name="T13" fmla="*/ 56710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52243" name="Freeform 18"/>
              <p:cNvSpPr>
                <a:spLocks/>
              </p:cNvSpPr>
              <p:nvPr/>
            </p:nvSpPr>
            <p:spPr bwMode="auto">
              <a:xfrm>
                <a:off x="5075" y="1586"/>
                <a:ext cx="82" cy="167"/>
              </a:xfrm>
              <a:custGeom>
                <a:avLst/>
                <a:gdLst>
                  <a:gd name="T0" fmla="*/ 122840 w 19"/>
                  <a:gd name="T1" fmla="*/ 61867 h 39"/>
                  <a:gd name="T2" fmla="*/ 58280 w 19"/>
                  <a:gd name="T3" fmla="*/ 0 h 39"/>
                  <a:gd name="T4" fmla="*/ 0 w 19"/>
                  <a:gd name="T5" fmla="*/ 61867 h 39"/>
                  <a:gd name="T6" fmla="*/ 0 w 19"/>
                  <a:gd name="T7" fmla="*/ 184278 h 39"/>
                  <a:gd name="T8" fmla="*/ 58280 w 19"/>
                  <a:gd name="T9" fmla="*/ 240420 h 39"/>
                  <a:gd name="T10" fmla="*/ 122840 w 19"/>
                  <a:gd name="T11" fmla="*/ 184278 h 39"/>
                  <a:gd name="T12" fmla="*/ 122840 w 19"/>
                  <a:gd name="T13" fmla="*/ 6186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52228" name="Rectangle 19"/>
            <p:cNvSpPr>
              <a:spLocks noChangeArrowheads="1"/>
            </p:cNvSpPr>
            <p:nvPr/>
          </p:nvSpPr>
          <p:spPr bwMode="auto">
            <a:xfrm>
              <a:off x="0" y="0"/>
              <a:ext cx="5760" cy="432"/>
            </a:xfrm>
            <a:prstGeom prst="rect">
              <a:avLst/>
            </a:prstGeom>
            <a:solidFill>
              <a:srgbClr val="FFFFFF"/>
            </a:solidFill>
            <a:ln w="9525" algn="ctr">
              <a:noFill/>
              <a:miter lim="800000"/>
              <a:headEnd/>
              <a:tailEnd/>
            </a:ln>
          </p:spPr>
          <p:txBody>
            <a:bodyPr wrap="none" lIns="82124" tIns="41061" rIns="82124" bIns="41061" anchor="ctr"/>
            <a:lstStyle/>
            <a:p>
              <a:endParaRPr lang="ar-EG"/>
            </a:p>
          </p:txBody>
        </p:sp>
      </p:gr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0" smtClean="0"/>
              <a:t>Configuring Interfaces</a:t>
            </a:r>
          </a:p>
        </p:txBody>
      </p:sp>
      <p:sp>
        <p:nvSpPr>
          <p:cNvPr id="8195" name="Rectangle 3"/>
          <p:cNvSpPr>
            <a:spLocks noGrp="1" noChangeArrowheads="1"/>
          </p:cNvSpPr>
          <p:nvPr>
            <p:ph type="body" idx="1"/>
          </p:nvPr>
        </p:nvSpPr>
        <p:spPr>
          <a:xfrm>
            <a:off x="655638" y="1392238"/>
            <a:ext cx="7940675" cy="5076825"/>
          </a:xfrm>
        </p:spPr>
        <p:txBody>
          <a:bodyPr/>
          <a:lstStyle/>
          <a:p>
            <a:pPr eaLnBrk="1" hangingPunct="1"/>
            <a:r>
              <a:rPr lang="en-US" smtClean="0"/>
              <a:t>Identify the role of a router in a network.</a:t>
            </a:r>
          </a:p>
          <a:p>
            <a:pPr eaLnBrk="1" hangingPunct="1"/>
            <a:endParaRPr lang="en-US" sz="2800" smtClean="0"/>
          </a:p>
        </p:txBody>
      </p:sp>
      <p:pic>
        <p:nvPicPr>
          <p:cNvPr id="8196" name="Picture 4"/>
          <p:cNvPicPr>
            <a:picLocks noChangeAspect="1" noChangeArrowheads="1"/>
          </p:cNvPicPr>
          <p:nvPr/>
        </p:nvPicPr>
        <p:blipFill>
          <a:blip r:embed="rId3"/>
          <a:srcRect/>
          <a:stretch>
            <a:fillRect/>
          </a:stretch>
        </p:blipFill>
        <p:spPr bwMode="auto">
          <a:xfrm>
            <a:off x="657225" y="1989138"/>
            <a:ext cx="7932738" cy="44148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487363"/>
            <a:ext cx="9144000" cy="762000"/>
          </a:xfrm>
        </p:spPr>
        <p:txBody>
          <a:bodyPr/>
          <a:lstStyle/>
          <a:p>
            <a:pPr algn="ctr" eaLnBrk="1" hangingPunct="1"/>
            <a:r>
              <a:rPr lang="en-US" smtClean="0"/>
              <a:t>Configuring Interfaces</a:t>
            </a:r>
          </a:p>
        </p:txBody>
      </p:sp>
      <p:sp>
        <p:nvSpPr>
          <p:cNvPr id="9219" name="Text Box 3"/>
          <p:cNvSpPr txBox="1">
            <a:spLocks noChangeArrowheads="1"/>
          </p:cNvSpPr>
          <p:nvPr/>
        </p:nvSpPr>
        <p:spPr bwMode="auto">
          <a:xfrm>
            <a:off x="152400" y="2209800"/>
            <a:ext cx="8915400" cy="4543425"/>
          </a:xfrm>
          <a:prstGeom prst="rect">
            <a:avLst/>
          </a:prstGeom>
          <a:solidFill>
            <a:srgbClr val="CADDF2"/>
          </a:solidFill>
          <a:ln w="57150">
            <a:solidFill>
              <a:schemeClr val="tx1"/>
            </a:solidFill>
            <a:miter lim="800000"/>
            <a:headEnd/>
            <a:tailEnd/>
          </a:ln>
        </p:spPr>
        <p:txBody>
          <a:bodyPr>
            <a:spAutoFit/>
          </a:bodyPr>
          <a:lstStyle/>
          <a:p>
            <a:pPr algn="l" eaLnBrk="1" hangingPunct="1">
              <a:lnSpc>
                <a:spcPct val="100000"/>
              </a:lnSpc>
            </a:pPr>
            <a:r>
              <a:rPr lang="en-US" sz="1800">
                <a:latin typeface="Courier New" pitchFamily="49" charset="0"/>
                <a:cs typeface="Arial" pitchFamily="34" charset="0"/>
              </a:rPr>
              <a:t>Router#</a:t>
            </a:r>
            <a:r>
              <a:rPr lang="en-US" sz="1800" b="1">
                <a:latin typeface="Courier New" pitchFamily="49" charset="0"/>
                <a:cs typeface="Arial" pitchFamily="34" charset="0"/>
              </a:rPr>
              <a:t>config t</a:t>
            </a:r>
            <a:r>
              <a:rPr lang="en-US" sz="1800">
                <a:latin typeface="Courier New" pitchFamily="49" charset="0"/>
                <a:cs typeface="Arial" pitchFamily="34" charset="0"/>
              </a:rPr>
              <a:t/>
            </a:r>
            <a:br>
              <a:rPr lang="en-US" sz="1800">
                <a:latin typeface="Courier New" pitchFamily="49" charset="0"/>
                <a:cs typeface="Arial" pitchFamily="34" charset="0"/>
              </a:rPr>
            </a:br>
            <a:r>
              <a:rPr lang="en-US" sz="1800">
                <a:latin typeface="Courier New" pitchFamily="49" charset="0"/>
                <a:cs typeface="Arial" pitchFamily="34" charset="0"/>
              </a:rPr>
              <a:t>RouterA(config)# </a:t>
            </a:r>
            <a:r>
              <a:rPr lang="en-US" sz="1800" b="1">
                <a:latin typeface="Courier New" pitchFamily="49" charset="0"/>
                <a:cs typeface="Arial" pitchFamily="34" charset="0"/>
              </a:rPr>
              <a:t>interface serial 0/0</a:t>
            </a:r>
            <a:endParaRPr lang="en-US" sz="1800">
              <a:latin typeface="Courier New" pitchFamily="49" charset="0"/>
              <a:cs typeface="Arial" pitchFamily="34" charset="0"/>
            </a:endParaRPr>
          </a:p>
          <a:p>
            <a:pPr algn="l" eaLnBrk="1" hangingPunct="1">
              <a:lnSpc>
                <a:spcPct val="100000"/>
              </a:lnSpc>
            </a:pPr>
            <a:r>
              <a:rPr lang="en-US" sz="1800">
                <a:latin typeface="Courier New" pitchFamily="49" charset="0"/>
                <a:cs typeface="Arial" pitchFamily="34" charset="0"/>
              </a:rPr>
              <a:t>RouterA(config-if)# </a:t>
            </a:r>
            <a:r>
              <a:rPr lang="en-US" sz="1800" b="1">
                <a:latin typeface="Courier New" pitchFamily="49" charset="0"/>
                <a:cs typeface="Arial" pitchFamily="34" charset="0"/>
              </a:rPr>
              <a:t>ip address 192.168.1.1 255.255.255.0</a:t>
            </a:r>
            <a:r>
              <a:rPr lang="en-US" sz="1800">
                <a:latin typeface="Courier New" pitchFamily="49" charset="0"/>
                <a:cs typeface="Arial" pitchFamily="34" charset="0"/>
              </a:rPr>
              <a:t/>
            </a:r>
            <a:br>
              <a:rPr lang="en-US" sz="1800">
                <a:latin typeface="Courier New" pitchFamily="49" charset="0"/>
                <a:cs typeface="Arial" pitchFamily="34" charset="0"/>
              </a:rPr>
            </a:br>
            <a:r>
              <a:rPr lang="en-US" sz="1800">
                <a:latin typeface="Courier New" pitchFamily="49" charset="0"/>
                <a:cs typeface="Arial" pitchFamily="34" charset="0"/>
              </a:rPr>
              <a:t>RouterA(config-if)# </a:t>
            </a:r>
            <a:r>
              <a:rPr lang="en-US" sz="1800" b="1">
                <a:latin typeface="Courier New" pitchFamily="49" charset="0"/>
                <a:cs typeface="Arial" pitchFamily="34" charset="0"/>
              </a:rPr>
              <a:t>no shutdown</a:t>
            </a:r>
            <a:endParaRPr lang="en-US" sz="1800">
              <a:latin typeface="Courier New" pitchFamily="49" charset="0"/>
              <a:cs typeface="Arial" pitchFamily="34" charset="0"/>
            </a:endParaRPr>
          </a:p>
          <a:p>
            <a:pPr algn="l" eaLnBrk="1" hangingPunct="1">
              <a:lnSpc>
                <a:spcPct val="100000"/>
              </a:lnSpc>
            </a:pPr>
            <a:r>
              <a:rPr lang="en-US" sz="1800">
                <a:latin typeface="Courier New" pitchFamily="49" charset="0"/>
                <a:cs typeface="Arial" pitchFamily="34" charset="0"/>
              </a:rPr>
              <a:t>RouterA(config-if)# </a:t>
            </a:r>
            <a:r>
              <a:rPr lang="en-US" sz="1800" b="1">
                <a:latin typeface="Courier New" pitchFamily="49" charset="0"/>
                <a:cs typeface="Arial" pitchFamily="34" charset="0"/>
              </a:rPr>
              <a:t>clock rate 56000   </a:t>
            </a:r>
            <a:r>
              <a:rPr lang="en-US" sz="1800" b="1">
                <a:solidFill>
                  <a:srgbClr val="FF3300"/>
                </a:solidFill>
                <a:cs typeface="Arial" pitchFamily="34" charset="0"/>
              </a:rPr>
              <a:t>(required for serial DCE only)</a:t>
            </a:r>
          </a:p>
          <a:p>
            <a:pPr algn="l" eaLnBrk="1" hangingPunct="1">
              <a:lnSpc>
                <a:spcPct val="100000"/>
              </a:lnSpc>
            </a:pPr>
            <a:r>
              <a:rPr lang="en-US" sz="1800">
                <a:latin typeface="Courier New" pitchFamily="49" charset="0"/>
                <a:cs typeface="Arial" pitchFamily="34" charset="0"/>
              </a:rPr>
              <a:t>RouterA(config-if)#</a:t>
            </a:r>
            <a:r>
              <a:rPr lang="en-US" sz="1800" b="1">
                <a:cs typeface="Arial" pitchFamily="34" charset="0"/>
              </a:rPr>
              <a:t>  </a:t>
            </a:r>
            <a:r>
              <a:rPr lang="en-US" sz="1800" b="1">
                <a:latin typeface="Courier New" pitchFamily="49" charset="0"/>
                <a:cs typeface="Courier New" pitchFamily="49" charset="0"/>
              </a:rPr>
              <a:t>bandwidth 64</a:t>
            </a:r>
            <a:r>
              <a:rPr lang="en-US" sz="1800" b="1">
                <a:cs typeface="Arial" pitchFamily="34" charset="0"/>
              </a:rPr>
              <a:t>                </a:t>
            </a:r>
            <a:r>
              <a:rPr lang="en-US" sz="1800" b="1">
                <a:solidFill>
                  <a:srgbClr val="FF3300"/>
                </a:solidFill>
                <a:cs typeface="Arial" pitchFamily="34" charset="0"/>
              </a:rPr>
              <a:t>(a value in kbps)</a:t>
            </a:r>
            <a:endParaRPr lang="en-US" sz="1800" b="1">
              <a:latin typeface="Courier New" pitchFamily="49" charset="0"/>
              <a:cs typeface="Arial" pitchFamily="34" charset="0"/>
            </a:endParaRPr>
          </a:p>
          <a:p>
            <a:pPr algn="l" eaLnBrk="1" hangingPunct="1">
              <a:lnSpc>
                <a:spcPct val="100000"/>
              </a:lnSpc>
            </a:pPr>
            <a:r>
              <a:rPr lang="en-US" sz="1800">
                <a:latin typeface="Courier New" pitchFamily="49" charset="0"/>
                <a:cs typeface="Arial" pitchFamily="34" charset="0"/>
              </a:rPr>
              <a:t>RouterA(config-if)# </a:t>
            </a:r>
            <a:r>
              <a:rPr lang="en-US" sz="1800" b="1">
                <a:latin typeface="Courier New" pitchFamily="49" charset="0"/>
                <a:cs typeface="Arial" pitchFamily="34" charset="0"/>
              </a:rPr>
              <a:t>exit</a:t>
            </a:r>
          </a:p>
          <a:p>
            <a:pPr algn="l" eaLnBrk="1" hangingPunct="1">
              <a:lnSpc>
                <a:spcPct val="100000"/>
              </a:lnSpc>
            </a:pPr>
            <a:endParaRPr lang="en-US" sz="1800" b="1">
              <a:latin typeface="Courier New" pitchFamily="49" charset="0"/>
              <a:cs typeface="Arial" pitchFamily="34" charset="0"/>
            </a:endParaRPr>
          </a:p>
          <a:p>
            <a:pPr algn="l" eaLnBrk="1" hangingPunct="1">
              <a:lnSpc>
                <a:spcPct val="100000"/>
              </a:lnSpc>
            </a:pPr>
            <a:r>
              <a:rPr lang="en-US" sz="1800">
                <a:latin typeface="Courier New" pitchFamily="49" charset="0"/>
                <a:cs typeface="Arial" pitchFamily="34" charset="0"/>
              </a:rPr>
              <a:t>RouterB(config)# </a:t>
            </a:r>
            <a:r>
              <a:rPr lang="en-US" sz="1800" b="1">
                <a:latin typeface="Courier New" pitchFamily="49" charset="0"/>
                <a:cs typeface="Arial" pitchFamily="34" charset="0"/>
              </a:rPr>
              <a:t>int serial 0/1           </a:t>
            </a:r>
            <a:r>
              <a:rPr lang="en-US" sz="1800">
                <a:latin typeface="Courier New" pitchFamily="49" charset="0"/>
                <a:cs typeface="Arial" pitchFamily="34" charset="0"/>
              </a:rPr>
              <a:t/>
            </a:r>
            <a:br>
              <a:rPr lang="en-US" sz="1800">
                <a:latin typeface="Courier New" pitchFamily="49" charset="0"/>
                <a:cs typeface="Arial" pitchFamily="34" charset="0"/>
              </a:rPr>
            </a:br>
            <a:r>
              <a:rPr lang="en-US" sz="1800">
                <a:latin typeface="Courier New" pitchFamily="49" charset="0"/>
                <a:cs typeface="Arial" pitchFamily="34" charset="0"/>
              </a:rPr>
              <a:t>RouterB(config-if)# </a:t>
            </a:r>
            <a:r>
              <a:rPr lang="en-US" sz="1800" b="1">
                <a:latin typeface="Courier New" pitchFamily="49" charset="0"/>
                <a:cs typeface="Arial" pitchFamily="34" charset="0"/>
              </a:rPr>
              <a:t>ip address 192.168.1.2 255.255.255.252</a:t>
            </a:r>
          </a:p>
          <a:p>
            <a:pPr algn="l" eaLnBrk="1" hangingPunct="1">
              <a:lnSpc>
                <a:spcPct val="100000"/>
              </a:lnSpc>
            </a:pPr>
            <a:r>
              <a:rPr lang="en-US" sz="1800">
                <a:latin typeface="Courier New" pitchFamily="49" charset="0"/>
                <a:cs typeface="Arial" pitchFamily="34" charset="0"/>
              </a:rPr>
              <a:t>RouterB(config-if)# </a:t>
            </a:r>
            <a:r>
              <a:rPr lang="en-US" sz="1800" b="1">
                <a:latin typeface="Courier New" pitchFamily="49" charset="0"/>
                <a:cs typeface="Arial" pitchFamily="34" charset="0"/>
              </a:rPr>
              <a:t>no shutdown</a:t>
            </a:r>
          </a:p>
          <a:p>
            <a:pPr algn="l" eaLnBrk="1" hangingPunct="1">
              <a:lnSpc>
                <a:spcPct val="100000"/>
              </a:lnSpc>
            </a:pPr>
            <a:r>
              <a:rPr lang="en-US" sz="1800">
                <a:latin typeface="Courier New" pitchFamily="49" charset="0"/>
                <a:cs typeface="Arial" pitchFamily="34" charset="0"/>
              </a:rPr>
              <a:t>RouterB(config-if)# </a:t>
            </a:r>
            <a:r>
              <a:rPr lang="en-US" sz="1800" b="1">
                <a:latin typeface="Courier New" pitchFamily="49" charset="0"/>
                <a:cs typeface="Arial" pitchFamily="34" charset="0"/>
              </a:rPr>
              <a:t>exit</a:t>
            </a:r>
          </a:p>
          <a:p>
            <a:pPr algn="l" eaLnBrk="1" hangingPunct="1">
              <a:lnSpc>
                <a:spcPct val="100000"/>
              </a:lnSpc>
            </a:pPr>
            <a:r>
              <a:rPr lang="en-US" sz="1800">
                <a:latin typeface="Courier New" pitchFamily="49" charset="0"/>
                <a:cs typeface="Arial" pitchFamily="34" charset="0"/>
              </a:rPr>
              <a:t>RouterB(config)# </a:t>
            </a:r>
            <a:r>
              <a:rPr lang="en-US" sz="1800" b="1">
                <a:latin typeface="Courier New" pitchFamily="49" charset="0"/>
                <a:cs typeface="Arial" pitchFamily="34" charset="0"/>
              </a:rPr>
              <a:t>exit</a:t>
            </a:r>
          </a:p>
          <a:p>
            <a:pPr algn="l" eaLnBrk="1" hangingPunct="1">
              <a:lnSpc>
                <a:spcPct val="100000"/>
              </a:lnSpc>
            </a:pPr>
            <a:r>
              <a:rPr lang="en-US" sz="1800">
                <a:latin typeface="Courier New" pitchFamily="49" charset="0"/>
                <a:cs typeface="Arial" pitchFamily="34" charset="0"/>
              </a:rPr>
              <a:t>Router#</a:t>
            </a:r>
            <a:endParaRPr lang="en-US" sz="1800" b="1">
              <a:latin typeface="Courier New" pitchFamily="49" charset="0"/>
              <a:cs typeface="Arial" pitchFamily="34" charset="0"/>
            </a:endParaRPr>
          </a:p>
          <a:p>
            <a:pPr algn="l" eaLnBrk="1" hangingPunct="1">
              <a:lnSpc>
                <a:spcPct val="100000"/>
              </a:lnSpc>
            </a:pPr>
            <a:r>
              <a:rPr lang="en-US" sz="1800" b="1">
                <a:solidFill>
                  <a:srgbClr val="FF3300"/>
                </a:solidFill>
                <a:latin typeface="Courier New" pitchFamily="49" charset="0"/>
                <a:cs typeface="Arial" pitchFamily="34" charset="0"/>
              </a:rPr>
              <a:t>To know which interface is the DCE :</a:t>
            </a:r>
          </a:p>
          <a:p>
            <a:pPr algn="l" eaLnBrk="1" hangingPunct="1">
              <a:lnSpc>
                <a:spcPct val="100000"/>
              </a:lnSpc>
            </a:pPr>
            <a:r>
              <a:rPr lang="en-US" sz="1800">
                <a:latin typeface="Courier New" pitchFamily="49" charset="0"/>
                <a:cs typeface="Arial" pitchFamily="34" charset="0"/>
              </a:rPr>
              <a:t>RouterA# </a:t>
            </a:r>
            <a:r>
              <a:rPr lang="en-US" sz="1800" b="1">
                <a:latin typeface="Courier New" pitchFamily="49" charset="0"/>
                <a:cs typeface="Arial" pitchFamily="34" charset="0"/>
              </a:rPr>
              <a:t>show controller s0/0</a:t>
            </a:r>
          </a:p>
        </p:txBody>
      </p:sp>
      <p:sp>
        <p:nvSpPr>
          <p:cNvPr id="9220" name="Line 4"/>
          <p:cNvSpPr>
            <a:spLocks noChangeShapeType="1"/>
          </p:cNvSpPr>
          <p:nvPr/>
        </p:nvSpPr>
        <p:spPr bwMode="auto">
          <a:xfrm flipH="1">
            <a:off x="3886200" y="2819400"/>
            <a:ext cx="1371600" cy="0"/>
          </a:xfrm>
          <a:prstGeom prst="line">
            <a:avLst/>
          </a:prstGeom>
          <a:noFill/>
          <a:ln w="9525">
            <a:solidFill>
              <a:schemeClr val="tx1"/>
            </a:solidFill>
            <a:round/>
            <a:headEnd/>
            <a:tailEnd/>
          </a:ln>
        </p:spPr>
        <p:txBody>
          <a:bodyPr/>
          <a:lstStyle/>
          <a:p>
            <a:endParaRPr lang="en-US"/>
          </a:p>
        </p:txBody>
      </p:sp>
      <p:sp>
        <p:nvSpPr>
          <p:cNvPr id="9221" name="Line 5"/>
          <p:cNvSpPr>
            <a:spLocks noChangeShapeType="1"/>
          </p:cNvSpPr>
          <p:nvPr/>
        </p:nvSpPr>
        <p:spPr bwMode="auto">
          <a:xfrm flipH="1">
            <a:off x="4419600" y="3086100"/>
            <a:ext cx="1524000" cy="0"/>
          </a:xfrm>
          <a:prstGeom prst="line">
            <a:avLst/>
          </a:prstGeom>
          <a:noFill/>
          <a:ln w="9525">
            <a:solidFill>
              <a:schemeClr val="tx1"/>
            </a:solidFill>
            <a:round/>
            <a:headEnd/>
            <a:tailEnd/>
          </a:ln>
        </p:spPr>
        <p:txBody>
          <a:bodyPr/>
          <a:lstStyle/>
          <a:p>
            <a:endParaRPr lang="en-US"/>
          </a:p>
        </p:txBody>
      </p:sp>
      <p:sp>
        <p:nvSpPr>
          <p:cNvPr id="9222" name="Line 6"/>
          <p:cNvSpPr>
            <a:spLocks noChangeShapeType="1"/>
          </p:cNvSpPr>
          <p:nvPr/>
        </p:nvSpPr>
        <p:spPr bwMode="auto">
          <a:xfrm flipH="1">
            <a:off x="6115050" y="3086100"/>
            <a:ext cx="1752600" cy="0"/>
          </a:xfrm>
          <a:prstGeom prst="line">
            <a:avLst/>
          </a:prstGeom>
          <a:noFill/>
          <a:ln w="9525">
            <a:solidFill>
              <a:schemeClr val="tx1"/>
            </a:solidFill>
            <a:round/>
            <a:headEnd/>
            <a:tailEnd/>
          </a:ln>
        </p:spPr>
        <p:txBody>
          <a:bodyPr/>
          <a:lstStyle/>
          <a:p>
            <a:endParaRPr lang="en-US"/>
          </a:p>
        </p:txBody>
      </p:sp>
      <p:sp>
        <p:nvSpPr>
          <p:cNvPr id="9223" name="Line 7"/>
          <p:cNvSpPr>
            <a:spLocks noChangeShapeType="1"/>
          </p:cNvSpPr>
          <p:nvPr/>
        </p:nvSpPr>
        <p:spPr bwMode="auto">
          <a:xfrm flipH="1">
            <a:off x="4457700" y="3619500"/>
            <a:ext cx="685800" cy="0"/>
          </a:xfrm>
          <a:prstGeom prst="line">
            <a:avLst/>
          </a:prstGeom>
          <a:noFill/>
          <a:ln w="9525">
            <a:solidFill>
              <a:schemeClr val="tx1"/>
            </a:solidFill>
            <a:round/>
            <a:headEnd/>
            <a:tailEnd/>
          </a:ln>
        </p:spPr>
        <p:txBody>
          <a:bodyPr/>
          <a:lstStyle/>
          <a:p>
            <a:endParaRPr lang="en-US"/>
          </a:p>
        </p:txBody>
      </p:sp>
      <p:sp>
        <p:nvSpPr>
          <p:cNvPr id="9224" name="Line 8"/>
          <p:cNvSpPr>
            <a:spLocks noChangeShapeType="1"/>
          </p:cNvSpPr>
          <p:nvPr/>
        </p:nvSpPr>
        <p:spPr bwMode="auto">
          <a:xfrm flipH="1">
            <a:off x="4324350" y="3886200"/>
            <a:ext cx="304800" cy="0"/>
          </a:xfrm>
          <a:prstGeom prst="line">
            <a:avLst/>
          </a:prstGeom>
          <a:noFill/>
          <a:ln w="9525">
            <a:solidFill>
              <a:schemeClr val="tx1"/>
            </a:solidFill>
            <a:round/>
            <a:headEnd/>
            <a:tailEnd/>
          </a:ln>
        </p:spPr>
        <p:txBody>
          <a:bodyPr/>
          <a:lstStyle/>
          <a:p>
            <a:endParaRPr lang="en-US"/>
          </a:p>
        </p:txBody>
      </p:sp>
      <p:grpSp>
        <p:nvGrpSpPr>
          <p:cNvPr id="2" name="Group 9"/>
          <p:cNvGrpSpPr>
            <a:grpSpLocks/>
          </p:cNvGrpSpPr>
          <p:nvPr/>
        </p:nvGrpSpPr>
        <p:grpSpPr bwMode="auto">
          <a:xfrm>
            <a:off x="914400" y="1219200"/>
            <a:ext cx="6781800" cy="952500"/>
            <a:chOff x="576" y="576"/>
            <a:chExt cx="4272" cy="648"/>
          </a:xfrm>
        </p:grpSpPr>
        <p:pic>
          <p:nvPicPr>
            <p:cNvPr id="9227" name="Picture 10"/>
            <p:cNvPicPr>
              <a:picLocks noChangeAspect="1" noChangeArrowheads="1"/>
            </p:cNvPicPr>
            <p:nvPr/>
          </p:nvPicPr>
          <p:blipFill>
            <a:blip r:embed="rId2"/>
            <a:srcRect/>
            <a:stretch>
              <a:fillRect/>
            </a:stretch>
          </p:blipFill>
          <p:spPr bwMode="auto">
            <a:xfrm>
              <a:off x="576" y="624"/>
              <a:ext cx="4272" cy="600"/>
            </a:xfrm>
            <a:prstGeom prst="rect">
              <a:avLst/>
            </a:prstGeom>
            <a:noFill/>
            <a:ln w="9525">
              <a:noFill/>
              <a:miter lim="800000"/>
              <a:headEnd/>
              <a:tailEnd/>
            </a:ln>
          </p:spPr>
        </p:pic>
        <p:sp>
          <p:nvSpPr>
            <p:cNvPr id="9228" name="Text Box 11"/>
            <p:cNvSpPr txBox="1">
              <a:spLocks noChangeArrowheads="1"/>
            </p:cNvSpPr>
            <p:nvPr/>
          </p:nvSpPr>
          <p:spPr bwMode="auto">
            <a:xfrm>
              <a:off x="1584" y="681"/>
              <a:ext cx="528" cy="249"/>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b="1">
                  <a:cs typeface="Arial" pitchFamily="34" charset="0"/>
                </a:rPr>
                <a:t>S0/0</a:t>
              </a:r>
            </a:p>
          </p:txBody>
        </p:sp>
        <p:sp>
          <p:nvSpPr>
            <p:cNvPr id="9229" name="Text Box 12"/>
            <p:cNvSpPr txBox="1">
              <a:spLocks noChangeArrowheads="1"/>
            </p:cNvSpPr>
            <p:nvPr/>
          </p:nvSpPr>
          <p:spPr bwMode="auto">
            <a:xfrm>
              <a:off x="3216" y="576"/>
              <a:ext cx="528" cy="249"/>
            </a:xfrm>
            <a:prstGeom prst="rect">
              <a:avLst/>
            </a:prstGeom>
            <a:noFill/>
            <a:ln w="9525">
              <a:noFill/>
              <a:miter lim="800000"/>
              <a:headEnd/>
              <a:tailEnd/>
            </a:ln>
          </p:spPr>
          <p:txBody>
            <a:bodyPr>
              <a:spAutoFit/>
            </a:bodyPr>
            <a:lstStyle/>
            <a:p>
              <a:pPr algn="r" rtl="1" eaLnBrk="1" hangingPunct="1">
                <a:lnSpc>
                  <a:spcPct val="100000"/>
                </a:lnSpc>
                <a:spcBef>
                  <a:spcPct val="50000"/>
                </a:spcBef>
              </a:pPr>
              <a:r>
                <a:rPr lang="en-US" sz="1800" b="1">
                  <a:cs typeface="Arial" pitchFamily="34" charset="0"/>
                </a:rPr>
                <a:t>S0/1</a:t>
              </a:r>
            </a:p>
          </p:txBody>
        </p:sp>
        <p:sp>
          <p:nvSpPr>
            <p:cNvPr id="9230" name="Text Box 13"/>
            <p:cNvSpPr txBox="1">
              <a:spLocks noChangeArrowheads="1"/>
            </p:cNvSpPr>
            <p:nvPr/>
          </p:nvSpPr>
          <p:spPr bwMode="auto">
            <a:xfrm>
              <a:off x="1632" y="960"/>
              <a:ext cx="1152" cy="250"/>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cs typeface="Arial" pitchFamily="34" charset="0"/>
                </a:rPr>
                <a:t>192.168.1.1/30</a:t>
              </a:r>
            </a:p>
          </p:txBody>
        </p:sp>
        <p:sp>
          <p:nvSpPr>
            <p:cNvPr id="9231" name="Text Box 14"/>
            <p:cNvSpPr txBox="1">
              <a:spLocks noChangeArrowheads="1"/>
            </p:cNvSpPr>
            <p:nvPr/>
          </p:nvSpPr>
          <p:spPr bwMode="auto">
            <a:xfrm>
              <a:off x="2640" y="816"/>
              <a:ext cx="1152" cy="249"/>
            </a:xfrm>
            <a:prstGeom prst="rect">
              <a:avLst/>
            </a:prstGeom>
            <a:noFill/>
            <a:ln w="9525">
              <a:noFill/>
              <a:miter lim="800000"/>
              <a:headEnd/>
              <a:tailEnd/>
            </a:ln>
          </p:spPr>
          <p:txBody>
            <a:bodyPr>
              <a:spAutoFit/>
            </a:bodyPr>
            <a:lstStyle/>
            <a:p>
              <a:pPr algn="l" rtl="1" eaLnBrk="1" hangingPunct="1">
                <a:lnSpc>
                  <a:spcPct val="100000"/>
                </a:lnSpc>
                <a:spcBef>
                  <a:spcPct val="50000"/>
                </a:spcBef>
              </a:pPr>
              <a:r>
                <a:rPr lang="en-US" sz="1800" b="1">
                  <a:cs typeface="Arial" pitchFamily="34" charset="0"/>
                </a:rPr>
                <a:t>192.168.1.2/30</a:t>
              </a:r>
            </a:p>
          </p:txBody>
        </p:sp>
      </p:grpSp>
      <p:sp>
        <p:nvSpPr>
          <p:cNvPr id="9226" name="Line 15"/>
          <p:cNvSpPr>
            <a:spLocks noChangeShapeType="1"/>
          </p:cNvSpPr>
          <p:nvPr/>
        </p:nvSpPr>
        <p:spPr bwMode="auto">
          <a:xfrm flipH="1">
            <a:off x="6972300" y="3619500"/>
            <a:ext cx="609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14400" y="5029200"/>
            <a:ext cx="8229600" cy="1828800"/>
          </a:xfrm>
          <a:prstGeom prst="rect">
            <a:avLst/>
          </a:prstGeom>
          <a:noFill/>
          <a:ln w="9525">
            <a:noFill/>
            <a:miter lim="800000"/>
            <a:headEnd/>
            <a:tailEnd/>
          </a:ln>
        </p:spPr>
        <p:txBody>
          <a:bodyPr/>
          <a:lstStyle/>
          <a:p>
            <a:pPr marL="342900" indent="-342900" algn="l" eaLnBrk="1" hangingPunct="1">
              <a:lnSpc>
                <a:spcPct val="100000"/>
              </a:lnSpc>
              <a:spcBef>
                <a:spcPct val="20000"/>
              </a:spcBef>
              <a:buClr>
                <a:schemeClr val="accent1"/>
              </a:buClr>
              <a:buSzPct val="80000"/>
              <a:buFont typeface="Wingdings" pitchFamily="2" charset="2"/>
              <a:buNone/>
            </a:pPr>
            <a:r>
              <a:rPr lang="en-US" sz="2000"/>
              <a:t>How can you tell which end is the DTE and which end is the DCE?</a:t>
            </a:r>
          </a:p>
          <a:p>
            <a:pPr marL="342900" indent="-342900" algn="l" eaLnBrk="1" hangingPunct="1">
              <a:lnSpc>
                <a:spcPct val="100000"/>
              </a:lnSpc>
              <a:spcBef>
                <a:spcPct val="20000"/>
              </a:spcBef>
              <a:buClr>
                <a:schemeClr val="accent1"/>
              </a:buClr>
              <a:buSzPct val="80000"/>
              <a:buFont typeface="Wingdings" pitchFamily="2" charset="2"/>
              <a:buChar char="n"/>
            </a:pPr>
            <a:r>
              <a:rPr lang="en-US" sz="2000"/>
              <a:t>Look at the label on the cable.</a:t>
            </a:r>
          </a:p>
          <a:p>
            <a:pPr marL="342900" indent="-342900" algn="l" eaLnBrk="1" hangingPunct="1">
              <a:lnSpc>
                <a:spcPct val="100000"/>
              </a:lnSpc>
              <a:spcBef>
                <a:spcPct val="20000"/>
              </a:spcBef>
              <a:buClr>
                <a:schemeClr val="accent1"/>
              </a:buClr>
              <a:buSzPct val="80000"/>
              <a:buFont typeface="Wingdings" pitchFamily="2" charset="2"/>
              <a:buChar char="n"/>
            </a:pPr>
            <a:r>
              <a:rPr lang="en-US" sz="2000"/>
              <a:t>Look at the connecter between the two cables -  The DTE cable will always be male and the DCE cable will always be female.</a:t>
            </a:r>
          </a:p>
        </p:txBody>
      </p:sp>
      <p:pic>
        <p:nvPicPr>
          <p:cNvPr id="10243" name="Picture 3" descr="v"/>
          <p:cNvPicPr>
            <a:picLocks noChangeAspect="1" noChangeArrowheads="1"/>
          </p:cNvPicPr>
          <p:nvPr/>
        </p:nvPicPr>
        <p:blipFill>
          <a:blip r:embed="rId2"/>
          <a:srcRect/>
          <a:stretch>
            <a:fillRect/>
          </a:stretch>
        </p:blipFill>
        <p:spPr bwMode="auto">
          <a:xfrm>
            <a:off x="4572000" y="1600200"/>
            <a:ext cx="4419600" cy="3089275"/>
          </a:xfrm>
          <a:prstGeom prst="rect">
            <a:avLst/>
          </a:prstGeom>
          <a:noFill/>
          <a:ln w="9525">
            <a:noFill/>
            <a:miter lim="800000"/>
            <a:headEnd/>
            <a:tailEnd/>
          </a:ln>
        </p:spPr>
      </p:pic>
      <p:pic>
        <p:nvPicPr>
          <p:cNvPr id="10244" name="Picture 4" descr="v"/>
          <p:cNvPicPr>
            <a:picLocks noChangeAspect="1" noChangeArrowheads="1"/>
          </p:cNvPicPr>
          <p:nvPr/>
        </p:nvPicPr>
        <p:blipFill>
          <a:blip r:embed="rId3"/>
          <a:srcRect/>
          <a:stretch>
            <a:fillRect/>
          </a:stretch>
        </p:blipFill>
        <p:spPr bwMode="auto">
          <a:xfrm>
            <a:off x="152400" y="1600200"/>
            <a:ext cx="4505325" cy="3089275"/>
          </a:xfrm>
          <a:prstGeom prst="rect">
            <a:avLst/>
          </a:prstGeom>
          <a:noFill/>
          <a:ln w="9525">
            <a:noFill/>
            <a:miter lim="800000"/>
            <a:headEnd/>
            <a:tailEnd/>
          </a:ln>
        </p:spPr>
      </p:pic>
      <p:sp>
        <p:nvSpPr>
          <p:cNvPr id="10245" name="Text Box 5"/>
          <p:cNvSpPr txBox="1">
            <a:spLocks noChangeArrowheads="1"/>
          </p:cNvSpPr>
          <p:nvPr/>
        </p:nvSpPr>
        <p:spPr bwMode="auto">
          <a:xfrm>
            <a:off x="2667000" y="2057400"/>
            <a:ext cx="1752600" cy="457200"/>
          </a:xfrm>
          <a:prstGeom prst="rect">
            <a:avLst/>
          </a:prstGeom>
          <a:noFill/>
          <a:ln w="9525">
            <a:noFill/>
            <a:miter lim="800000"/>
            <a:headEnd/>
            <a:tailEnd/>
          </a:ln>
        </p:spPr>
        <p:txBody>
          <a:bodyPr>
            <a:spAutoFit/>
          </a:bodyPr>
          <a:lstStyle/>
          <a:p>
            <a:pPr algn="l" eaLnBrk="1" hangingPunct="1">
              <a:lnSpc>
                <a:spcPct val="100000"/>
              </a:lnSpc>
              <a:spcBef>
                <a:spcPct val="50000"/>
              </a:spcBef>
            </a:pPr>
            <a:r>
              <a:rPr lang="en-US" b="1">
                <a:solidFill>
                  <a:schemeClr val="bg1"/>
                </a:solidFill>
              </a:rPr>
              <a:t>DTE Cable</a:t>
            </a:r>
          </a:p>
        </p:txBody>
      </p:sp>
      <p:sp>
        <p:nvSpPr>
          <p:cNvPr id="10246" name="Text Box 6"/>
          <p:cNvSpPr txBox="1">
            <a:spLocks noChangeArrowheads="1"/>
          </p:cNvSpPr>
          <p:nvPr/>
        </p:nvSpPr>
        <p:spPr bwMode="auto">
          <a:xfrm>
            <a:off x="4724400" y="2057400"/>
            <a:ext cx="1752600" cy="457200"/>
          </a:xfrm>
          <a:prstGeom prst="rect">
            <a:avLst/>
          </a:prstGeom>
          <a:noFill/>
          <a:ln w="9525">
            <a:noFill/>
            <a:miter lim="800000"/>
            <a:headEnd/>
            <a:tailEnd/>
          </a:ln>
        </p:spPr>
        <p:txBody>
          <a:bodyPr>
            <a:spAutoFit/>
          </a:bodyPr>
          <a:lstStyle/>
          <a:p>
            <a:pPr algn="l" eaLnBrk="1" hangingPunct="1">
              <a:lnSpc>
                <a:spcPct val="100000"/>
              </a:lnSpc>
              <a:spcBef>
                <a:spcPct val="50000"/>
              </a:spcBef>
            </a:pPr>
            <a:r>
              <a:rPr lang="en-US" b="1">
                <a:solidFill>
                  <a:schemeClr val="bg1"/>
                </a:solidFill>
              </a:rPr>
              <a:t>DCE Cable</a:t>
            </a:r>
          </a:p>
        </p:txBody>
      </p:sp>
      <p:sp>
        <p:nvSpPr>
          <p:cNvPr id="10247" name="Rectangle 7"/>
          <p:cNvSpPr>
            <a:spLocks noGrp="1" noChangeArrowheads="1"/>
          </p:cNvSpPr>
          <p:nvPr>
            <p:ph type="title"/>
          </p:nvPr>
        </p:nvSpPr>
        <p:spPr/>
        <p:txBody>
          <a:bodyPr/>
          <a:lstStyle/>
          <a:p>
            <a:pPr eaLnBrk="1" hangingPunct="1"/>
            <a:r>
              <a:rPr lang="en-US" smtClean="0"/>
              <a:t>Configuring a serial interface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95400" y="4124325"/>
            <a:ext cx="6181725" cy="582613"/>
          </a:xfrm>
          <a:prstGeom prst="rect">
            <a:avLst/>
          </a:prstGeom>
          <a:noFill/>
          <a:ln w="9525">
            <a:noFill/>
            <a:miter lim="800000"/>
            <a:headEnd/>
            <a:tailEnd/>
          </a:ln>
        </p:spPr>
        <p:txBody>
          <a:bodyPr lIns="82140" tIns="41070" rIns="82140" bIns="41070" anchor="ctr" anchorCtr="1"/>
          <a:lstStyle/>
          <a:p>
            <a:pPr marL="342900" lvl="1" indent="-228600" algn="l" defTabSz="814388">
              <a:lnSpc>
                <a:spcPct val="95000"/>
              </a:lnSpc>
              <a:spcBef>
                <a:spcPct val="60000"/>
              </a:spcBef>
              <a:buClr>
                <a:schemeClr val="folHlink"/>
              </a:buClr>
              <a:buFontTx/>
              <a:buChar char="•"/>
            </a:pPr>
            <a:r>
              <a:rPr lang="en-US" b="1">
                <a:solidFill>
                  <a:schemeClr val="bg2"/>
                </a:solidFill>
                <a:cs typeface="Arial" pitchFamily="34" charset="0"/>
              </a:rPr>
              <a:t>Shows the cable type of serial cables</a:t>
            </a:r>
          </a:p>
        </p:txBody>
      </p:sp>
      <p:pic>
        <p:nvPicPr>
          <p:cNvPr id="11267" name="Picture 3" descr="022P_261"/>
          <p:cNvPicPr>
            <a:picLocks noChangeAspect="1" noChangeArrowheads="1"/>
          </p:cNvPicPr>
          <p:nvPr/>
        </p:nvPicPr>
        <p:blipFill>
          <a:blip r:embed="rId3"/>
          <a:srcRect/>
          <a:stretch>
            <a:fillRect/>
          </a:stretch>
        </p:blipFill>
        <p:spPr bwMode="auto">
          <a:xfrm>
            <a:off x="617538" y="2336800"/>
            <a:ext cx="7907337" cy="1808163"/>
          </a:xfrm>
          <a:prstGeom prst="rect">
            <a:avLst/>
          </a:prstGeom>
          <a:noFill/>
          <a:ln w="9525">
            <a:noFill/>
            <a:miter lim="800000"/>
            <a:headEnd/>
            <a:tailEnd/>
          </a:ln>
        </p:spPr>
      </p:pic>
      <p:sp>
        <p:nvSpPr>
          <p:cNvPr id="11268" name="Rectangle 4"/>
          <p:cNvSpPr>
            <a:spLocks noGrp="1" noChangeArrowheads="1"/>
          </p:cNvSpPr>
          <p:nvPr>
            <p:ph type="title"/>
          </p:nvPr>
        </p:nvSpPr>
        <p:spPr>
          <a:xfrm>
            <a:off x="344488" y="1192213"/>
            <a:ext cx="8145462" cy="838200"/>
          </a:xfrm>
        </p:spPr>
        <p:txBody>
          <a:bodyPr/>
          <a:lstStyle/>
          <a:p>
            <a:pPr algn="ctr" eaLnBrk="1" hangingPunct="1"/>
            <a:r>
              <a:rPr lang="en-US" smtClean="0"/>
              <a:t>Serial Interface show controller Command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Interfaces</a:t>
            </a:r>
          </a:p>
        </p:txBody>
      </p:sp>
      <p:sp>
        <p:nvSpPr>
          <p:cNvPr id="12291" name="Rectangle 3"/>
          <p:cNvSpPr>
            <a:spLocks noGrp="1" noChangeArrowheads="1"/>
          </p:cNvSpPr>
          <p:nvPr>
            <p:ph type="body" idx="1"/>
          </p:nvPr>
        </p:nvSpPr>
        <p:spPr>
          <a:xfrm>
            <a:off x="0" y="2193925"/>
            <a:ext cx="8763000" cy="2770188"/>
          </a:xfrm>
          <a:noFill/>
          <a:ln>
            <a:solidFill>
              <a:schemeClr val="tx1"/>
            </a:solidFill>
          </a:ln>
        </p:spPr>
        <p:txBody>
          <a:bodyPr/>
          <a:lstStyle/>
          <a:p>
            <a:pPr eaLnBrk="1" hangingPunct="1">
              <a:lnSpc>
                <a:spcPct val="80000"/>
              </a:lnSpc>
              <a:buFont typeface="Wingdings" pitchFamily="2" charset="2"/>
              <a:buNone/>
            </a:pPr>
            <a:r>
              <a:rPr lang="en-US" sz="2000" smtClean="0">
                <a:latin typeface="Courier New" pitchFamily="49" charset="0"/>
              </a:rPr>
              <a:t>Router#</a:t>
            </a:r>
            <a:r>
              <a:rPr lang="en-US" sz="2000" b="1" smtClean="0">
                <a:latin typeface="Courier New" pitchFamily="49" charset="0"/>
              </a:rPr>
              <a:t>show ip interface brief</a:t>
            </a:r>
          </a:p>
          <a:p>
            <a:pPr eaLnBrk="1" hangingPunct="1">
              <a:lnSpc>
                <a:spcPct val="80000"/>
              </a:lnSpc>
              <a:buFont typeface="Wingdings" pitchFamily="2" charset="2"/>
              <a:buNone/>
            </a:pPr>
            <a:r>
              <a:rPr lang="en-US" sz="1400" smtClean="0">
                <a:latin typeface="Courier New" pitchFamily="49" charset="0"/>
              </a:rPr>
              <a:t>Interface                  IP-Address      OK? Method Status           Protocol</a:t>
            </a:r>
          </a:p>
          <a:p>
            <a:pPr eaLnBrk="1" hangingPunct="1">
              <a:lnSpc>
                <a:spcPct val="80000"/>
              </a:lnSpc>
              <a:buFont typeface="Wingdings" pitchFamily="2" charset="2"/>
              <a:buNone/>
            </a:pPr>
            <a:r>
              <a:rPr lang="en-US" sz="1400" smtClean="0">
                <a:latin typeface="Courier New" pitchFamily="49" charset="0"/>
              </a:rPr>
              <a:t>FastEthernet0/0            unassigned      YES unset  administratively down down</a:t>
            </a:r>
          </a:p>
          <a:p>
            <a:pPr eaLnBrk="1" hangingPunct="1">
              <a:lnSpc>
                <a:spcPct val="80000"/>
              </a:lnSpc>
              <a:buFont typeface="Wingdings" pitchFamily="2" charset="2"/>
              <a:buNone/>
            </a:pPr>
            <a:r>
              <a:rPr lang="en-US" sz="1400" smtClean="0">
                <a:latin typeface="Courier New" pitchFamily="49" charset="0"/>
              </a:rPr>
              <a:t>Serial0/0                  unassigned      YES unset  administratively down down</a:t>
            </a:r>
          </a:p>
          <a:p>
            <a:pPr eaLnBrk="1" hangingPunct="1">
              <a:lnSpc>
                <a:spcPct val="80000"/>
              </a:lnSpc>
              <a:buFont typeface="Wingdings" pitchFamily="2" charset="2"/>
              <a:buNone/>
            </a:pPr>
            <a:r>
              <a:rPr lang="en-US" sz="1400" smtClean="0">
                <a:latin typeface="Courier New" pitchFamily="49" charset="0"/>
              </a:rPr>
              <a:t>BRI0/0                     unassigned      YES unset  administratively down down</a:t>
            </a:r>
          </a:p>
          <a:p>
            <a:pPr eaLnBrk="1" hangingPunct="1">
              <a:lnSpc>
                <a:spcPct val="80000"/>
              </a:lnSpc>
              <a:buFont typeface="Wingdings" pitchFamily="2" charset="2"/>
              <a:buNone/>
            </a:pPr>
            <a:r>
              <a:rPr lang="en-US" sz="1400" smtClean="0">
                <a:latin typeface="Courier New" pitchFamily="49" charset="0"/>
              </a:rPr>
              <a:t>BRI0/0:1                   unassigned      YES unset  administratively down down</a:t>
            </a:r>
          </a:p>
          <a:p>
            <a:pPr eaLnBrk="1" hangingPunct="1">
              <a:lnSpc>
                <a:spcPct val="80000"/>
              </a:lnSpc>
              <a:buFont typeface="Wingdings" pitchFamily="2" charset="2"/>
              <a:buNone/>
            </a:pPr>
            <a:r>
              <a:rPr lang="en-US" sz="1400" smtClean="0">
                <a:latin typeface="Courier New" pitchFamily="49" charset="0"/>
              </a:rPr>
              <a:t>BRI0/0:2                   unassigned      YES unset  administratively down down</a:t>
            </a:r>
          </a:p>
          <a:p>
            <a:pPr eaLnBrk="1" hangingPunct="1">
              <a:lnSpc>
                <a:spcPct val="80000"/>
              </a:lnSpc>
              <a:buFont typeface="Wingdings" pitchFamily="2" charset="2"/>
              <a:buNone/>
            </a:pPr>
            <a:r>
              <a:rPr lang="en-US" sz="1400" smtClean="0">
                <a:latin typeface="Courier New" pitchFamily="49" charset="0"/>
              </a:rPr>
              <a:t>Serial0/1                  unassigned      YES unset  administratively down down</a:t>
            </a:r>
          </a:p>
          <a:p>
            <a:pPr eaLnBrk="1" hangingPunct="1">
              <a:lnSpc>
                <a:spcPct val="80000"/>
              </a:lnSpc>
              <a:buFont typeface="Wingdings" pitchFamily="2" charset="2"/>
              <a:buNone/>
            </a:pPr>
            <a:r>
              <a:rPr lang="en-US" sz="1400" smtClean="0">
                <a:latin typeface="Courier New" pitchFamily="49" charset="0"/>
              </a:rPr>
              <a:t>Router#</a:t>
            </a:r>
          </a:p>
          <a:p>
            <a:pPr eaLnBrk="1" hangingPunct="1">
              <a:lnSpc>
                <a:spcPct val="80000"/>
              </a:lnSpc>
              <a:buFont typeface="Wingdings" pitchFamily="2" charset="2"/>
              <a:buNone/>
            </a:pPr>
            <a:r>
              <a:rPr lang="en-US" sz="1400" smtClean="0">
                <a:latin typeface="Courier New" pitchFamily="49" charset="0"/>
              </a:rPr>
              <a:t>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66A317-53D0-4DEA-9175-ECCD8ADF6ADB}"/>
</file>

<file path=customXml/itemProps2.xml><?xml version="1.0" encoding="utf-8"?>
<ds:datastoreItem xmlns:ds="http://schemas.openxmlformats.org/officeDocument/2006/customXml" ds:itemID="{732EE97D-8507-454F-992D-1783B41BF43C}"/>
</file>

<file path=customXml/itemProps3.xml><?xml version="1.0" encoding="utf-8"?>
<ds:datastoreItem xmlns:ds="http://schemas.openxmlformats.org/officeDocument/2006/customXml" ds:itemID="{CDD1EB63-EF24-48EB-BBA3-D5D6A9794FC0}"/>
</file>

<file path=docProps/app.xml><?xml version="1.0" encoding="utf-8"?>
<Properties xmlns="http://schemas.openxmlformats.org/officeDocument/2006/extended-properties" xmlns:vt="http://schemas.openxmlformats.org/officeDocument/2006/docPropsVTypes">
  <TotalTime>47</TotalTime>
  <Words>2617</Words>
  <Application>Microsoft Office PowerPoint</Application>
  <PresentationFormat>On-screen Show (4:3)</PresentationFormat>
  <Paragraphs>340</Paragraphs>
  <Slides>48</Slides>
  <Notes>19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 Presentation</vt:lpstr>
      <vt:lpstr>Basic configuration  </vt:lpstr>
      <vt:lpstr>CLI Configuration</vt:lpstr>
      <vt:lpstr>Configuring Router Identification</vt:lpstr>
      <vt:lpstr>Configuring a Router Password</vt:lpstr>
      <vt:lpstr>Configuring Interfaces</vt:lpstr>
      <vt:lpstr>Configuring Interfaces</vt:lpstr>
      <vt:lpstr>Configuring a serial interface</vt:lpstr>
      <vt:lpstr>Serial Interface show controller Command</vt:lpstr>
      <vt:lpstr>Interfaces</vt:lpstr>
      <vt:lpstr>Interpreting the Interface Status</vt:lpstr>
      <vt:lpstr>Verification tools</vt:lpstr>
      <vt:lpstr>Managing Console Input</vt:lpstr>
      <vt:lpstr>SECTION SUMMARY</vt:lpstr>
      <vt:lpstr>Viewing, Saving and Erasing the Configurations</vt:lpstr>
      <vt:lpstr>running-config</vt:lpstr>
      <vt:lpstr>startup-config</vt:lpstr>
      <vt:lpstr>Copy running-config to startup-config</vt:lpstr>
      <vt:lpstr>Erase startup-config</vt:lpstr>
      <vt:lpstr>Cisco IOS copy Command</vt:lpstr>
      <vt:lpstr>Managing configuration files</vt:lpstr>
      <vt:lpstr>Return the Device to Its Original Configuration</vt:lpstr>
      <vt:lpstr>Discovering &amp; testing the network</vt:lpstr>
      <vt:lpstr>Cisco Discovery Protocol (CDP)</vt:lpstr>
      <vt:lpstr>CDP Advertisements</vt:lpstr>
      <vt:lpstr>Layer 2 Neighbors</vt:lpstr>
      <vt:lpstr>Discovering Neighbors with CDP</vt:lpstr>
      <vt:lpstr>Using the show cdp  neighbors Command</vt:lpstr>
      <vt:lpstr>SH CDP Neighbor detail</vt:lpstr>
      <vt:lpstr>Enabling CDP on a Router</vt:lpstr>
      <vt:lpstr>clear cdp counters</vt:lpstr>
      <vt:lpstr>show cdp</vt:lpstr>
      <vt:lpstr>show cdp interface</vt:lpstr>
      <vt:lpstr>Other cdp commands</vt:lpstr>
      <vt:lpstr>Disabling CDP</vt:lpstr>
      <vt:lpstr>Using the ping and trace Commands</vt:lpstr>
      <vt:lpstr>  IOS Ping Indicators</vt:lpstr>
      <vt:lpstr>Test the Stack</vt:lpstr>
      <vt:lpstr>NIC</vt:lpstr>
      <vt:lpstr>Testing the Local Network</vt:lpstr>
      <vt:lpstr>TELNET</vt:lpstr>
      <vt:lpstr>To initiate a Telnet session any of the following alternatives can be used: </vt:lpstr>
      <vt:lpstr>Slide 42</vt:lpstr>
      <vt:lpstr>Using Telnet to Connect to Remote Devices</vt:lpstr>
      <vt:lpstr>Viewing Telnet Connections</vt:lpstr>
      <vt:lpstr>Suspending and Resuming a Telnet Session</vt:lpstr>
      <vt:lpstr>Closing a Telnet Session</vt:lpstr>
      <vt:lpstr>Summary</vt:lpstr>
      <vt:lpstr>Slide 48</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85</cp:revision>
  <cp:lastPrinted>2007-06-27T16:18:00Z</cp:lastPrinted>
  <dcterms:created xsi:type="dcterms:W3CDTF">2010-12-15T15:59:42Z</dcterms:created>
  <dcterms:modified xsi:type="dcterms:W3CDTF">2018-09-24T18:20:59Z</dcterms:modified>
</cp:coreProperties>
</file>