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5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B293"/>
    <a:srgbClr val="2AFFC9"/>
    <a:srgbClr val="6366E3"/>
    <a:srgbClr val="5394E3"/>
    <a:srgbClr val="598DE3"/>
    <a:srgbClr val="63A6E3"/>
    <a:srgbClr val="32A7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7" d="100"/>
          <a:sy n="87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72" d="100"/>
        <a:sy n="72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40"/>
    </p:cViewPr>
  </p:sorterViewPr>
  <p:notesViewPr>
    <p:cSldViewPr>
      <p:cViewPr>
        <p:scale>
          <a:sx n="200" d="100"/>
          <a:sy n="200" d="100"/>
        </p:scale>
        <p:origin x="-88" y="614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707A85-C75C-4F55-B192-241C478CB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8045B8-7725-49ED-8896-12536C509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D415D-2725-492D-B2C4-47A5C2240D0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7651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92B6-5E51-492C-965F-BB8E02286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1930-80BC-4CC0-B7D8-64E5922DD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AEBB86-F3E6-47FA-BF5D-CFC90BEAA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1143000"/>
          </a:xfrm>
        </p:spPr>
        <p:txBody>
          <a:bodyPr/>
          <a:lstStyle/>
          <a:p>
            <a:r>
              <a:rPr lang="en-US" sz="4400" dirty="0" smtClean="0"/>
              <a:t>Network Reference Models 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7772400" cy="2739008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sz="3600" b="1" dirty="0" smtClean="0"/>
              <a:t>Presented By</a:t>
            </a:r>
          </a:p>
          <a:p>
            <a:pPr algn="ctr"/>
            <a:r>
              <a:rPr lang="en-US" sz="3600" b="1" dirty="0" smtClean="0"/>
              <a:t>Dr. </a:t>
            </a:r>
            <a:r>
              <a:rPr lang="en-US" sz="3600" b="1" dirty="0" err="1" smtClean="0"/>
              <a:t>Waleed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Alseat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Mutah University</a:t>
            </a: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125" y="1638300"/>
            <a:ext cx="8715375" cy="474345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1950" y="1676400"/>
            <a:ext cx="8524875" cy="494347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125" y="1900238"/>
            <a:ext cx="8648700" cy="4719637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9550" y="1900238"/>
            <a:ext cx="8734425" cy="4691062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1025" y="1900238"/>
            <a:ext cx="7781925" cy="4433887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900238"/>
            <a:ext cx="8067675" cy="4624387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9550" y="1495425"/>
            <a:ext cx="8734425" cy="49720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14475"/>
            <a:ext cx="8543925" cy="51054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" y="1543050"/>
            <a:ext cx="8791575" cy="501015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7650" y="2362200"/>
            <a:ext cx="8515350" cy="3429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" y="1819275"/>
            <a:ext cx="8743950" cy="4576763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125" y="1885950"/>
            <a:ext cx="8648700" cy="375285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124700" cy="5054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smtClean="0"/>
              <a:t>Transmission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4383088"/>
            <a:chOff x="0" y="0"/>
            <a:chExt cx="5760" cy="276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727" y="1485"/>
              <a:ext cx="2400" cy="1276"/>
              <a:chOff x="3272" y="1316"/>
              <a:chExt cx="1889" cy="1002"/>
            </a:xfrm>
          </p:grpSpPr>
          <p:sp>
            <p:nvSpPr>
              <p:cNvPr id="2560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6" name="Rectangle 5"/>
              <p:cNvSpPr>
                <a:spLocks noChangeArrowheads="1"/>
              </p:cNvSpPr>
              <p:nvPr/>
            </p:nvSpPr>
            <p:spPr bwMode="auto">
              <a:xfrm>
                <a:off x="3803" y="1980"/>
                <a:ext cx="86" cy="325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25607" name="Freeform 6"/>
              <p:cNvSpPr>
                <a:spLocks/>
              </p:cNvSpPr>
              <p:nvPr/>
            </p:nvSpPr>
            <p:spPr bwMode="auto">
              <a:xfrm>
                <a:off x="4304" y="1971"/>
                <a:ext cx="249" cy="343"/>
              </a:xfrm>
              <a:custGeom>
                <a:avLst/>
                <a:gdLst>
                  <a:gd name="T0" fmla="*/ 6692240 w 58"/>
                  <a:gd name="T1" fmla="*/ 2745616 h 80"/>
                  <a:gd name="T2" fmla="*/ 4840243 w 58"/>
                  <a:gd name="T3" fmla="*/ 2292115 h 80"/>
                  <a:gd name="T4" fmla="*/ 2416567 w 58"/>
                  <a:gd name="T5" fmla="*/ 4578163 h 80"/>
                  <a:gd name="T6" fmla="*/ 4840243 w 58"/>
                  <a:gd name="T7" fmla="*/ 6845606 h 80"/>
                  <a:gd name="T8" fmla="*/ 6692240 w 58"/>
                  <a:gd name="T9" fmla="*/ 6392109 h 80"/>
                  <a:gd name="T10" fmla="*/ 6692240 w 58"/>
                  <a:gd name="T11" fmla="*/ 8789995 h 80"/>
                  <a:gd name="T12" fmla="*/ 4733585 w 58"/>
                  <a:gd name="T13" fmla="*/ 9137718 h 80"/>
                  <a:gd name="T14" fmla="*/ 0 w 58"/>
                  <a:gd name="T15" fmla="*/ 4578163 h 80"/>
                  <a:gd name="T16" fmla="*/ 4733585 w 58"/>
                  <a:gd name="T17" fmla="*/ 0 h 80"/>
                  <a:gd name="T18" fmla="*/ 6692240 w 58"/>
                  <a:gd name="T19" fmla="*/ 347725 h 80"/>
                  <a:gd name="T20" fmla="*/ 6692240 w 58"/>
                  <a:gd name="T21" fmla="*/ 2745616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80"/>
                  <a:gd name="T35" fmla="*/ 58 w 58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8" name="Freeform 7"/>
              <p:cNvSpPr>
                <a:spLocks/>
              </p:cNvSpPr>
              <p:nvPr/>
            </p:nvSpPr>
            <p:spPr bwMode="auto">
              <a:xfrm>
                <a:off x="3443" y="1971"/>
                <a:ext cx="249" cy="343"/>
              </a:xfrm>
              <a:custGeom>
                <a:avLst/>
                <a:gdLst>
                  <a:gd name="T0" fmla="*/ 6692240 w 58"/>
                  <a:gd name="T1" fmla="*/ 2745616 h 80"/>
                  <a:gd name="T2" fmla="*/ 4840243 w 58"/>
                  <a:gd name="T3" fmla="*/ 2292115 h 80"/>
                  <a:gd name="T4" fmla="*/ 2416567 w 58"/>
                  <a:gd name="T5" fmla="*/ 4578163 h 80"/>
                  <a:gd name="T6" fmla="*/ 4840243 w 58"/>
                  <a:gd name="T7" fmla="*/ 6845606 h 80"/>
                  <a:gd name="T8" fmla="*/ 6692240 w 58"/>
                  <a:gd name="T9" fmla="*/ 6392109 h 80"/>
                  <a:gd name="T10" fmla="*/ 6692240 w 58"/>
                  <a:gd name="T11" fmla="*/ 8789995 h 80"/>
                  <a:gd name="T12" fmla="*/ 4620200 w 58"/>
                  <a:gd name="T13" fmla="*/ 9137718 h 80"/>
                  <a:gd name="T14" fmla="*/ 0 w 58"/>
                  <a:gd name="T15" fmla="*/ 4578163 h 80"/>
                  <a:gd name="T16" fmla="*/ 4620200 w 58"/>
                  <a:gd name="T17" fmla="*/ 0 h 80"/>
                  <a:gd name="T18" fmla="*/ 6692240 w 58"/>
                  <a:gd name="T19" fmla="*/ 347725 h 80"/>
                  <a:gd name="T20" fmla="*/ 6692240 w 58"/>
                  <a:gd name="T21" fmla="*/ 2745616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80"/>
                  <a:gd name="T35" fmla="*/ 58 w 58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9" name="Freeform 8"/>
              <p:cNvSpPr>
                <a:spLocks noEditPoints="1"/>
              </p:cNvSpPr>
              <p:nvPr/>
            </p:nvSpPr>
            <p:spPr bwMode="auto">
              <a:xfrm>
                <a:off x="4643" y="1971"/>
                <a:ext cx="342" cy="343"/>
              </a:xfrm>
              <a:custGeom>
                <a:avLst/>
                <a:gdLst>
                  <a:gd name="T0" fmla="*/ 8924130 w 80"/>
                  <a:gd name="T1" fmla="*/ 4578163 h 80"/>
                  <a:gd name="T2" fmla="*/ 4461902 w 80"/>
                  <a:gd name="T3" fmla="*/ 9137718 h 80"/>
                  <a:gd name="T4" fmla="*/ 0 w 80"/>
                  <a:gd name="T5" fmla="*/ 4578163 h 80"/>
                  <a:gd name="T6" fmla="*/ 4461902 w 80"/>
                  <a:gd name="T7" fmla="*/ 0 h 80"/>
                  <a:gd name="T8" fmla="*/ 8924130 w 80"/>
                  <a:gd name="T9" fmla="*/ 4578163 h 80"/>
                  <a:gd name="T10" fmla="*/ 4461902 w 80"/>
                  <a:gd name="T11" fmla="*/ 2292115 h 80"/>
                  <a:gd name="T12" fmla="*/ 2246111 w 80"/>
                  <a:gd name="T13" fmla="*/ 4578163 h 80"/>
                  <a:gd name="T14" fmla="*/ 4461902 w 80"/>
                  <a:gd name="T15" fmla="*/ 6845606 h 80"/>
                  <a:gd name="T16" fmla="*/ 6677930 w 80"/>
                  <a:gd name="T17" fmla="*/ 4578163 h 80"/>
                  <a:gd name="T18" fmla="*/ 4461902 w 80"/>
                  <a:gd name="T19" fmla="*/ 2292115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80"/>
                  <a:gd name="T32" fmla="*/ 80 w 80"/>
                  <a:gd name="T33" fmla="*/ 80 h 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0" name="Freeform 9"/>
              <p:cNvSpPr>
                <a:spLocks/>
              </p:cNvSpPr>
              <p:nvPr/>
            </p:nvSpPr>
            <p:spPr bwMode="auto">
              <a:xfrm>
                <a:off x="4000" y="1971"/>
                <a:ext cx="223" cy="343"/>
              </a:xfrm>
              <a:custGeom>
                <a:avLst/>
                <a:gdLst>
                  <a:gd name="T0" fmla="*/ 5386900 w 52"/>
                  <a:gd name="T1" fmla="*/ 2155918 h 80"/>
                  <a:gd name="T2" fmla="*/ 3658246 w 52"/>
                  <a:gd name="T3" fmla="*/ 1944390 h 80"/>
                  <a:gd name="T4" fmla="*/ 2294525 w 52"/>
                  <a:gd name="T5" fmla="*/ 2634107 h 80"/>
                  <a:gd name="T6" fmla="*/ 3308544 w 52"/>
                  <a:gd name="T7" fmla="*/ 3435333 h 80"/>
                  <a:gd name="T8" fmla="*/ 3894695 w 52"/>
                  <a:gd name="T9" fmla="*/ 3646879 h 80"/>
                  <a:gd name="T10" fmla="*/ 5947012 w 52"/>
                  <a:gd name="T11" fmla="*/ 6180560 h 80"/>
                  <a:gd name="T12" fmla="*/ 2400364 w 52"/>
                  <a:gd name="T13" fmla="*/ 9137718 h 80"/>
                  <a:gd name="T14" fmla="*/ 0 w 52"/>
                  <a:gd name="T15" fmla="*/ 8789995 h 80"/>
                  <a:gd name="T16" fmla="*/ 0 w 52"/>
                  <a:gd name="T17" fmla="*/ 6845606 h 80"/>
                  <a:gd name="T18" fmla="*/ 2052316 w 52"/>
                  <a:gd name="T19" fmla="*/ 7193353 h 80"/>
                  <a:gd name="T20" fmla="*/ 3658246 w 52"/>
                  <a:gd name="T21" fmla="*/ 6392109 h 80"/>
                  <a:gd name="T22" fmla="*/ 2644227 w 52"/>
                  <a:gd name="T23" fmla="*/ 5485183 h 80"/>
                  <a:gd name="T24" fmla="*/ 2158245 w 52"/>
                  <a:gd name="T25" fmla="*/ 5379411 h 80"/>
                  <a:gd name="T26" fmla="*/ 0 w 52"/>
                  <a:gd name="T27" fmla="*/ 2745616 h 80"/>
                  <a:gd name="T28" fmla="*/ 3204047 w 52"/>
                  <a:gd name="T29" fmla="*/ 0 h 80"/>
                  <a:gd name="T30" fmla="*/ 5386900 w 52"/>
                  <a:gd name="T31" fmla="*/ 347725 h 80"/>
                  <a:gd name="T32" fmla="*/ 5386900 w 52"/>
                  <a:gd name="T33" fmla="*/ 2155918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0"/>
                  <a:gd name="T53" fmla="*/ 52 w 52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Freeform 10"/>
              <p:cNvSpPr>
                <a:spLocks/>
              </p:cNvSpPr>
              <p:nvPr/>
            </p:nvSpPr>
            <p:spPr bwMode="auto">
              <a:xfrm>
                <a:off x="3272" y="1586"/>
                <a:ext cx="81" cy="167"/>
              </a:xfrm>
              <a:custGeom>
                <a:avLst/>
                <a:gdLst>
                  <a:gd name="T0" fmla="*/ 2071366 w 19"/>
                  <a:gd name="T1" fmla="*/ 1134393 h 39"/>
                  <a:gd name="T2" fmla="*/ 1098287 w 19"/>
                  <a:gd name="T3" fmla="*/ 0 h 39"/>
                  <a:gd name="T4" fmla="*/ 0 w 19"/>
                  <a:gd name="T5" fmla="*/ 1134393 h 39"/>
                  <a:gd name="T6" fmla="*/ 0 w 19"/>
                  <a:gd name="T7" fmla="*/ 3378915 h 39"/>
                  <a:gd name="T8" fmla="*/ 1098287 w 19"/>
                  <a:gd name="T9" fmla="*/ 4408333 h 39"/>
                  <a:gd name="T10" fmla="*/ 2071366 w 19"/>
                  <a:gd name="T11" fmla="*/ 3378915 h 39"/>
                  <a:gd name="T12" fmla="*/ 2071366 w 19"/>
                  <a:gd name="T13" fmla="*/ 1134393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9"/>
                  <a:gd name="T23" fmla="*/ 19 w 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2" name="Freeform 11"/>
              <p:cNvSpPr>
                <a:spLocks/>
              </p:cNvSpPr>
              <p:nvPr/>
            </p:nvSpPr>
            <p:spPr bwMode="auto">
              <a:xfrm>
                <a:off x="3499" y="1474"/>
                <a:ext cx="81" cy="279"/>
              </a:xfrm>
              <a:custGeom>
                <a:avLst/>
                <a:gdLst>
                  <a:gd name="T0" fmla="*/ 2071366 w 19"/>
                  <a:gd name="T1" fmla="*/ 1044820 h 65"/>
                  <a:gd name="T2" fmla="*/ 973083 w 19"/>
                  <a:gd name="T3" fmla="*/ 0 h 65"/>
                  <a:gd name="T4" fmla="*/ 0 w 19"/>
                  <a:gd name="T5" fmla="*/ 1044820 h 65"/>
                  <a:gd name="T6" fmla="*/ 0 w 19"/>
                  <a:gd name="T7" fmla="*/ 6441233 h 65"/>
                  <a:gd name="T8" fmla="*/ 973083 w 19"/>
                  <a:gd name="T9" fmla="*/ 7491823 h 65"/>
                  <a:gd name="T10" fmla="*/ 2071366 w 19"/>
                  <a:gd name="T11" fmla="*/ 6441233 h 65"/>
                  <a:gd name="T12" fmla="*/ 2071366 w 19"/>
                  <a:gd name="T13" fmla="*/ 104482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3" name="Freeform 12"/>
              <p:cNvSpPr>
                <a:spLocks/>
              </p:cNvSpPr>
              <p:nvPr/>
            </p:nvSpPr>
            <p:spPr bwMode="auto">
              <a:xfrm>
                <a:off x="3722" y="1320"/>
                <a:ext cx="81" cy="514"/>
              </a:xfrm>
              <a:custGeom>
                <a:avLst/>
                <a:gdLst>
                  <a:gd name="T0" fmla="*/ 2071366 w 19"/>
                  <a:gd name="T1" fmla="*/ 1031041 h 120"/>
                  <a:gd name="T2" fmla="*/ 1098287 w 19"/>
                  <a:gd name="T3" fmla="*/ 0 h 120"/>
                  <a:gd name="T4" fmla="*/ 0 w 19"/>
                  <a:gd name="T5" fmla="*/ 1031041 h 120"/>
                  <a:gd name="T6" fmla="*/ 0 w 19"/>
                  <a:gd name="T7" fmla="*/ 12568355 h 120"/>
                  <a:gd name="T8" fmla="*/ 1098287 w 19"/>
                  <a:gd name="T9" fmla="*/ 13599087 h 120"/>
                  <a:gd name="T10" fmla="*/ 2071366 w 19"/>
                  <a:gd name="T11" fmla="*/ 12568355 h 120"/>
                  <a:gd name="T12" fmla="*/ 2071366 w 19"/>
                  <a:gd name="T13" fmla="*/ 1031041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20"/>
                  <a:gd name="T23" fmla="*/ 19 w 19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4" name="Freeform 13"/>
              <p:cNvSpPr>
                <a:spLocks/>
              </p:cNvSpPr>
              <p:nvPr/>
            </p:nvSpPr>
            <p:spPr bwMode="auto">
              <a:xfrm>
                <a:off x="3949" y="1474"/>
                <a:ext cx="81" cy="279"/>
              </a:xfrm>
              <a:custGeom>
                <a:avLst/>
                <a:gdLst>
                  <a:gd name="T0" fmla="*/ 2071366 w 19"/>
                  <a:gd name="T1" fmla="*/ 1044820 h 65"/>
                  <a:gd name="T2" fmla="*/ 973083 w 19"/>
                  <a:gd name="T3" fmla="*/ 0 h 65"/>
                  <a:gd name="T4" fmla="*/ 0 w 19"/>
                  <a:gd name="T5" fmla="*/ 1044820 h 65"/>
                  <a:gd name="T6" fmla="*/ 0 w 19"/>
                  <a:gd name="T7" fmla="*/ 6441233 h 65"/>
                  <a:gd name="T8" fmla="*/ 973083 w 19"/>
                  <a:gd name="T9" fmla="*/ 7491823 h 65"/>
                  <a:gd name="T10" fmla="*/ 2071366 w 19"/>
                  <a:gd name="T11" fmla="*/ 6441233 h 65"/>
                  <a:gd name="T12" fmla="*/ 2071366 w 19"/>
                  <a:gd name="T13" fmla="*/ 104482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Freeform 14"/>
              <p:cNvSpPr>
                <a:spLocks/>
              </p:cNvSpPr>
              <p:nvPr/>
            </p:nvSpPr>
            <p:spPr bwMode="auto">
              <a:xfrm>
                <a:off x="4171" y="1586"/>
                <a:ext cx="86" cy="167"/>
              </a:xfrm>
              <a:custGeom>
                <a:avLst/>
                <a:gdLst>
                  <a:gd name="T0" fmla="*/ 2338783 w 20"/>
                  <a:gd name="T1" fmla="*/ 1134393 h 39"/>
                  <a:gd name="T2" fmla="*/ 1168512 w 20"/>
                  <a:gd name="T3" fmla="*/ 0 h 39"/>
                  <a:gd name="T4" fmla="*/ 0 w 20"/>
                  <a:gd name="T5" fmla="*/ 1134393 h 39"/>
                  <a:gd name="T6" fmla="*/ 0 w 20"/>
                  <a:gd name="T7" fmla="*/ 3378915 h 39"/>
                  <a:gd name="T8" fmla="*/ 1168512 w 20"/>
                  <a:gd name="T9" fmla="*/ 4408333 h 39"/>
                  <a:gd name="T10" fmla="*/ 2338783 w 20"/>
                  <a:gd name="T11" fmla="*/ 3378915 h 39"/>
                  <a:gd name="T12" fmla="*/ 2338783 w 20"/>
                  <a:gd name="T13" fmla="*/ 1134393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9"/>
                  <a:gd name="T23" fmla="*/ 20 w 20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6" name="Freeform 15"/>
              <p:cNvSpPr>
                <a:spLocks/>
              </p:cNvSpPr>
              <p:nvPr/>
            </p:nvSpPr>
            <p:spPr bwMode="auto">
              <a:xfrm>
                <a:off x="4398" y="1474"/>
                <a:ext cx="82" cy="279"/>
              </a:xfrm>
              <a:custGeom>
                <a:avLst/>
                <a:gdLst>
                  <a:gd name="T0" fmla="*/ 2288025 w 19"/>
                  <a:gd name="T1" fmla="*/ 1044820 h 65"/>
                  <a:gd name="T2" fmla="*/ 1202496 w 19"/>
                  <a:gd name="T3" fmla="*/ 0 h 65"/>
                  <a:gd name="T4" fmla="*/ 0 w 19"/>
                  <a:gd name="T5" fmla="*/ 1044820 h 65"/>
                  <a:gd name="T6" fmla="*/ 0 w 19"/>
                  <a:gd name="T7" fmla="*/ 6441233 h 65"/>
                  <a:gd name="T8" fmla="*/ 1202496 w 19"/>
                  <a:gd name="T9" fmla="*/ 7491823 h 65"/>
                  <a:gd name="T10" fmla="*/ 2288025 w 19"/>
                  <a:gd name="T11" fmla="*/ 6441233 h 65"/>
                  <a:gd name="T12" fmla="*/ 2288025 w 19"/>
                  <a:gd name="T13" fmla="*/ 104482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7" name="Freeform 16"/>
              <p:cNvSpPr>
                <a:spLocks/>
              </p:cNvSpPr>
              <p:nvPr/>
            </p:nvSpPr>
            <p:spPr bwMode="auto">
              <a:xfrm>
                <a:off x="4625" y="1320"/>
                <a:ext cx="82" cy="514"/>
              </a:xfrm>
              <a:custGeom>
                <a:avLst/>
                <a:gdLst>
                  <a:gd name="T0" fmla="*/ 2288025 w 19"/>
                  <a:gd name="T1" fmla="*/ 1031041 h 120"/>
                  <a:gd name="T2" fmla="*/ 1085524 w 19"/>
                  <a:gd name="T3" fmla="*/ 0 h 120"/>
                  <a:gd name="T4" fmla="*/ 0 w 19"/>
                  <a:gd name="T5" fmla="*/ 1031041 h 120"/>
                  <a:gd name="T6" fmla="*/ 0 w 19"/>
                  <a:gd name="T7" fmla="*/ 12568355 h 120"/>
                  <a:gd name="T8" fmla="*/ 1085524 w 19"/>
                  <a:gd name="T9" fmla="*/ 13599087 h 120"/>
                  <a:gd name="T10" fmla="*/ 2288025 w 19"/>
                  <a:gd name="T11" fmla="*/ 12568355 h 120"/>
                  <a:gd name="T12" fmla="*/ 2288025 w 19"/>
                  <a:gd name="T13" fmla="*/ 1031041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20"/>
                  <a:gd name="T23" fmla="*/ 19 w 19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8" name="Freeform 17"/>
              <p:cNvSpPr>
                <a:spLocks/>
              </p:cNvSpPr>
              <p:nvPr/>
            </p:nvSpPr>
            <p:spPr bwMode="auto">
              <a:xfrm>
                <a:off x="4848" y="1474"/>
                <a:ext cx="82" cy="279"/>
              </a:xfrm>
              <a:custGeom>
                <a:avLst/>
                <a:gdLst>
                  <a:gd name="T0" fmla="*/ 2288025 w 19"/>
                  <a:gd name="T1" fmla="*/ 1044820 h 65"/>
                  <a:gd name="T2" fmla="*/ 1202496 w 19"/>
                  <a:gd name="T3" fmla="*/ 0 h 65"/>
                  <a:gd name="T4" fmla="*/ 0 w 19"/>
                  <a:gd name="T5" fmla="*/ 1044820 h 65"/>
                  <a:gd name="T6" fmla="*/ 0 w 19"/>
                  <a:gd name="T7" fmla="*/ 6441233 h 65"/>
                  <a:gd name="T8" fmla="*/ 1202496 w 19"/>
                  <a:gd name="T9" fmla="*/ 7491823 h 65"/>
                  <a:gd name="T10" fmla="*/ 2288025 w 19"/>
                  <a:gd name="T11" fmla="*/ 6441233 h 65"/>
                  <a:gd name="T12" fmla="*/ 2288025 w 19"/>
                  <a:gd name="T13" fmla="*/ 104482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5"/>
                  <a:gd name="T23" fmla="*/ 19 w 19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9" name="Freeform 18"/>
              <p:cNvSpPr>
                <a:spLocks/>
              </p:cNvSpPr>
              <p:nvPr/>
            </p:nvSpPr>
            <p:spPr bwMode="auto">
              <a:xfrm>
                <a:off x="5075" y="1586"/>
                <a:ext cx="82" cy="167"/>
              </a:xfrm>
              <a:custGeom>
                <a:avLst/>
                <a:gdLst>
                  <a:gd name="T0" fmla="*/ 2288025 w 19"/>
                  <a:gd name="T1" fmla="*/ 1134393 h 39"/>
                  <a:gd name="T2" fmla="*/ 1085524 w 19"/>
                  <a:gd name="T3" fmla="*/ 0 h 39"/>
                  <a:gd name="T4" fmla="*/ 0 w 19"/>
                  <a:gd name="T5" fmla="*/ 1134393 h 39"/>
                  <a:gd name="T6" fmla="*/ 0 w 19"/>
                  <a:gd name="T7" fmla="*/ 3378915 h 39"/>
                  <a:gd name="T8" fmla="*/ 1085524 w 19"/>
                  <a:gd name="T9" fmla="*/ 4408333 h 39"/>
                  <a:gd name="T10" fmla="*/ 2288025 w 19"/>
                  <a:gd name="T11" fmla="*/ 3378915 h 39"/>
                  <a:gd name="T12" fmla="*/ 2288025 w 19"/>
                  <a:gd name="T13" fmla="*/ 1134393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9"/>
                  <a:gd name="T23" fmla="*/ 19 w 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4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82124" tIns="41061" rIns="82124" bIns="41061" anchor="ctr"/>
            <a:lstStyle/>
            <a:p>
              <a:endParaRPr lang="ar-EG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Reference Models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525963"/>
          </a:xfrm>
        </p:spPr>
        <p:txBody>
          <a:bodyPr/>
          <a:lstStyle/>
          <a:p>
            <a:pPr eaLnBrk="1" hangingPunct="1"/>
            <a:r>
              <a:rPr lang="en-US" sz="2600" smtClean="0"/>
              <a:t>a framework (guideline) for network implementation and troubleshooting</a:t>
            </a:r>
          </a:p>
          <a:p>
            <a:pPr eaLnBrk="1" hangingPunct="1"/>
            <a:r>
              <a:rPr lang="en-US" sz="2600" smtClean="0"/>
              <a:t>divides complex functions into simpler components</a:t>
            </a:r>
            <a:endParaRPr lang="ar-EG" sz="2600" smtClean="0"/>
          </a:p>
          <a:p>
            <a:pPr eaLnBrk="1" hangingPunct="1"/>
            <a:r>
              <a:rPr lang="en-US" sz="2600" u="sng" smtClean="0"/>
              <a:t>Importance of reference model:</a:t>
            </a:r>
          </a:p>
          <a:p>
            <a:pPr lvl="1" indent="0" eaLnBrk="1" hangingPunct="1"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2200" smtClean="0"/>
              <a:t>Vendor interoperability “standardization”.</a:t>
            </a:r>
          </a:p>
          <a:p>
            <a:pPr lvl="1" indent="0" eaLnBrk="1" hangingPunct="1"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2200" smtClean="0"/>
              <a:t>Better understanding of data transfer</a:t>
            </a:r>
            <a:endParaRPr lang="en-US" sz="2200" u="sng" smtClean="0"/>
          </a:p>
          <a:p>
            <a:pPr eaLnBrk="1" hangingPunct="1"/>
            <a:r>
              <a:rPr lang="en-US" sz="2600" u="sng" smtClean="0"/>
              <a:t>Reference model types :</a:t>
            </a:r>
          </a:p>
          <a:p>
            <a:pPr lvl="1" indent="0" eaLnBrk="1" hangingPunct="1"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2200" smtClean="0"/>
              <a:t>OSI (Open System Interconnection ).</a:t>
            </a:r>
          </a:p>
          <a:p>
            <a:pPr lvl="1" indent="0" eaLnBrk="1" hangingPunct="1"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2200" smtClean="0"/>
              <a:t>TCP/IP (DOD Model).</a:t>
            </a:r>
          </a:p>
          <a:p>
            <a:pPr lvl="1" indent="0" eaLnBrk="1" hangingPunct="1"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2200" smtClean="0"/>
              <a:t>Other Models.</a:t>
            </a:r>
          </a:p>
          <a:p>
            <a:pPr eaLnBrk="1" hangingPunct="1">
              <a:buFont typeface="Arial" pitchFamily="34" charset="0"/>
              <a:buNone/>
            </a:pPr>
            <a:endParaRPr lang="en-US" sz="2600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" y="1704975"/>
            <a:ext cx="8820150" cy="476885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4850" y="1552575"/>
            <a:ext cx="7724775" cy="497205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media</a:t>
            </a:r>
            <a:endParaRPr lang="ar-EG" smtClean="0"/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65325"/>
            <a:ext cx="7924800" cy="458787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4825" y="1562100"/>
            <a:ext cx="8267700" cy="497205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6725" y="1900238"/>
            <a:ext cx="8429625" cy="4633912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Models</a:t>
            </a:r>
            <a:endParaRPr lang="ar-EG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28775"/>
            <a:ext cx="8467725" cy="470535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329746-F68E-4167-BA15-16462E54D7A1}"/>
</file>

<file path=customXml/itemProps2.xml><?xml version="1.0" encoding="utf-8"?>
<ds:datastoreItem xmlns:ds="http://schemas.openxmlformats.org/officeDocument/2006/customXml" ds:itemID="{6315B300-D7AD-4149-8D81-27254A885187}"/>
</file>

<file path=customXml/itemProps3.xml><?xml version="1.0" encoding="utf-8"?>
<ds:datastoreItem xmlns:ds="http://schemas.openxmlformats.org/officeDocument/2006/customXml" ds:itemID="{6FA30341-F1D1-436E-981C-8C519E5AC87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101</Words>
  <Application>Microsoft Office PowerPoint</Application>
  <PresentationFormat>On-screen Show (4:3)</PresentationFormat>
  <Paragraphs>35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Network Reference Models  </vt:lpstr>
      <vt:lpstr>Reference Models</vt:lpstr>
      <vt:lpstr>Reference Models</vt:lpstr>
      <vt:lpstr>Reference Models</vt:lpstr>
      <vt:lpstr>Reference Models</vt:lpstr>
      <vt:lpstr>Network media</vt:lpstr>
      <vt:lpstr>Reference Models</vt:lpstr>
      <vt:lpstr>Reference Models</vt:lpstr>
      <vt:lpstr>Reference Models</vt:lpstr>
      <vt:lpstr>Reference Models</vt:lpstr>
      <vt:lpstr>Reference Models</vt:lpstr>
      <vt:lpstr>Reference Models</vt:lpstr>
      <vt:lpstr>Reference Models</vt:lpstr>
      <vt:lpstr>Reference Models</vt:lpstr>
      <vt:lpstr>Reference Models</vt:lpstr>
      <vt:lpstr>Reference Models</vt:lpstr>
      <vt:lpstr>Reference Models</vt:lpstr>
      <vt:lpstr>Reference Models</vt:lpstr>
      <vt:lpstr>Reference Models</vt:lpstr>
      <vt:lpstr>Reference Models</vt:lpstr>
      <vt:lpstr>Transmission Example</vt:lpstr>
      <vt:lpstr>Slide 22</vt:lpstr>
    </vt:vector>
  </TitlesOfParts>
  <Company>University of Brighton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Services</dc:creator>
  <cp:lastModifiedBy>Civil Head</cp:lastModifiedBy>
  <cp:revision>84</cp:revision>
  <cp:lastPrinted>2007-06-27T16:18:00Z</cp:lastPrinted>
  <dcterms:created xsi:type="dcterms:W3CDTF">2010-12-15T15:59:42Z</dcterms:created>
  <dcterms:modified xsi:type="dcterms:W3CDTF">2018-09-24T17:38:59Z</dcterms:modified>
</cp:coreProperties>
</file>