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95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CB293"/>
    <a:srgbClr val="2AFFC9"/>
    <a:srgbClr val="6366E3"/>
    <a:srgbClr val="5394E3"/>
    <a:srgbClr val="598DE3"/>
    <a:srgbClr val="63A6E3"/>
    <a:srgbClr val="32A7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7" d="100"/>
          <a:sy n="87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72" d="100"/>
        <a:sy n="72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40"/>
    </p:cViewPr>
  </p:sorterViewPr>
  <p:notesViewPr>
    <p:cSldViewPr>
      <p:cViewPr>
        <p:scale>
          <a:sx n="200" d="100"/>
          <a:sy n="200" d="100"/>
        </p:scale>
        <p:origin x="-88" y="614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707A85-C75C-4F55-B192-241C478CB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8045B8-7725-49ED-8896-12536C509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C692B-BD14-49F8-885C-0224F73F4B0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4035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0936C-8CA4-4AEC-8632-57795D538854}" type="slidenum">
              <a:rPr lang="ar-SA" smtClean="0"/>
              <a:pPr/>
              <a:t>36</a:t>
            </a:fld>
            <a:endParaRPr lang="en-US" smtClean="0"/>
          </a:p>
        </p:txBody>
      </p:sp>
      <p:sp>
        <p:nvSpPr>
          <p:cNvPr id="53251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C5B19-10D1-4F0C-B7BD-49AD50815C8E}" type="slidenum">
              <a:rPr lang="ar-SA" smtClean="0"/>
              <a:pPr/>
              <a:t>37</a:t>
            </a:fld>
            <a:endParaRPr lang="en-US" smtClean="0"/>
          </a:p>
        </p:txBody>
      </p:sp>
      <p:sp>
        <p:nvSpPr>
          <p:cNvPr id="54275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89DED-7CD8-4521-BB4D-56E7F7C69F5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5059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816E7-EE30-4D28-B98E-4B05852DABC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3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1DC9E-7F58-49AB-AF35-E610D43DE93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7107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93E3E-F88E-437A-AC5D-5785799B0B7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8131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52BC2-2D8C-4B9B-A732-829D1E43D28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9155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01B62-4025-4AC9-9FED-58FDDFFDE6E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0179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B7D46-4A9B-4463-9001-70D5354F026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1203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 txBox="1">
            <a:spLocks noGrp="1" noChangeArrowheads="1"/>
          </p:cNvSpPr>
          <p:nvPr/>
        </p:nvSpPr>
        <p:spPr bwMode="auto">
          <a:xfrm>
            <a:off x="5800235" y="8536744"/>
            <a:ext cx="795706" cy="28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452" tIns="0" rIns="18452" bIns="0" anchor="b"/>
          <a:lstStyle/>
          <a:p>
            <a:pPr algn="r" defTabSz="884499"/>
            <a:fld id="{B21CA807-EB3E-4C79-AFA4-431A3323025D}" type="slidenum">
              <a:rPr lang="ar-SA" sz="800"/>
              <a:pPr algn="r" defTabSz="884499"/>
              <a:t>34</a:t>
            </a:fld>
            <a:endParaRPr lang="en-US" sz="800" dirty="0"/>
          </a:p>
        </p:txBody>
      </p:sp>
      <p:sp>
        <p:nvSpPr>
          <p:cNvPr id="52227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92B6-5E51-492C-965F-BB8E02286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1930-80BC-4CC0-B7D8-64E5922DD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781175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781175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AEBB86-F3E6-47FA-BF5D-CFC90BEAA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1143000"/>
          </a:xfrm>
        </p:spPr>
        <p:txBody>
          <a:bodyPr/>
          <a:lstStyle/>
          <a:p>
            <a:r>
              <a:rPr lang="en-US" sz="4400" dirty="0" smtClean="0"/>
              <a:t>Application Layer Functionality and Protocols</a:t>
            </a:r>
            <a:br>
              <a:rPr lang="en-US" sz="4400" dirty="0" smtClean="0"/>
            </a:b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7772400" cy="2739008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sz="3600" b="1" dirty="0" smtClean="0"/>
              <a:t>Presented By</a:t>
            </a:r>
          </a:p>
          <a:p>
            <a:pPr algn="ctr"/>
            <a:r>
              <a:rPr lang="en-US" sz="3600" b="1" dirty="0" smtClean="0"/>
              <a:t>Dr. </a:t>
            </a:r>
            <a:r>
              <a:rPr lang="en-US" sz="3600" b="1" dirty="0" err="1" smtClean="0"/>
              <a:t>Waleed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Alseat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Mutah University</a:t>
            </a: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1563688"/>
            <a:ext cx="8515350" cy="4768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782638"/>
            <a:ext cx="8145462" cy="642937"/>
          </a:xfrm>
        </p:spPr>
        <p:txBody>
          <a:bodyPr/>
          <a:lstStyle/>
          <a:p>
            <a:pPr eaLnBrk="1" hangingPunct="1"/>
            <a:r>
              <a:rPr lang="en-US" smtClean="0"/>
              <a:t>Server Farm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Server Farm</a:t>
            </a:r>
            <a:endParaRPr lang="ar-EG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2275" y="1900238"/>
            <a:ext cx="8250238" cy="465772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Server Farm</a:t>
            </a:r>
            <a:endParaRPr lang="ar-EG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8" y="1730375"/>
            <a:ext cx="8769350" cy="483711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Server Farm</a:t>
            </a:r>
            <a:endParaRPr lang="ar-EG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" y="1711325"/>
            <a:ext cx="8642350" cy="48768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Server Farm</a:t>
            </a:r>
            <a:endParaRPr lang="ar-EG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700213"/>
            <a:ext cx="8562975" cy="4799012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Server Farm</a:t>
            </a:r>
            <a:endParaRPr lang="ar-EG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6850" y="1690688"/>
            <a:ext cx="8593138" cy="4827587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Server Farm</a:t>
            </a:r>
            <a:endParaRPr lang="ar-EG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3700" y="1749425"/>
            <a:ext cx="8366125" cy="4887913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823913"/>
            <a:ext cx="8145462" cy="838200"/>
          </a:xfrm>
        </p:spPr>
        <p:txBody>
          <a:bodyPr/>
          <a:lstStyle/>
          <a:p>
            <a:pPr eaLnBrk="1" hangingPunct="1"/>
            <a:r>
              <a:rPr lang="en-US" smtClean="0"/>
              <a:t>Client/Server Model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084388"/>
            <a:ext cx="4549775" cy="4335462"/>
          </a:xfrm>
          <a:noFill/>
        </p:spPr>
      </p:pic>
      <p:pic>
        <p:nvPicPr>
          <p:cNvPr id="2048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02175" y="2152650"/>
            <a:ext cx="4441825" cy="4297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814388"/>
            <a:ext cx="8145462" cy="620712"/>
          </a:xfrm>
        </p:spPr>
        <p:txBody>
          <a:bodyPr/>
          <a:lstStyle/>
          <a:p>
            <a:pPr eaLnBrk="1" hangingPunct="1"/>
            <a:r>
              <a:rPr lang="en-US" smtClean="0"/>
              <a:t>Client/Server Model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1631950"/>
            <a:ext cx="8504238" cy="496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Peer to Peer Applications</a:t>
            </a:r>
            <a:endParaRPr lang="ar-EG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325" y="1573213"/>
            <a:ext cx="8750300" cy="497522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782638"/>
            <a:ext cx="8145462" cy="593725"/>
          </a:xfrm>
        </p:spPr>
        <p:txBody>
          <a:bodyPr/>
          <a:lstStyle/>
          <a:p>
            <a:pPr eaLnBrk="1" hangingPunct="1"/>
            <a:r>
              <a:rPr lang="en-US" smtClean="0"/>
              <a:t>Applications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366838"/>
            <a:ext cx="8780463" cy="5302250"/>
          </a:xfrm>
        </p:spPr>
        <p:txBody>
          <a:bodyPr/>
          <a:lstStyle/>
          <a:p>
            <a:pPr eaLnBrk="1" hangingPunct="1"/>
            <a:r>
              <a:rPr lang="en-US" smtClean="0"/>
              <a:t>The Interface Between Human and Data Networks</a:t>
            </a:r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74863"/>
            <a:ext cx="7964488" cy="4441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 smtClean="0"/>
              <a:t>omain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/>
              <a:t>ame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erver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DNS</a:t>
            </a:r>
            <a:endParaRPr lang="ar-EG" dirty="0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725" y="2043113"/>
            <a:ext cx="8558213" cy="4308475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 smtClean="0"/>
              <a:t>omain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/>
              <a:t>ame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erver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DNS</a:t>
            </a:r>
            <a:endParaRPr lang="ar-EG" dirty="0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675" y="2028825"/>
            <a:ext cx="8528050" cy="4332288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 smtClean="0"/>
              <a:t>omain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/>
              <a:t>ame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erver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DNS</a:t>
            </a:r>
            <a:endParaRPr lang="ar-EG" dirty="0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5425" y="1900238"/>
            <a:ext cx="8702675" cy="4403725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 smtClean="0"/>
              <a:t>omain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/>
              <a:t>ame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erver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DNS</a:t>
            </a:r>
            <a:endParaRPr lang="ar-EG" dirty="0" smtClean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0550" y="1900238"/>
            <a:ext cx="8180388" cy="458787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87375" y="742950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 smtClean="0"/>
              <a:t>omain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/>
              <a:t>ame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erver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DNS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8" y="1720850"/>
            <a:ext cx="8456612" cy="501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 smtClean="0"/>
              <a:t>omain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/>
              <a:t>ame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erver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DNS</a:t>
            </a:r>
            <a:endParaRPr lang="ar-EG" dirty="0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8" y="1711325"/>
            <a:ext cx="8445500" cy="4797425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78263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</a:t>
            </a:r>
            <a:r>
              <a:rPr lang="en-US" dirty="0" err="1" smtClean="0"/>
              <a:t>yper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err="1" smtClean="0"/>
              <a:t>ext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err="1" smtClean="0"/>
              <a:t>ransfere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rotocol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</a:t>
            </a:r>
            <a:r>
              <a:rPr lang="en-US" dirty="0" smtClean="0"/>
              <a:t> 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138" y="2336800"/>
            <a:ext cx="7405687" cy="4103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</a:t>
            </a:r>
            <a:r>
              <a:rPr lang="en-US" dirty="0" err="1" smtClean="0"/>
              <a:t>yper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err="1" smtClean="0"/>
              <a:t>ext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err="1" smtClean="0"/>
              <a:t>ransfere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rotocol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</a:t>
            </a:r>
            <a:r>
              <a:rPr lang="en-US" dirty="0" smtClean="0"/>
              <a:t> </a:t>
            </a:r>
            <a:endParaRPr lang="ar-EG" dirty="0" smtClean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5425" y="1900238"/>
            <a:ext cx="8731250" cy="444500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</a:t>
            </a:r>
            <a:r>
              <a:rPr lang="en-US" dirty="0" err="1" smtClean="0"/>
              <a:t>yper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err="1" smtClean="0"/>
              <a:t>ext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err="1" smtClean="0"/>
              <a:t>ransfere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rotocol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</a:t>
            </a:r>
            <a:r>
              <a:rPr lang="en-US" dirty="0" smtClean="0"/>
              <a:t> </a:t>
            </a:r>
            <a:endParaRPr lang="ar-EG" dirty="0" smtClean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6063" y="1900238"/>
            <a:ext cx="8612187" cy="4505325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725488"/>
            <a:ext cx="8829675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ost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 smtClean="0"/>
              <a:t>ffice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rotocol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POP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imple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dirty="0" smtClean="0"/>
              <a:t>ail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smtClean="0"/>
              <a:t>ransfer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rotocol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SMTP</a:t>
            </a:r>
            <a:endParaRPr lang="ar-EG" dirty="0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8813" y="1900238"/>
            <a:ext cx="7826375" cy="4510087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</a:t>
            </a:r>
            <a:endParaRPr lang="ar-EG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2750" y="2136775"/>
            <a:ext cx="8297863" cy="4416425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774700"/>
            <a:ext cx="8810625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ost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 smtClean="0"/>
              <a:t>ffice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rotocol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POP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imple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dirty="0" smtClean="0"/>
              <a:t>ail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smtClean="0"/>
              <a:t>ransfer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rotocol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SMTP</a:t>
            </a:r>
            <a:endParaRPr lang="ar-EG" dirty="0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5425" y="1900238"/>
            <a:ext cx="8721725" cy="445135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0413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ost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 smtClean="0"/>
              <a:t>ffice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rotocol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POP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imple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dirty="0" smtClean="0"/>
              <a:t>ail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smtClean="0"/>
              <a:t>ransfer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rotocol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SMTP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1475"/>
            <a:ext cx="8956675" cy="508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</a:t>
            </a:r>
            <a:r>
              <a:rPr lang="en-US" dirty="0" smtClean="0"/>
              <a:t>ile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smtClean="0"/>
              <a:t>ransfer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rotocol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FTP</a:t>
            </a:r>
            <a:endParaRPr lang="ar-E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" y="1860550"/>
            <a:ext cx="8780463" cy="4587875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" y="627063"/>
            <a:ext cx="9026525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 smtClean="0"/>
              <a:t>ynamic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</a:t>
            </a:r>
            <a:r>
              <a:rPr lang="en-US" dirty="0" smtClean="0"/>
              <a:t>ost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US" dirty="0" smtClean="0"/>
              <a:t>onfiguration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rotocol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DHCP</a:t>
            </a:r>
            <a:endParaRPr lang="ar-E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" y="1900238"/>
            <a:ext cx="8731250" cy="45593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5638" y="78263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Tel</a:t>
            </a:r>
            <a:r>
              <a:rPr lang="en-US" dirty="0" smtClean="0"/>
              <a:t>ecommunication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Net</a:t>
            </a:r>
            <a:r>
              <a:rPr lang="en-US" dirty="0" smtClean="0"/>
              <a:t>work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Telnet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" y="1847850"/>
            <a:ext cx="7826375" cy="4608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eer-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smtClean="0"/>
              <a:t>o-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/>
              <a:t>eer Application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P2P</a:t>
            </a:r>
            <a:endParaRPr lang="ar-E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3063" y="1612900"/>
            <a:ext cx="8348662" cy="4916488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793750"/>
            <a:ext cx="8145462" cy="838200"/>
          </a:xfrm>
        </p:spPr>
        <p:txBody>
          <a:bodyPr/>
          <a:lstStyle/>
          <a:p>
            <a:pPr eaLnBrk="1" hangingPunct="1"/>
            <a:r>
              <a:rPr lang="en-US" smtClean="0"/>
              <a:t>Features, Operation, and Use of TCP/IP Application Layer Services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614488"/>
            <a:ext cx="7940675" cy="507682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000" smtClean="0"/>
              <a:t>Describe the features of the </a:t>
            </a:r>
            <a:r>
              <a:rPr lang="ar-EG" sz="2000" smtClean="0"/>
              <a:t>Gnutella </a:t>
            </a:r>
            <a:r>
              <a:rPr lang="en-US" sz="2000" smtClean="0"/>
              <a:t>protocol and the role it plays in supporting P2P services</a:t>
            </a:r>
            <a:r>
              <a:rPr lang="en-US" sz="1800" smtClean="0"/>
              <a:t> 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213" y="2130425"/>
            <a:ext cx="6985000" cy="4576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4383088"/>
            <a:chOff x="0" y="0"/>
            <a:chExt cx="5760" cy="276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727" y="1485"/>
              <a:ext cx="2400" cy="1276"/>
              <a:chOff x="3272" y="1316"/>
              <a:chExt cx="1889" cy="1002"/>
            </a:xfrm>
          </p:grpSpPr>
          <p:sp>
            <p:nvSpPr>
              <p:cNvPr id="4096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6" name="Rectangle 5"/>
              <p:cNvSpPr>
                <a:spLocks noChangeArrowheads="1"/>
              </p:cNvSpPr>
              <p:nvPr/>
            </p:nvSpPr>
            <p:spPr bwMode="auto">
              <a:xfrm>
                <a:off x="3803" y="1980"/>
                <a:ext cx="86" cy="325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40967" name="Freeform 6"/>
              <p:cNvSpPr>
                <a:spLocks/>
              </p:cNvSpPr>
              <p:nvPr/>
            </p:nvSpPr>
            <p:spPr bwMode="auto">
              <a:xfrm>
                <a:off x="4304" y="1971"/>
                <a:ext cx="249" cy="343"/>
              </a:xfrm>
              <a:custGeom>
                <a:avLst/>
                <a:gdLst>
                  <a:gd name="T0" fmla="*/ 84578 w 58"/>
                  <a:gd name="T1" fmla="*/ 34836 h 80"/>
                  <a:gd name="T2" fmla="*/ 61172 w 58"/>
                  <a:gd name="T3" fmla="*/ 29082 h 80"/>
                  <a:gd name="T4" fmla="*/ 30541 w 58"/>
                  <a:gd name="T5" fmla="*/ 58087 h 80"/>
                  <a:gd name="T6" fmla="*/ 61172 w 58"/>
                  <a:gd name="T7" fmla="*/ 86856 h 80"/>
                  <a:gd name="T8" fmla="*/ 84578 w 58"/>
                  <a:gd name="T9" fmla="*/ 81102 h 80"/>
                  <a:gd name="T10" fmla="*/ 84578 w 58"/>
                  <a:gd name="T11" fmla="*/ 111526 h 80"/>
                  <a:gd name="T12" fmla="*/ 59824 w 58"/>
                  <a:gd name="T13" fmla="*/ 115938 h 80"/>
                  <a:gd name="T14" fmla="*/ 0 w 58"/>
                  <a:gd name="T15" fmla="*/ 58087 h 80"/>
                  <a:gd name="T16" fmla="*/ 59824 w 58"/>
                  <a:gd name="T17" fmla="*/ 0 h 80"/>
                  <a:gd name="T18" fmla="*/ 84578 w 58"/>
                  <a:gd name="T19" fmla="*/ 4412 h 80"/>
                  <a:gd name="T20" fmla="*/ 84578 w 58"/>
                  <a:gd name="T21" fmla="*/ 34836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80"/>
                  <a:gd name="T35" fmla="*/ 58 w 58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8" name="Freeform 7"/>
              <p:cNvSpPr>
                <a:spLocks/>
              </p:cNvSpPr>
              <p:nvPr/>
            </p:nvSpPr>
            <p:spPr bwMode="auto">
              <a:xfrm>
                <a:off x="3443" y="1971"/>
                <a:ext cx="249" cy="343"/>
              </a:xfrm>
              <a:custGeom>
                <a:avLst/>
                <a:gdLst>
                  <a:gd name="T0" fmla="*/ 84578 w 58"/>
                  <a:gd name="T1" fmla="*/ 34836 h 80"/>
                  <a:gd name="T2" fmla="*/ 61172 w 58"/>
                  <a:gd name="T3" fmla="*/ 29082 h 80"/>
                  <a:gd name="T4" fmla="*/ 30541 w 58"/>
                  <a:gd name="T5" fmla="*/ 58087 h 80"/>
                  <a:gd name="T6" fmla="*/ 61172 w 58"/>
                  <a:gd name="T7" fmla="*/ 86856 h 80"/>
                  <a:gd name="T8" fmla="*/ 84578 w 58"/>
                  <a:gd name="T9" fmla="*/ 81102 h 80"/>
                  <a:gd name="T10" fmla="*/ 84578 w 58"/>
                  <a:gd name="T11" fmla="*/ 111526 h 80"/>
                  <a:gd name="T12" fmla="*/ 58391 w 58"/>
                  <a:gd name="T13" fmla="*/ 115938 h 80"/>
                  <a:gd name="T14" fmla="*/ 0 w 58"/>
                  <a:gd name="T15" fmla="*/ 58087 h 80"/>
                  <a:gd name="T16" fmla="*/ 58391 w 58"/>
                  <a:gd name="T17" fmla="*/ 0 h 80"/>
                  <a:gd name="T18" fmla="*/ 84578 w 58"/>
                  <a:gd name="T19" fmla="*/ 4412 h 80"/>
                  <a:gd name="T20" fmla="*/ 84578 w 58"/>
                  <a:gd name="T21" fmla="*/ 34836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80"/>
                  <a:gd name="T35" fmla="*/ 58 w 58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9" name="Freeform 8"/>
              <p:cNvSpPr>
                <a:spLocks noEditPoints="1"/>
              </p:cNvSpPr>
              <p:nvPr/>
            </p:nvSpPr>
            <p:spPr bwMode="auto">
              <a:xfrm>
                <a:off x="4643" y="1971"/>
                <a:ext cx="342" cy="343"/>
              </a:xfrm>
              <a:custGeom>
                <a:avLst/>
                <a:gdLst>
                  <a:gd name="T0" fmla="*/ 114224 w 80"/>
                  <a:gd name="T1" fmla="*/ 58087 h 80"/>
                  <a:gd name="T2" fmla="*/ 57110 w 80"/>
                  <a:gd name="T3" fmla="*/ 115938 h 80"/>
                  <a:gd name="T4" fmla="*/ 0 w 80"/>
                  <a:gd name="T5" fmla="*/ 58087 h 80"/>
                  <a:gd name="T6" fmla="*/ 57110 w 80"/>
                  <a:gd name="T7" fmla="*/ 0 h 80"/>
                  <a:gd name="T8" fmla="*/ 114224 w 80"/>
                  <a:gd name="T9" fmla="*/ 58087 h 80"/>
                  <a:gd name="T10" fmla="*/ 57110 w 80"/>
                  <a:gd name="T11" fmla="*/ 29082 h 80"/>
                  <a:gd name="T12" fmla="*/ 28749 w 80"/>
                  <a:gd name="T13" fmla="*/ 58087 h 80"/>
                  <a:gd name="T14" fmla="*/ 57110 w 80"/>
                  <a:gd name="T15" fmla="*/ 86856 h 80"/>
                  <a:gd name="T16" fmla="*/ 85474 w 80"/>
                  <a:gd name="T17" fmla="*/ 58087 h 80"/>
                  <a:gd name="T18" fmla="*/ 57110 w 80"/>
                  <a:gd name="T19" fmla="*/ 29082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80"/>
                  <a:gd name="T32" fmla="*/ 80 w 80"/>
                  <a:gd name="T33" fmla="*/ 80 h 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0" name="Freeform 9"/>
              <p:cNvSpPr>
                <a:spLocks/>
              </p:cNvSpPr>
              <p:nvPr/>
            </p:nvSpPr>
            <p:spPr bwMode="auto">
              <a:xfrm>
                <a:off x="4000" y="1971"/>
                <a:ext cx="223" cy="343"/>
              </a:xfrm>
              <a:custGeom>
                <a:avLst/>
                <a:gdLst>
                  <a:gd name="T0" fmla="*/ 68302 w 52"/>
                  <a:gd name="T1" fmla="*/ 27354 h 80"/>
                  <a:gd name="T2" fmla="*/ 46384 w 52"/>
                  <a:gd name="T3" fmla="*/ 24670 h 80"/>
                  <a:gd name="T4" fmla="*/ 29093 w 52"/>
                  <a:gd name="T5" fmla="*/ 33421 h 80"/>
                  <a:gd name="T6" fmla="*/ 41950 w 52"/>
                  <a:gd name="T7" fmla="*/ 43587 h 80"/>
                  <a:gd name="T8" fmla="*/ 49382 w 52"/>
                  <a:gd name="T9" fmla="*/ 46271 h 80"/>
                  <a:gd name="T10" fmla="*/ 75404 w 52"/>
                  <a:gd name="T11" fmla="*/ 78418 h 80"/>
                  <a:gd name="T12" fmla="*/ 30435 w 52"/>
                  <a:gd name="T13" fmla="*/ 115938 h 80"/>
                  <a:gd name="T14" fmla="*/ 0 w 52"/>
                  <a:gd name="T15" fmla="*/ 111526 h 80"/>
                  <a:gd name="T16" fmla="*/ 0 w 52"/>
                  <a:gd name="T17" fmla="*/ 86856 h 80"/>
                  <a:gd name="T18" fmla="*/ 26022 w 52"/>
                  <a:gd name="T19" fmla="*/ 91268 h 80"/>
                  <a:gd name="T20" fmla="*/ 46384 w 52"/>
                  <a:gd name="T21" fmla="*/ 81102 h 80"/>
                  <a:gd name="T22" fmla="*/ 33527 w 52"/>
                  <a:gd name="T23" fmla="*/ 69595 h 80"/>
                  <a:gd name="T24" fmla="*/ 27365 w 52"/>
                  <a:gd name="T25" fmla="*/ 68253 h 80"/>
                  <a:gd name="T26" fmla="*/ 0 w 52"/>
                  <a:gd name="T27" fmla="*/ 34836 h 80"/>
                  <a:gd name="T28" fmla="*/ 40625 w 52"/>
                  <a:gd name="T29" fmla="*/ 0 h 80"/>
                  <a:gd name="T30" fmla="*/ 68302 w 52"/>
                  <a:gd name="T31" fmla="*/ 4412 h 80"/>
                  <a:gd name="T32" fmla="*/ 68302 w 52"/>
                  <a:gd name="T33" fmla="*/ 27354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0"/>
                  <a:gd name="T53" fmla="*/ 52 w 52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1" name="Freeform 10"/>
              <p:cNvSpPr>
                <a:spLocks/>
              </p:cNvSpPr>
              <p:nvPr/>
            </p:nvSpPr>
            <p:spPr bwMode="auto">
              <a:xfrm>
                <a:off x="3272" y="1586"/>
                <a:ext cx="81" cy="167"/>
              </a:xfrm>
              <a:custGeom>
                <a:avLst/>
                <a:gdLst>
                  <a:gd name="T0" fmla="*/ 26734 w 19"/>
                  <a:gd name="T1" fmla="*/ 14448 h 39"/>
                  <a:gd name="T2" fmla="*/ 14175 w 19"/>
                  <a:gd name="T3" fmla="*/ 0 h 39"/>
                  <a:gd name="T4" fmla="*/ 0 w 19"/>
                  <a:gd name="T5" fmla="*/ 14448 h 39"/>
                  <a:gd name="T6" fmla="*/ 0 w 19"/>
                  <a:gd name="T7" fmla="*/ 43035 h 39"/>
                  <a:gd name="T8" fmla="*/ 14175 w 19"/>
                  <a:gd name="T9" fmla="*/ 56146 h 39"/>
                  <a:gd name="T10" fmla="*/ 26734 w 19"/>
                  <a:gd name="T11" fmla="*/ 43035 h 39"/>
                  <a:gd name="T12" fmla="*/ 26734 w 19"/>
                  <a:gd name="T13" fmla="*/ 14448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9"/>
                  <a:gd name="T23" fmla="*/ 19 w 1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2" name="Freeform 11"/>
              <p:cNvSpPr>
                <a:spLocks/>
              </p:cNvSpPr>
              <p:nvPr/>
            </p:nvSpPr>
            <p:spPr bwMode="auto">
              <a:xfrm>
                <a:off x="3499" y="1474"/>
                <a:ext cx="81" cy="279"/>
              </a:xfrm>
              <a:custGeom>
                <a:avLst/>
                <a:gdLst>
                  <a:gd name="T0" fmla="*/ 26734 w 19"/>
                  <a:gd name="T1" fmla="*/ 13212 h 65"/>
                  <a:gd name="T2" fmla="*/ 12559 w 19"/>
                  <a:gd name="T3" fmla="*/ 0 h 65"/>
                  <a:gd name="T4" fmla="*/ 0 w 19"/>
                  <a:gd name="T5" fmla="*/ 13212 h 65"/>
                  <a:gd name="T6" fmla="*/ 0 w 19"/>
                  <a:gd name="T7" fmla="*/ 81451 h 65"/>
                  <a:gd name="T8" fmla="*/ 12559 w 19"/>
                  <a:gd name="T9" fmla="*/ 94736 h 65"/>
                  <a:gd name="T10" fmla="*/ 26734 w 19"/>
                  <a:gd name="T11" fmla="*/ 81451 h 65"/>
                  <a:gd name="T12" fmla="*/ 26734 w 19"/>
                  <a:gd name="T13" fmla="*/ 13212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3" name="Freeform 12"/>
              <p:cNvSpPr>
                <a:spLocks/>
              </p:cNvSpPr>
              <p:nvPr/>
            </p:nvSpPr>
            <p:spPr bwMode="auto">
              <a:xfrm>
                <a:off x="3722" y="1320"/>
                <a:ext cx="81" cy="514"/>
              </a:xfrm>
              <a:custGeom>
                <a:avLst/>
                <a:gdLst>
                  <a:gd name="T0" fmla="*/ 26734 w 19"/>
                  <a:gd name="T1" fmla="*/ 13120 h 120"/>
                  <a:gd name="T2" fmla="*/ 14175 w 19"/>
                  <a:gd name="T3" fmla="*/ 0 h 120"/>
                  <a:gd name="T4" fmla="*/ 0 w 19"/>
                  <a:gd name="T5" fmla="*/ 13120 h 120"/>
                  <a:gd name="T6" fmla="*/ 0 w 19"/>
                  <a:gd name="T7" fmla="*/ 159931 h 120"/>
                  <a:gd name="T8" fmla="*/ 14175 w 19"/>
                  <a:gd name="T9" fmla="*/ 173047 h 120"/>
                  <a:gd name="T10" fmla="*/ 26734 w 19"/>
                  <a:gd name="T11" fmla="*/ 159931 h 120"/>
                  <a:gd name="T12" fmla="*/ 26734 w 19"/>
                  <a:gd name="T13" fmla="*/ 13120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20"/>
                  <a:gd name="T23" fmla="*/ 19 w 19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4" name="Freeform 13"/>
              <p:cNvSpPr>
                <a:spLocks/>
              </p:cNvSpPr>
              <p:nvPr/>
            </p:nvSpPr>
            <p:spPr bwMode="auto">
              <a:xfrm>
                <a:off x="3949" y="1474"/>
                <a:ext cx="81" cy="279"/>
              </a:xfrm>
              <a:custGeom>
                <a:avLst/>
                <a:gdLst>
                  <a:gd name="T0" fmla="*/ 26734 w 19"/>
                  <a:gd name="T1" fmla="*/ 13212 h 65"/>
                  <a:gd name="T2" fmla="*/ 12559 w 19"/>
                  <a:gd name="T3" fmla="*/ 0 h 65"/>
                  <a:gd name="T4" fmla="*/ 0 w 19"/>
                  <a:gd name="T5" fmla="*/ 13212 h 65"/>
                  <a:gd name="T6" fmla="*/ 0 w 19"/>
                  <a:gd name="T7" fmla="*/ 81451 h 65"/>
                  <a:gd name="T8" fmla="*/ 12559 w 19"/>
                  <a:gd name="T9" fmla="*/ 94736 h 65"/>
                  <a:gd name="T10" fmla="*/ 26734 w 19"/>
                  <a:gd name="T11" fmla="*/ 81451 h 65"/>
                  <a:gd name="T12" fmla="*/ 26734 w 19"/>
                  <a:gd name="T13" fmla="*/ 13212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5" name="Freeform 14"/>
              <p:cNvSpPr>
                <a:spLocks/>
              </p:cNvSpPr>
              <p:nvPr/>
            </p:nvSpPr>
            <p:spPr bwMode="auto">
              <a:xfrm>
                <a:off x="4171" y="1586"/>
                <a:ext cx="86" cy="167"/>
              </a:xfrm>
              <a:custGeom>
                <a:avLst/>
                <a:gdLst>
                  <a:gd name="T0" fmla="*/ 29416 w 20"/>
                  <a:gd name="T1" fmla="*/ 14448 h 39"/>
                  <a:gd name="T2" fmla="*/ 14719 w 20"/>
                  <a:gd name="T3" fmla="*/ 0 h 39"/>
                  <a:gd name="T4" fmla="*/ 0 w 20"/>
                  <a:gd name="T5" fmla="*/ 14448 h 39"/>
                  <a:gd name="T6" fmla="*/ 0 w 20"/>
                  <a:gd name="T7" fmla="*/ 43035 h 39"/>
                  <a:gd name="T8" fmla="*/ 14719 w 20"/>
                  <a:gd name="T9" fmla="*/ 56146 h 39"/>
                  <a:gd name="T10" fmla="*/ 29416 w 20"/>
                  <a:gd name="T11" fmla="*/ 43035 h 39"/>
                  <a:gd name="T12" fmla="*/ 29416 w 20"/>
                  <a:gd name="T13" fmla="*/ 14448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9"/>
                  <a:gd name="T23" fmla="*/ 20 w 20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6" name="Freeform 15"/>
              <p:cNvSpPr>
                <a:spLocks/>
              </p:cNvSpPr>
              <p:nvPr/>
            </p:nvSpPr>
            <p:spPr bwMode="auto">
              <a:xfrm>
                <a:off x="4398" y="1474"/>
                <a:ext cx="82" cy="279"/>
              </a:xfrm>
              <a:custGeom>
                <a:avLst/>
                <a:gdLst>
                  <a:gd name="T0" fmla="*/ 28463 w 19"/>
                  <a:gd name="T1" fmla="*/ 13212 h 65"/>
                  <a:gd name="T2" fmla="*/ 14959 w 19"/>
                  <a:gd name="T3" fmla="*/ 0 h 65"/>
                  <a:gd name="T4" fmla="*/ 0 w 19"/>
                  <a:gd name="T5" fmla="*/ 13212 h 65"/>
                  <a:gd name="T6" fmla="*/ 0 w 19"/>
                  <a:gd name="T7" fmla="*/ 81451 h 65"/>
                  <a:gd name="T8" fmla="*/ 14959 w 19"/>
                  <a:gd name="T9" fmla="*/ 94736 h 65"/>
                  <a:gd name="T10" fmla="*/ 28463 w 19"/>
                  <a:gd name="T11" fmla="*/ 81451 h 65"/>
                  <a:gd name="T12" fmla="*/ 28463 w 19"/>
                  <a:gd name="T13" fmla="*/ 13212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7" name="Freeform 16"/>
              <p:cNvSpPr>
                <a:spLocks/>
              </p:cNvSpPr>
              <p:nvPr/>
            </p:nvSpPr>
            <p:spPr bwMode="auto">
              <a:xfrm>
                <a:off x="4625" y="1320"/>
                <a:ext cx="82" cy="514"/>
              </a:xfrm>
              <a:custGeom>
                <a:avLst/>
                <a:gdLst>
                  <a:gd name="T0" fmla="*/ 28463 w 19"/>
                  <a:gd name="T1" fmla="*/ 13120 h 120"/>
                  <a:gd name="T2" fmla="*/ 13504 w 19"/>
                  <a:gd name="T3" fmla="*/ 0 h 120"/>
                  <a:gd name="T4" fmla="*/ 0 w 19"/>
                  <a:gd name="T5" fmla="*/ 13120 h 120"/>
                  <a:gd name="T6" fmla="*/ 0 w 19"/>
                  <a:gd name="T7" fmla="*/ 159931 h 120"/>
                  <a:gd name="T8" fmla="*/ 13504 w 19"/>
                  <a:gd name="T9" fmla="*/ 173047 h 120"/>
                  <a:gd name="T10" fmla="*/ 28463 w 19"/>
                  <a:gd name="T11" fmla="*/ 159931 h 120"/>
                  <a:gd name="T12" fmla="*/ 28463 w 19"/>
                  <a:gd name="T13" fmla="*/ 13120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20"/>
                  <a:gd name="T23" fmla="*/ 19 w 19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8" name="Freeform 17"/>
              <p:cNvSpPr>
                <a:spLocks/>
              </p:cNvSpPr>
              <p:nvPr/>
            </p:nvSpPr>
            <p:spPr bwMode="auto">
              <a:xfrm>
                <a:off x="4848" y="1474"/>
                <a:ext cx="82" cy="279"/>
              </a:xfrm>
              <a:custGeom>
                <a:avLst/>
                <a:gdLst>
                  <a:gd name="T0" fmla="*/ 28463 w 19"/>
                  <a:gd name="T1" fmla="*/ 13212 h 65"/>
                  <a:gd name="T2" fmla="*/ 14959 w 19"/>
                  <a:gd name="T3" fmla="*/ 0 h 65"/>
                  <a:gd name="T4" fmla="*/ 0 w 19"/>
                  <a:gd name="T5" fmla="*/ 13212 h 65"/>
                  <a:gd name="T6" fmla="*/ 0 w 19"/>
                  <a:gd name="T7" fmla="*/ 81451 h 65"/>
                  <a:gd name="T8" fmla="*/ 14959 w 19"/>
                  <a:gd name="T9" fmla="*/ 94736 h 65"/>
                  <a:gd name="T10" fmla="*/ 28463 w 19"/>
                  <a:gd name="T11" fmla="*/ 81451 h 65"/>
                  <a:gd name="T12" fmla="*/ 28463 w 19"/>
                  <a:gd name="T13" fmla="*/ 13212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9" name="Freeform 18"/>
              <p:cNvSpPr>
                <a:spLocks/>
              </p:cNvSpPr>
              <p:nvPr/>
            </p:nvSpPr>
            <p:spPr bwMode="auto">
              <a:xfrm>
                <a:off x="5075" y="1586"/>
                <a:ext cx="82" cy="167"/>
              </a:xfrm>
              <a:custGeom>
                <a:avLst/>
                <a:gdLst>
                  <a:gd name="T0" fmla="*/ 28463 w 19"/>
                  <a:gd name="T1" fmla="*/ 14448 h 39"/>
                  <a:gd name="T2" fmla="*/ 13504 w 19"/>
                  <a:gd name="T3" fmla="*/ 0 h 39"/>
                  <a:gd name="T4" fmla="*/ 0 w 19"/>
                  <a:gd name="T5" fmla="*/ 14448 h 39"/>
                  <a:gd name="T6" fmla="*/ 0 w 19"/>
                  <a:gd name="T7" fmla="*/ 43035 h 39"/>
                  <a:gd name="T8" fmla="*/ 13504 w 19"/>
                  <a:gd name="T9" fmla="*/ 56146 h 39"/>
                  <a:gd name="T10" fmla="*/ 28463 w 19"/>
                  <a:gd name="T11" fmla="*/ 43035 h 39"/>
                  <a:gd name="T12" fmla="*/ 28463 w 19"/>
                  <a:gd name="T13" fmla="*/ 14448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9"/>
                  <a:gd name="T23" fmla="*/ 19 w 1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64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82124" tIns="41061" rIns="82124" bIns="41061" anchor="ctr"/>
            <a:lstStyle/>
            <a:p>
              <a:endParaRPr lang="ar-EG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</a:t>
            </a:r>
            <a:endParaRPr lang="ar-EG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1963" y="1900238"/>
            <a:ext cx="8358187" cy="4443412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</a:t>
            </a:r>
            <a:endParaRPr lang="ar-EG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3225" y="1900238"/>
            <a:ext cx="8356600" cy="4519612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</a:t>
            </a:r>
            <a:endParaRPr lang="ar-EG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6688" y="1900238"/>
            <a:ext cx="8534400" cy="44831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</a:t>
            </a:r>
            <a:endParaRPr lang="ar-EG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2125" y="1900238"/>
            <a:ext cx="8159750" cy="4452937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</a:t>
            </a:r>
            <a:endParaRPr lang="ar-EG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438" y="1900238"/>
            <a:ext cx="8161337" cy="44672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793750"/>
            <a:ext cx="8145462" cy="484188"/>
          </a:xfrm>
        </p:spPr>
        <p:txBody>
          <a:bodyPr/>
          <a:lstStyle/>
          <a:p>
            <a:pPr eaLnBrk="1" hangingPunct="1"/>
            <a:r>
              <a:rPr lang="en-US" smtClean="0"/>
              <a:t>Applications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1514475"/>
            <a:ext cx="8504237" cy="474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893AE3-3306-4DB7-8E93-9F5D35BC11BB}"/>
</file>

<file path=customXml/itemProps2.xml><?xml version="1.0" encoding="utf-8"?>
<ds:datastoreItem xmlns:ds="http://schemas.openxmlformats.org/officeDocument/2006/customXml" ds:itemID="{F3E74578-08F3-4415-9F2E-6EF3924FD8EA}"/>
</file>

<file path=customXml/itemProps3.xml><?xml version="1.0" encoding="utf-8"?>
<ds:datastoreItem xmlns:ds="http://schemas.openxmlformats.org/officeDocument/2006/customXml" ds:itemID="{8E28C4FA-0AE8-401C-89A9-3DD73C00ABD4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169</Words>
  <Application>Microsoft Office PowerPoint</Application>
  <PresentationFormat>On-screen Show (4:3)</PresentationFormat>
  <Paragraphs>53</Paragraphs>
  <Slides>37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Blank Presentation</vt:lpstr>
      <vt:lpstr>Application Layer Functionality and Protocols </vt:lpstr>
      <vt:lpstr>Applications 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Server Farm</vt:lpstr>
      <vt:lpstr>Server Farm</vt:lpstr>
      <vt:lpstr>Server Farm</vt:lpstr>
      <vt:lpstr>Server Farm</vt:lpstr>
      <vt:lpstr>Server Farm</vt:lpstr>
      <vt:lpstr>Server Farm</vt:lpstr>
      <vt:lpstr>Server Farm</vt:lpstr>
      <vt:lpstr>Client/Server Model</vt:lpstr>
      <vt:lpstr>Client/Server Model</vt:lpstr>
      <vt:lpstr>Peer to Peer Applications</vt:lpstr>
      <vt:lpstr>Domain Name Server DNS</vt:lpstr>
      <vt:lpstr>Domain Name Server DNS</vt:lpstr>
      <vt:lpstr>Domain Name Server DNS</vt:lpstr>
      <vt:lpstr>Domain Name Server DNS</vt:lpstr>
      <vt:lpstr>Domain Name Server DNS</vt:lpstr>
      <vt:lpstr>Domain Name Server DNS</vt:lpstr>
      <vt:lpstr>HyperText Transfere Protocol HTTP </vt:lpstr>
      <vt:lpstr>HyperText Transfere Protocol HTTP </vt:lpstr>
      <vt:lpstr>HyperText Transfere Protocol HTTP </vt:lpstr>
      <vt:lpstr>Post Office Protocol POP / Simple Mail Transfer Protocol SMTP</vt:lpstr>
      <vt:lpstr>Post Office Protocol POP / Simple Mail Transfer Protocol SMTP</vt:lpstr>
      <vt:lpstr>Post Office Protocol POP / Simple Mail Transfer Protocol SMTP</vt:lpstr>
      <vt:lpstr>File Transfer Protocol FTP</vt:lpstr>
      <vt:lpstr>Dynamic Host Configuration Protocol DHCP</vt:lpstr>
      <vt:lpstr>Telecommunication Network Telnet</vt:lpstr>
      <vt:lpstr>Peer-To-Peer Application P2P</vt:lpstr>
      <vt:lpstr>Features, Operation, and Use of TCP/IP Application Layer Services</vt:lpstr>
      <vt:lpstr>Slide 37</vt:lpstr>
    </vt:vector>
  </TitlesOfParts>
  <Company>University of Brighton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Services</dc:creator>
  <cp:lastModifiedBy>Civil Head</cp:lastModifiedBy>
  <cp:revision>85</cp:revision>
  <cp:lastPrinted>2007-06-27T16:18:00Z</cp:lastPrinted>
  <dcterms:created xsi:type="dcterms:W3CDTF">2010-12-15T15:59:42Z</dcterms:created>
  <dcterms:modified xsi:type="dcterms:W3CDTF">2018-09-24T17:41:16Z</dcterms:modified>
</cp:coreProperties>
</file>