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CB293"/>
    <a:srgbClr val="2AFFC9"/>
    <a:srgbClr val="6366E3"/>
    <a:srgbClr val="5394E3"/>
    <a:srgbClr val="598DE3"/>
    <a:srgbClr val="63A6E3"/>
    <a:srgbClr val="32A7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72" d="100"/>
        <a:sy n="72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0"/>
    </p:cViewPr>
  </p:sorterViewPr>
  <p:notesViewPr>
    <p:cSldViewPr>
      <p:cViewPr>
        <p:scale>
          <a:sx n="200" d="100"/>
          <a:sy n="200" d="100"/>
        </p:scale>
        <p:origin x="-88" y="614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707A85-C75C-4F55-B192-241C478CB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8045B8-7725-49ED-8896-12536C509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BC514-1351-4B34-AF5B-9303A4ED8AF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ChangeAspect="1" noChangeArrowheads="1" noTextEdit="1"/>
          </p:cNvSpPr>
          <p:nvPr>
            <p:ph type="sldImg"/>
          </p:nvPr>
        </p:nvSpPr>
        <p:spPr>
          <a:xfrm>
            <a:off x="844550" y="241300"/>
            <a:ext cx="5230813" cy="39243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059" y="4306726"/>
            <a:ext cx="5987647" cy="4183676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25EF7-04AE-42C9-9B63-0873BF71CC7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5FA2A-1CF2-42CC-B0EE-C628558600D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1E867-2B37-465A-AA2F-AD2C788B298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75B7C-B153-402E-854D-5B73DE900C1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A2F4F-DA28-4835-AFD0-EA404B39AC1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79293-3660-4CAB-A609-5C2A63B3DE8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C8966-32AF-4F2D-82AC-4D79CB26662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73136-692D-486E-81D7-10F738162D9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7C5D5-DE55-4A6B-972F-0FB4375C6DA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9C9F4-D3D8-439D-9354-74F70612E41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0179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EE263-7C14-43DF-9B44-6366F7D9EE1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25A0C-AA00-48C2-A4FB-161F76B5D85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6D3BF-D383-447E-A0E2-DF0D42C6223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051F2-14F9-4A70-861D-45BEF010229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58910-7C6D-48E0-93EA-C49E5C9AFF4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FFD61-2A7B-4233-90B5-4F37C360172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529F4-7447-4E9D-93F0-B1BFB0B82E8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1AA77-F11F-4B68-9811-5EAF3E48C6A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92B6-5E51-492C-965F-BB8E0228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1930-80BC-4CC0-B7D8-64E5922DD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781175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781175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AEBB86-F3E6-47FA-BF5D-CFC90BEA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1143000"/>
          </a:xfrm>
        </p:spPr>
        <p:txBody>
          <a:bodyPr/>
          <a:lstStyle/>
          <a:p>
            <a:r>
              <a:rPr lang="en-US" sz="4400" dirty="0" smtClean="0"/>
              <a:t>OSI Data Link Layer 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772400" cy="2739008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sz="3600" b="1" dirty="0" smtClean="0"/>
              <a:t>Presented By</a:t>
            </a:r>
          </a:p>
          <a:p>
            <a:pPr algn="ctr"/>
            <a:r>
              <a:rPr lang="en-US" sz="3600" b="1" dirty="0" smtClean="0"/>
              <a:t>Dr. </a:t>
            </a:r>
            <a:r>
              <a:rPr lang="en-US" sz="3600" b="1" dirty="0" err="1" smtClean="0"/>
              <a:t>Waleed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Alseat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Mutah University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 Access Control Techniques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1455738"/>
            <a:ext cx="8839200" cy="5200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 Access Control Techniques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8988" y="1573213"/>
            <a:ext cx="4545012" cy="4916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3213"/>
            <a:ext cx="4457700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 Access Control Techniques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/>
            <a:r>
              <a:rPr lang="en-US" smtClean="0"/>
              <a:t>Define Full Duplex and Half Duplex as it relates to Media Access Control for non-shared media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7913"/>
            <a:ext cx="4562475" cy="436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0900" y="2143125"/>
            <a:ext cx="4483100" cy="471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42" name="Rounded Rectangle 5"/>
          <p:cNvSpPr>
            <a:spLocks noChangeArrowheads="1"/>
          </p:cNvSpPr>
          <p:nvPr/>
        </p:nvSpPr>
        <p:spPr bwMode="auto">
          <a:xfrm>
            <a:off x="1533525" y="2733675"/>
            <a:ext cx="1741488" cy="4587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82124" tIns="41061" rIns="82124" bIns="41061" anchor="ctr">
            <a:spAutoFit/>
          </a:bodyPr>
          <a:lstStyle/>
          <a:p>
            <a:pPr defTabSz="814388"/>
            <a:r>
              <a:rPr lang="en-US"/>
              <a:t>Full Duplex</a:t>
            </a:r>
            <a:endParaRPr lang="ar-EG"/>
          </a:p>
        </p:txBody>
      </p:sp>
      <p:sp>
        <p:nvSpPr>
          <p:cNvPr id="14343" name="Rounded Rectangle 6"/>
          <p:cNvSpPr>
            <a:spLocks noChangeArrowheads="1"/>
          </p:cNvSpPr>
          <p:nvPr/>
        </p:nvSpPr>
        <p:spPr bwMode="auto">
          <a:xfrm>
            <a:off x="6081713" y="2511425"/>
            <a:ext cx="1547812" cy="828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82124" tIns="41061" rIns="82124" bIns="41061" anchor="ctr">
            <a:spAutoFit/>
          </a:bodyPr>
          <a:lstStyle/>
          <a:p>
            <a:pPr defTabSz="814388"/>
            <a:r>
              <a:rPr lang="en-US"/>
              <a:t>Half Duplex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 Access Control Techniques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/>
            <a:r>
              <a:rPr lang="en-US" smtClean="0"/>
              <a:t>Describe the purpose of a logical topology and identify several common logical topologies</a:t>
            </a:r>
          </a:p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2439988"/>
            <a:ext cx="8189913" cy="427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 Access Control Techniques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52588"/>
            <a:ext cx="8523288" cy="471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 Access Control Techniques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1563688"/>
            <a:ext cx="8594725" cy="5083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 Access Control Techniques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00288"/>
            <a:ext cx="4679950" cy="455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47900"/>
            <a:ext cx="4495800" cy="461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 Access Control Techniques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1863725"/>
            <a:ext cx="7777163" cy="4291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Media Access Control Addressing and Framing Data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563688"/>
            <a:ext cx="8650288" cy="509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Media access control addressing and framing data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046288"/>
            <a:ext cx="4640263" cy="2181225"/>
          </a:xfrm>
          <a:noFill/>
        </p:spPr>
      </p:pic>
      <p:pic>
        <p:nvPicPr>
          <p:cNvPr id="2150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11700" y="1651000"/>
            <a:ext cx="4432300" cy="2724150"/>
          </a:xfrm>
          <a:noFill/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25938"/>
            <a:ext cx="4506913" cy="253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3738" y="4314825"/>
            <a:ext cx="4640262" cy="2543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smtClean="0"/>
          </a:p>
        </p:txBody>
      </p:sp>
      <p:pic>
        <p:nvPicPr>
          <p:cNvPr id="4100" name="Picture 3" descr="vtc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6613" y="0"/>
            <a:ext cx="16224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460375"/>
            <a:ext cx="8810625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Media access control addressing and framing data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1385888"/>
            <a:ext cx="8593137" cy="534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role of the trailer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527175"/>
            <a:ext cx="8780463" cy="248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4030663"/>
            <a:ext cx="8770937" cy="282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layer two connection</a:t>
            </a:r>
            <a:endParaRPr lang="ar-EG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213" y="1792288"/>
            <a:ext cx="8521700" cy="42545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layer two connection</a:t>
            </a:r>
            <a:endParaRPr lang="ar-EG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490663"/>
            <a:ext cx="7945437" cy="536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layer two connection</a:t>
            </a:r>
            <a:endParaRPr lang="ar-EG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1625600"/>
            <a:ext cx="7924800" cy="460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layer two connection</a:t>
            </a:r>
            <a:endParaRPr lang="ar-EG" smtClean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393825"/>
            <a:ext cx="8199438" cy="523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layer two connection</a:t>
            </a:r>
            <a:endParaRPr lang="ar-EG" smtClean="0"/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603375"/>
            <a:ext cx="8534400" cy="468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4383088"/>
            <a:chOff x="0" y="0"/>
            <a:chExt cx="5760" cy="276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27" y="1485"/>
              <a:ext cx="2400" cy="1276"/>
              <a:chOff x="3272" y="1316"/>
              <a:chExt cx="1889" cy="1002"/>
            </a:xfrm>
          </p:grpSpPr>
          <p:sp>
            <p:nvSpPr>
              <p:cNvPr id="2970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2" name="Rectangle 5"/>
              <p:cNvSpPr>
                <a:spLocks noChangeArrowheads="1"/>
              </p:cNvSpPr>
              <p:nvPr/>
            </p:nvSpPr>
            <p:spPr bwMode="auto">
              <a:xfrm>
                <a:off x="3803" y="1980"/>
                <a:ext cx="86" cy="325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29703" name="Freeform 6"/>
              <p:cNvSpPr>
                <a:spLocks/>
              </p:cNvSpPr>
              <p:nvPr/>
            </p:nvSpPr>
            <p:spPr bwMode="auto">
              <a:xfrm>
                <a:off x="4304" y="1971"/>
                <a:ext cx="249" cy="343"/>
              </a:xfrm>
              <a:custGeom>
                <a:avLst/>
                <a:gdLst>
                  <a:gd name="T0" fmla="*/ 6692240 w 58"/>
                  <a:gd name="T1" fmla="*/ 2745616 h 80"/>
                  <a:gd name="T2" fmla="*/ 4840243 w 58"/>
                  <a:gd name="T3" fmla="*/ 2292115 h 80"/>
                  <a:gd name="T4" fmla="*/ 2416567 w 58"/>
                  <a:gd name="T5" fmla="*/ 4578163 h 80"/>
                  <a:gd name="T6" fmla="*/ 4840243 w 58"/>
                  <a:gd name="T7" fmla="*/ 6845606 h 80"/>
                  <a:gd name="T8" fmla="*/ 6692240 w 58"/>
                  <a:gd name="T9" fmla="*/ 6392109 h 80"/>
                  <a:gd name="T10" fmla="*/ 6692240 w 58"/>
                  <a:gd name="T11" fmla="*/ 8789995 h 80"/>
                  <a:gd name="T12" fmla="*/ 4733585 w 58"/>
                  <a:gd name="T13" fmla="*/ 9137718 h 80"/>
                  <a:gd name="T14" fmla="*/ 0 w 58"/>
                  <a:gd name="T15" fmla="*/ 4578163 h 80"/>
                  <a:gd name="T16" fmla="*/ 4733585 w 58"/>
                  <a:gd name="T17" fmla="*/ 0 h 80"/>
                  <a:gd name="T18" fmla="*/ 6692240 w 58"/>
                  <a:gd name="T19" fmla="*/ 347725 h 80"/>
                  <a:gd name="T20" fmla="*/ 6692240 w 58"/>
                  <a:gd name="T21" fmla="*/ 2745616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80"/>
                  <a:gd name="T35" fmla="*/ 58 w 58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4" name="Freeform 7"/>
              <p:cNvSpPr>
                <a:spLocks/>
              </p:cNvSpPr>
              <p:nvPr/>
            </p:nvSpPr>
            <p:spPr bwMode="auto">
              <a:xfrm>
                <a:off x="3443" y="1971"/>
                <a:ext cx="249" cy="343"/>
              </a:xfrm>
              <a:custGeom>
                <a:avLst/>
                <a:gdLst>
                  <a:gd name="T0" fmla="*/ 6692240 w 58"/>
                  <a:gd name="T1" fmla="*/ 2745616 h 80"/>
                  <a:gd name="T2" fmla="*/ 4840243 w 58"/>
                  <a:gd name="T3" fmla="*/ 2292115 h 80"/>
                  <a:gd name="T4" fmla="*/ 2416567 w 58"/>
                  <a:gd name="T5" fmla="*/ 4578163 h 80"/>
                  <a:gd name="T6" fmla="*/ 4840243 w 58"/>
                  <a:gd name="T7" fmla="*/ 6845606 h 80"/>
                  <a:gd name="T8" fmla="*/ 6692240 w 58"/>
                  <a:gd name="T9" fmla="*/ 6392109 h 80"/>
                  <a:gd name="T10" fmla="*/ 6692240 w 58"/>
                  <a:gd name="T11" fmla="*/ 8789995 h 80"/>
                  <a:gd name="T12" fmla="*/ 4620200 w 58"/>
                  <a:gd name="T13" fmla="*/ 9137718 h 80"/>
                  <a:gd name="T14" fmla="*/ 0 w 58"/>
                  <a:gd name="T15" fmla="*/ 4578163 h 80"/>
                  <a:gd name="T16" fmla="*/ 4620200 w 58"/>
                  <a:gd name="T17" fmla="*/ 0 h 80"/>
                  <a:gd name="T18" fmla="*/ 6692240 w 58"/>
                  <a:gd name="T19" fmla="*/ 347725 h 80"/>
                  <a:gd name="T20" fmla="*/ 6692240 w 58"/>
                  <a:gd name="T21" fmla="*/ 2745616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80"/>
                  <a:gd name="T35" fmla="*/ 58 w 58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5" name="Freeform 8"/>
              <p:cNvSpPr>
                <a:spLocks noEditPoints="1"/>
              </p:cNvSpPr>
              <p:nvPr/>
            </p:nvSpPr>
            <p:spPr bwMode="auto">
              <a:xfrm>
                <a:off x="4643" y="1971"/>
                <a:ext cx="342" cy="343"/>
              </a:xfrm>
              <a:custGeom>
                <a:avLst/>
                <a:gdLst>
                  <a:gd name="T0" fmla="*/ 8924130 w 80"/>
                  <a:gd name="T1" fmla="*/ 4578163 h 80"/>
                  <a:gd name="T2" fmla="*/ 4461902 w 80"/>
                  <a:gd name="T3" fmla="*/ 9137718 h 80"/>
                  <a:gd name="T4" fmla="*/ 0 w 80"/>
                  <a:gd name="T5" fmla="*/ 4578163 h 80"/>
                  <a:gd name="T6" fmla="*/ 4461902 w 80"/>
                  <a:gd name="T7" fmla="*/ 0 h 80"/>
                  <a:gd name="T8" fmla="*/ 8924130 w 80"/>
                  <a:gd name="T9" fmla="*/ 4578163 h 80"/>
                  <a:gd name="T10" fmla="*/ 4461902 w 80"/>
                  <a:gd name="T11" fmla="*/ 2292115 h 80"/>
                  <a:gd name="T12" fmla="*/ 2246111 w 80"/>
                  <a:gd name="T13" fmla="*/ 4578163 h 80"/>
                  <a:gd name="T14" fmla="*/ 4461902 w 80"/>
                  <a:gd name="T15" fmla="*/ 6845606 h 80"/>
                  <a:gd name="T16" fmla="*/ 6677930 w 80"/>
                  <a:gd name="T17" fmla="*/ 4578163 h 80"/>
                  <a:gd name="T18" fmla="*/ 4461902 w 80"/>
                  <a:gd name="T19" fmla="*/ 2292115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80"/>
                  <a:gd name="T32" fmla="*/ 80 w 80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6" name="Freeform 9"/>
              <p:cNvSpPr>
                <a:spLocks/>
              </p:cNvSpPr>
              <p:nvPr/>
            </p:nvSpPr>
            <p:spPr bwMode="auto">
              <a:xfrm>
                <a:off x="4000" y="1971"/>
                <a:ext cx="223" cy="343"/>
              </a:xfrm>
              <a:custGeom>
                <a:avLst/>
                <a:gdLst>
                  <a:gd name="T0" fmla="*/ 5386900 w 52"/>
                  <a:gd name="T1" fmla="*/ 2155918 h 80"/>
                  <a:gd name="T2" fmla="*/ 3658246 w 52"/>
                  <a:gd name="T3" fmla="*/ 1944390 h 80"/>
                  <a:gd name="T4" fmla="*/ 2294525 w 52"/>
                  <a:gd name="T5" fmla="*/ 2634107 h 80"/>
                  <a:gd name="T6" fmla="*/ 3308544 w 52"/>
                  <a:gd name="T7" fmla="*/ 3435333 h 80"/>
                  <a:gd name="T8" fmla="*/ 3894695 w 52"/>
                  <a:gd name="T9" fmla="*/ 3646879 h 80"/>
                  <a:gd name="T10" fmla="*/ 5947012 w 52"/>
                  <a:gd name="T11" fmla="*/ 6180560 h 80"/>
                  <a:gd name="T12" fmla="*/ 2400364 w 52"/>
                  <a:gd name="T13" fmla="*/ 9137718 h 80"/>
                  <a:gd name="T14" fmla="*/ 0 w 52"/>
                  <a:gd name="T15" fmla="*/ 8789995 h 80"/>
                  <a:gd name="T16" fmla="*/ 0 w 52"/>
                  <a:gd name="T17" fmla="*/ 6845606 h 80"/>
                  <a:gd name="T18" fmla="*/ 2052316 w 52"/>
                  <a:gd name="T19" fmla="*/ 7193353 h 80"/>
                  <a:gd name="T20" fmla="*/ 3658246 w 52"/>
                  <a:gd name="T21" fmla="*/ 6392109 h 80"/>
                  <a:gd name="T22" fmla="*/ 2644227 w 52"/>
                  <a:gd name="T23" fmla="*/ 5485183 h 80"/>
                  <a:gd name="T24" fmla="*/ 2158245 w 52"/>
                  <a:gd name="T25" fmla="*/ 5379411 h 80"/>
                  <a:gd name="T26" fmla="*/ 0 w 52"/>
                  <a:gd name="T27" fmla="*/ 2745616 h 80"/>
                  <a:gd name="T28" fmla="*/ 3204047 w 52"/>
                  <a:gd name="T29" fmla="*/ 0 h 80"/>
                  <a:gd name="T30" fmla="*/ 5386900 w 52"/>
                  <a:gd name="T31" fmla="*/ 347725 h 80"/>
                  <a:gd name="T32" fmla="*/ 5386900 w 52"/>
                  <a:gd name="T33" fmla="*/ 2155918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0"/>
                  <a:gd name="T53" fmla="*/ 52 w 52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7" name="Freeform 10"/>
              <p:cNvSpPr>
                <a:spLocks/>
              </p:cNvSpPr>
              <p:nvPr/>
            </p:nvSpPr>
            <p:spPr bwMode="auto">
              <a:xfrm>
                <a:off x="3272" y="1586"/>
                <a:ext cx="81" cy="167"/>
              </a:xfrm>
              <a:custGeom>
                <a:avLst/>
                <a:gdLst>
                  <a:gd name="T0" fmla="*/ 2071366 w 19"/>
                  <a:gd name="T1" fmla="*/ 1134393 h 39"/>
                  <a:gd name="T2" fmla="*/ 1098287 w 19"/>
                  <a:gd name="T3" fmla="*/ 0 h 39"/>
                  <a:gd name="T4" fmla="*/ 0 w 19"/>
                  <a:gd name="T5" fmla="*/ 1134393 h 39"/>
                  <a:gd name="T6" fmla="*/ 0 w 19"/>
                  <a:gd name="T7" fmla="*/ 3378915 h 39"/>
                  <a:gd name="T8" fmla="*/ 1098287 w 19"/>
                  <a:gd name="T9" fmla="*/ 4408333 h 39"/>
                  <a:gd name="T10" fmla="*/ 2071366 w 19"/>
                  <a:gd name="T11" fmla="*/ 3378915 h 39"/>
                  <a:gd name="T12" fmla="*/ 2071366 w 19"/>
                  <a:gd name="T13" fmla="*/ 1134393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9"/>
                  <a:gd name="T23" fmla="*/ 19 w 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8" name="Freeform 11"/>
              <p:cNvSpPr>
                <a:spLocks/>
              </p:cNvSpPr>
              <p:nvPr/>
            </p:nvSpPr>
            <p:spPr bwMode="auto">
              <a:xfrm>
                <a:off x="3499" y="1474"/>
                <a:ext cx="81" cy="279"/>
              </a:xfrm>
              <a:custGeom>
                <a:avLst/>
                <a:gdLst>
                  <a:gd name="T0" fmla="*/ 2071366 w 19"/>
                  <a:gd name="T1" fmla="*/ 1044820 h 65"/>
                  <a:gd name="T2" fmla="*/ 973083 w 19"/>
                  <a:gd name="T3" fmla="*/ 0 h 65"/>
                  <a:gd name="T4" fmla="*/ 0 w 19"/>
                  <a:gd name="T5" fmla="*/ 1044820 h 65"/>
                  <a:gd name="T6" fmla="*/ 0 w 19"/>
                  <a:gd name="T7" fmla="*/ 6441233 h 65"/>
                  <a:gd name="T8" fmla="*/ 973083 w 19"/>
                  <a:gd name="T9" fmla="*/ 7491823 h 65"/>
                  <a:gd name="T10" fmla="*/ 2071366 w 19"/>
                  <a:gd name="T11" fmla="*/ 6441233 h 65"/>
                  <a:gd name="T12" fmla="*/ 2071366 w 19"/>
                  <a:gd name="T13" fmla="*/ 104482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Freeform 12"/>
              <p:cNvSpPr>
                <a:spLocks/>
              </p:cNvSpPr>
              <p:nvPr/>
            </p:nvSpPr>
            <p:spPr bwMode="auto">
              <a:xfrm>
                <a:off x="3722" y="1320"/>
                <a:ext cx="81" cy="514"/>
              </a:xfrm>
              <a:custGeom>
                <a:avLst/>
                <a:gdLst>
                  <a:gd name="T0" fmla="*/ 2071366 w 19"/>
                  <a:gd name="T1" fmla="*/ 1031041 h 120"/>
                  <a:gd name="T2" fmla="*/ 1098287 w 19"/>
                  <a:gd name="T3" fmla="*/ 0 h 120"/>
                  <a:gd name="T4" fmla="*/ 0 w 19"/>
                  <a:gd name="T5" fmla="*/ 1031041 h 120"/>
                  <a:gd name="T6" fmla="*/ 0 w 19"/>
                  <a:gd name="T7" fmla="*/ 12568355 h 120"/>
                  <a:gd name="T8" fmla="*/ 1098287 w 19"/>
                  <a:gd name="T9" fmla="*/ 13599087 h 120"/>
                  <a:gd name="T10" fmla="*/ 2071366 w 19"/>
                  <a:gd name="T11" fmla="*/ 12568355 h 120"/>
                  <a:gd name="T12" fmla="*/ 2071366 w 19"/>
                  <a:gd name="T13" fmla="*/ 1031041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0"/>
                  <a:gd name="T23" fmla="*/ 19 w 19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0" name="Freeform 13"/>
              <p:cNvSpPr>
                <a:spLocks/>
              </p:cNvSpPr>
              <p:nvPr/>
            </p:nvSpPr>
            <p:spPr bwMode="auto">
              <a:xfrm>
                <a:off x="3949" y="1474"/>
                <a:ext cx="81" cy="279"/>
              </a:xfrm>
              <a:custGeom>
                <a:avLst/>
                <a:gdLst>
                  <a:gd name="T0" fmla="*/ 2071366 w 19"/>
                  <a:gd name="T1" fmla="*/ 1044820 h 65"/>
                  <a:gd name="T2" fmla="*/ 973083 w 19"/>
                  <a:gd name="T3" fmla="*/ 0 h 65"/>
                  <a:gd name="T4" fmla="*/ 0 w 19"/>
                  <a:gd name="T5" fmla="*/ 1044820 h 65"/>
                  <a:gd name="T6" fmla="*/ 0 w 19"/>
                  <a:gd name="T7" fmla="*/ 6441233 h 65"/>
                  <a:gd name="T8" fmla="*/ 973083 w 19"/>
                  <a:gd name="T9" fmla="*/ 7491823 h 65"/>
                  <a:gd name="T10" fmla="*/ 2071366 w 19"/>
                  <a:gd name="T11" fmla="*/ 6441233 h 65"/>
                  <a:gd name="T12" fmla="*/ 2071366 w 19"/>
                  <a:gd name="T13" fmla="*/ 104482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Freeform 14"/>
              <p:cNvSpPr>
                <a:spLocks/>
              </p:cNvSpPr>
              <p:nvPr/>
            </p:nvSpPr>
            <p:spPr bwMode="auto">
              <a:xfrm>
                <a:off x="4171" y="1586"/>
                <a:ext cx="86" cy="167"/>
              </a:xfrm>
              <a:custGeom>
                <a:avLst/>
                <a:gdLst>
                  <a:gd name="T0" fmla="*/ 2338783 w 20"/>
                  <a:gd name="T1" fmla="*/ 1134393 h 39"/>
                  <a:gd name="T2" fmla="*/ 1168512 w 20"/>
                  <a:gd name="T3" fmla="*/ 0 h 39"/>
                  <a:gd name="T4" fmla="*/ 0 w 20"/>
                  <a:gd name="T5" fmla="*/ 1134393 h 39"/>
                  <a:gd name="T6" fmla="*/ 0 w 20"/>
                  <a:gd name="T7" fmla="*/ 3378915 h 39"/>
                  <a:gd name="T8" fmla="*/ 1168512 w 20"/>
                  <a:gd name="T9" fmla="*/ 4408333 h 39"/>
                  <a:gd name="T10" fmla="*/ 2338783 w 20"/>
                  <a:gd name="T11" fmla="*/ 3378915 h 39"/>
                  <a:gd name="T12" fmla="*/ 2338783 w 20"/>
                  <a:gd name="T13" fmla="*/ 1134393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9"/>
                  <a:gd name="T23" fmla="*/ 20 w 20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2" name="Freeform 15"/>
              <p:cNvSpPr>
                <a:spLocks/>
              </p:cNvSpPr>
              <p:nvPr/>
            </p:nvSpPr>
            <p:spPr bwMode="auto">
              <a:xfrm>
                <a:off x="4398" y="1474"/>
                <a:ext cx="82" cy="279"/>
              </a:xfrm>
              <a:custGeom>
                <a:avLst/>
                <a:gdLst>
                  <a:gd name="T0" fmla="*/ 2288025 w 19"/>
                  <a:gd name="T1" fmla="*/ 1044820 h 65"/>
                  <a:gd name="T2" fmla="*/ 1202496 w 19"/>
                  <a:gd name="T3" fmla="*/ 0 h 65"/>
                  <a:gd name="T4" fmla="*/ 0 w 19"/>
                  <a:gd name="T5" fmla="*/ 1044820 h 65"/>
                  <a:gd name="T6" fmla="*/ 0 w 19"/>
                  <a:gd name="T7" fmla="*/ 6441233 h 65"/>
                  <a:gd name="T8" fmla="*/ 1202496 w 19"/>
                  <a:gd name="T9" fmla="*/ 7491823 h 65"/>
                  <a:gd name="T10" fmla="*/ 2288025 w 19"/>
                  <a:gd name="T11" fmla="*/ 6441233 h 65"/>
                  <a:gd name="T12" fmla="*/ 2288025 w 19"/>
                  <a:gd name="T13" fmla="*/ 104482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Freeform 16"/>
              <p:cNvSpPr>
                <a:spLocks/>
              </p:cNvSpPr>
              <p:nvPr/>
            </p:nvSpPr>
            <p:spPr bwMode="auto">
              <a:xfrm>
                <a:off x="4625" y="1320"/>
                <a:ext cx="82" cy="514"/>
              </a:xfrm>
              <a:custGeom>
                <a:avLst/>
                <a:gdLst>
                  <a:gd name="T0" fmla="*/ 2288025 w 19"/>
                  <a:gd name="T1" fmla="*/ 1031041 h 120"/>
                  <a:gd name="T2" fmla="*/ 1085524 w 19"/>
                  <a:gd name="T3" fmla="*/ 0 h 120"/>
                  <a:gd name="T4" fmla="*/ 0 w 19"/>
                  <a:gd name="T5" fmla="*/ 1031041 h 120"/>
                  <a:gd name="T6" fmla="*/ 0 w 19"/>
                  <a:gd name="T7" fmla="*/ 12568355 h 120"/>
                  <a:gd name="T8" fmla="*/ 1085524 w 19"/>
                  <a:gd name="T9" fmla="*/ 13599087 h 120"/>
                  <a:gd name="T10" fmla="*/ 2288025 w 19"/>
                  <a:gd name="T11" fmla="*/ 12568355 h 120"/>
                  <a:gd name="T12" fmla="*/ 2288025 w 19"/>
                  <a:gd name="T13" fmla="*/ 1031041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0"/>
                  <a:gd name="T23" fmla="*/ 19 w 19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Freeform 17"/>
              <p:cNvSpPr>
                <a:spLocks/>
              </p:cNvSpPr>
              <p:nvPr/>
            </p:nvSpPr>
            <p:spPr bwMode="auto">
              <a:xfrm>
                <a:off x="4848" y="1474"/>
                <a:ext cx="82" cy="279"/>
              </a:xfrm>
              <a:custGeom>
                <a:avLst/>
                <a:gdLst>
                  <a:gd name="T0" fmla="*/ 2288025 w 19"/>
                  <a:gd name="T1" fmla="*/ 1044820 h 65"/>
                  <a:gd name="T2" fmla="*/ 1202496 w 19"/>
                  <a:gd name="T3" fmla="*/ 0 h 65"/>
                  <a:gd name="T4" fmla="*/ 0 w 19"/>
                  <a:gd name="T5" fmla="*/ 1044820 h 65"/>
                  <a:gd name="T6" fmla="*/ 0 w 19"/>
                  <a:gd name="T7" fmla="*/ 6441233 h 65"/>
                  <a:gd name="T8" fmla="*/ 1202496 w 19"/>
                  <a:gd name="T9" fmla="*/ 7491823 h 65"/>
                  <a:gd name="T10" fmla="*/ 2288025 w 19"/>
                  <a:gd name="T11" fmla="*/ 6441233 h 65"/>
                  <a:gd name="T12" fmla="*/ 2288025 w 19"/>
                  <a:gd name="T13" fmla="*/ 104482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18"/>
              <p:cNvSpPr>
                <a:spLocks/>
              </p:cNvSpPr>
              <p:nvPr/>
            </p:nvSpPr>
            <p:spPr bwMode="auto">
              <a:xfrm>
                <a:off x="5075" y="1586"/>
                <a:ext cx="82" cy="167"/>
              </a:xfrm>
              <a:custGeom>
                <a:avLst/>
                <a:gdLst>
                  <a:gd name="T0" fmla="*/ 2288025 w 19"/>
                  <a:gd name="T1" fmla="*/ 1134393 h 39"/>
                  <a:gd name="T2" fmla="*/ 1085524 w 19"/>
                  <a:gd name="T3" fmla="*/ 0 h 39"/>
                  <a:gd name="T4" fmla="*/ 0 w 19"/>
                  <a:gd name="T5" fmla="*/ 1134393 h 39"/>
                  <a:gd name="T6" fmla="*/ 0 w 19"/>
                  <a:gd name="T7" fmla="*/ 3378915 h 39"/>
                  <a:gd name="T8" fmla="*/ 1085524 w 19"/>
                  <a:gd name="T9" fmla="*/ 4408333 h 39"/>
                  <a:gd name="T10" fmla="*/ 2288025 w 19"/>
                  <a:gd name="T11" fmla="*/ 3378915 h 39"/>
                  <a:gd name="T12" fmla="*/ 2288025 w 19"/>
                  <a:gd name="T13" fmla="*/ 1134393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9"/>
                  <a:gd name="T23" fmla="*/ 19 w 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00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endParaRPr lang="ar-EG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marL="457200" indent="-457200" eaLnBrk="1" hangingPunct="1"/>
            <a:r>
              <a:rPr lang="en-US" sz="2000" smtClean="0"/>
              <a:t>Explain the role of Data Link layer protocols in data transmission. </a:t>
            </a:r>
          </a:p>
          <a:p>
            <a:pPr marL="457200" indent="-457200" eaLnBrk="1" hangingPunct="1"/>
            <a:r>
              <a:rPr lang="en-US" sz="2000" smtClean="0"/>
              <a:t>Describe how the Data Link layer prepares data for transmission on network media. </a:t>
            </a:r>
          </a:p>
          <a:p>
            <a:pPr marL="457200" indent="-457200" eaLnBrk="1" hangingPunct="1"/>
            <a:r>
              <a:rPr lang="en-US" sz="2000" smtClean="0"/>
              <a:t>Describe the different types of media access control methods. </a:t>
            </a:r>
          </a:p>
          <a:p>
            <a:pPr marL="457200" indent="-457200" eaLnBrk="1" hangingPunct="1"/>
            <a:r>
              <a:rPr lang="en-US" sz="2000" smtClean="0"/>
              <a:t>Identify several common logical network topologies and describe how the logical topology determines the media access control method for that network. </a:t>
            </a:r>
          </a:p>
          <a:p>
            <a:pPr marL="457200" indent="-457200" eaLnBrk="1" hangingPunct="1"/>
            <a:r>
              <a:rPr lang="en-US" sz="2000" smtClean="0"/>
              <a:t>Explain the purpose of encapsulating packets into frames to facilitate media access. </a:t>
            </a:r>
          </a:p>
          <a:p>
            <a:pPr marL="457200" indent="-457200" eaLnBrk="1" hangingPunct="1"/>
            <a:r>
              <a:rPr lang="en-US" sz="2000" smtClean="0"/>
              <a:t>Describe the Layer 2 frame structure and identify generic fields. </a:t>
            </a:r>
          </a:p>
          <a:p>
            <a:pPr marL="457200" indent="-457200" eaLnBrk="1" hangingPunct="1"/>
            <a:r>
              <a:rPr lang="en-US" sz="2000" smtClean="0"/>
              <a:t>Explain the role of key frame header and trailer fields including addressing, QoS, type of protocol and Frame Check Sequence.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Link Layer – Accessing the Media</a:t>
            </a:r>
          </a:p>
        </p:txBody>
      </p:sp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1397000"/>
            <a:ext cx="8299450" cy="510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36588" y="519113"/>
            <a:ext cx="8145462" cy="838200"/>
          </a:xfrm>
        </p:spPr>
        <p:txBody>
          <a:bodyPr/>
          <a:lstStyle/>
          <a:p>
            <a:r>
              <a:rPr lang="en-US" smtClean="0"/>
              <a:t>Data Link Layer – Accessing the Media</a:t>
            </a:r>
            <a:endParaRPr lang="ar-EG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4825" y="1562100"/>
            <a:ext cx="8267700" cy="4972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Link Layer – Accessing the Media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1592263"/>
            <a:ext cx="8474075" cy="5045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Link Layer – Accessing the Media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1622425"/>
            <a:ext cx="8682037" cy="5014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Link Layer – Accessing the Media</a:t>
            </a:r>
            <a:endParaRPr lang="ar-EG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5113" y="1730375"/>
            <a:ext cx="8702675" cy="4886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Link Layer – Accessing the Media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504950"/>
            <a:ext cx="8623300" cy="519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A7536E-69E3-4F34-B308-0FE8DAC83B91}"/>
</file>

<file path=customXml/itemProps2.xml><?xml version="1.0" encoding="utf-8"?>
<ds:datastoreItem xmlns:ds="http://schemas.openxmlformats.org/officeDocument/2006/customXml" ds:itemID="{F5E9AA14-4920-42C4-ACB0-F1AB54D4A371}"/>
</file>

<file path=customXml/itemProps3.xml><?xml version="1.0" encoding="utf-8"?>
<ds:datastoreItem xmlns:ds="http://schemas.openxmlformats.org/officeDocument/2006/customXml" ds:itemID="{E44961F0-408F-423B-96BD-51F37BCD72BF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295</Words>
  <Application>Microsoft Office PowerPoint</Application>
  <PresentationFormat>On-screen Show (4:3)</PresentationFormat>
  <Paragraphs>60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OSI Data Link Layer  </vt:lpstr>
      <vt:lpstr>  </vt:lpstr>
      <vt:lpstr>Objectives</vt:lpstr>
      <vt:lpstr>Data Link Layer – Accessing the Media</vt:lpstr>
      <vt:lpstr>Data Link Layer – Accessing the Media</vt:lpstr>
      <vt:lpstr>Data Link Layer – Accessing the Media</vt:lpstr>
      <vt:lpstr>Data Link Layer – Accessing the Media</vt:lpstr>
      <vt:lpstr>Data Link Layer – Accessing the Media</vt:lpstr>
      <vt:lpstr>Data Link Layer – Accessing the Media</vt:lpstr>
      <vt:lpstr>Media Access Control Techniques</vt:lpstr>
      <vt:lpstr>Media Access Control Techniques</vt:lpstr>
      <vt:lpstr>Media Access Control Techniques</vt:lpstr>
      <vt:lpstr>Media Access Control Techniques</vt:lpstr>
      <vt:lpstr>Media Access Control Techniques</vt:lpstr>
      <vt:lpstr>Media Access Control Techniques</vt:lpstr>
      <vt:lpstr>Media Access Control Techniques</vt:lpstr>
      <vt:lpstr>Media Access Control Techniques</vt:lpstr>
      <vt:lpstr>Media Access Control Addressing and Framing Data</vt:lpstr>
      <vt:lpstr>Media access control addressing and framing data</vt:lpstr>
      <vt:lpstr>Media access control addressing and framing data</vt:lpstr>
      <vt:lpstr>The role of the trailer</vt:lpstr>
      <vt:lpstr>Example of layer two connection</vt:lpstr>
      <vt:lpstr>Example of layer two connection</vt:lpstr>
      <vt:lpstr>Example of layer two connection</vt:lpstr>
      <vt:lpstr>Example of layer two connection</vt:lpstr>
      <vt:lpstr>Example of layer two connection</vt:lpstr>
      <vt:lpstr>Slide 27</vt:lpstr>
    </vt:vector>
  </TitlesOfParts>
  <Company>University of Brighton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Services</dc:creator>
  <cp:lastModifiedBy>Civil Head</cp:lastModifiedBy>
  <cp:revision>85</cp:revision>
  <cp:lastPrinted>2007-06-27T16:18:00Z</cp:lastPrinted>
  <dcterms:created xsi:type="dcterms:W3CDTF">2010-12-15T15:59:42Z</dcterms:created>
  <dcterms:modified xsi:type="dcterms:W3CDTF">2018-09-24T18:14:15Z</dcterms:modified>
</cp:coreProperties>
</file>