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notesSlides/notesSlide29.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diagrams/drawing1.xml" ContentType="application/vnd.ms-office.drawingml.diagramDrawing+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BECC5-2BF1-437E-B29C-EDD436216B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27769-5ABC-4EB3-BF5F-F3F069606A55}">
      <dgm:prSet/>
      <dgm:spPr/>
      <dgm:t>
        <a:bodyPr/>
        <a:lstStyle/>
        <a:p>
          <a:pPr rtl="0"/>
          <a:r>
            <a:rPr lang="en-US" b="1" dirty="0" smtClean="0"/>
            <a:t>15</a:t>
          </a:r>
          <a:r>
            <a:rPr lang="en-US" dirty="0" smtClean="0"/>
            <a:t> </a:t>
          </a:r>
          <a:r>
            <a:rPr lang="en-US" b="1" dirty="0" smtClean="0">
              <a:solidFill>
                <a:srgbClr val="FF4B4B"/>
              </a:solidFill>
            </a:rPr>
            <a:t>M</a:t>
          </a:r>
          <a:r>
            <a:rPr lang="en-US" dirty="0" smtClean="0"/>
            <a:t> (</a:t>
          </a:r>
          <a:r>
            <a:rPr lang="en-US" b="1" dirty="0" smtClean="0"/>
            <a:t>Extended</a:t>
          </a:r>
          <a:r>
            <a:rPr lang="en-US" dirty="0" smtClean="0"/>
            <a:t> Maintenance Release):</a:t>
          </a:r>
          <a:endParaRPr lang="en-US" dirty="0"/>
        </a:p>
      </dgm:t>
    </dgm:pt>
    <dgm:pt modelId="{C67FFCD4-8B22-46E5-97BA-703B75AB3F57}" type="parTrans" cxnId="{470E7B32-B500-4A8E-B8DE-D861EB03CFEC}">
      <dgm:prSet/>
      <dgm:spPr/>
      <dgm:t>
        <a:bodyPr/>
        <a:lstStyle/>
        <a:p>
          <a:endParaRPr lang="en-US"/>
        </a:p>
      </dgm:t>
    </dgm:pt>
    <dgm:pt modelId="{0C635D3D-E64D-4F7A-B4DC-7A202BABE35B}" type="sibTrans" cxnId="{470E7B32-B500-4A8E-B8DE-D861EB03CFEC}">
      <dgm:prSet/>
      <dgm:spPr/>
      <dgm:t>
        <a:bodyPr/>
        <a:lstStyle/>
        <a:p>
          <a:endParaRPr lang="en-US"/>
        </a:p>
      </dgm:t>
    </dgm:pt>
    <dgm:pt modelId="{C92E060C-1777-46BD-A1C5-8B34DB88ED06}">
      <dgm:prSet/>
      <dgm:spPr/>
      <dgm:t>
        <a:bodyPr/>
        <a:lstStyle/>
        <a:p>
          <a:pPr rtl="0"/>
          <a:r>
            <a:rPr lang="en-US" dirty="0" smtClean="0"/>
            <a:t>Ideal for long-term maintenance, enabling customers to qualify, deploy, and remain on the release for an extended period.</a:t>
          </a:r>
          <a:endParaRPr lang="en-US" dirty="0"/>
        </a:p>
      </dgm:t>
    </dgm:pt>
    <dgm:pt modelId="{AF6A7180-A726-4B4E-9BB5-5BC0F65B7F16}" type="parTrans" cxnId="{A0DA28A2-B945-4133-8993-C6513784D5A0}">
      <dgm:prSet/>
      <dgm:spPr/>
      <dgm:t>
        <a:bodyPr/>
        <a:lstStyle/>
        <a:p>
          <a:endParaRPr lang="en-US"/>
        </a:p>
      </dgm:t>
    </dgm:pt>
    <dgm:pt modelId="{19CDF2AA-684A-4CC0-B26A-790B7A56E081}" type="sibTrans" cxnId="{A0DA28A2-B945-4133-8993-C6513784D5A0}">
      <dgm:prSet/>
      <dgm:spPr/>
      <dgm:t>
        <a:bodyPr/>
        <a:lstStyle/>
        <a:p>
          <a:endParaRPr lang="en-US"/>
        </a:p>
      </dgm:t>
    </dgm:pt>
    <dgm:pt modelId="{16717A1D-6A7E-4900-B54C-EC7EC3A09708}">
      <dgm:prSet/>
      <dgm:spPr/>
      <dgm:t>
        <a:bodyPr/>
        <a:lstStyle/>
        <a:p>
          <a:pPr rtl="0"/>
          <a:r>
            <a:rPr lang="en-US" b="1" dirty="0" smtClean="0"/>
            <a:t>15</a:t>
          </a:r>
          <a:r>
            <a:rPr lang="en-US" dirty="0" smtClean="0"/>
            <a:t> </a:t>
          </a:r>
          <a:r>
            <a:rPr lang="en-US" b="1" dirty="0" smtClean="0">
              <a:solidFill>
                <a:srgbClr val="FFD54F"/>
              </a:solidFill>
            </a:rPr>
            <a:t>T</a:t>
          </a:r>
          <a:r>
            <a:rPr lang="en-US" dirty="0" smtClean="0"/>
            <a:t> (</a:t>
          </a:r>
          <a:r>
            <a:rPr lang="en-US" b="1" dirty="0" smtClean="0"/>
            <a:t>Standard</a:t>
          </a:r>
          <a:r>
            <a:rPr lang="en-US" dirty="0" smtClean="0"/>
            <a:t> Maintenance Release):</a:t>
          </a:r>
          <a:endParaRPr lang="en-US" dirty="0"/>
        </a:p>
      </dgm:t>
    </dgm:pt>
    <dgm:pt modelId="{16360004-7BF3-4F8D-9ED0-8C2C44845A4C}" type="parTrans" cxnId="{FDD952DE-623C-4CE0-B4AD-73C6F0FFB1DE}">
      <dgm:prSet/>
      <dgm:spPr/>
      <dgm:t>
        <a:bodyPr/>
        <a:lstStyle/>
        <a:p>
          <a:endParaRPr lang="en-US"/>
        </a:p>
      </dgm:t>
    </dgm:pt>
    <dgm:pt modelId="{9D97E7A5-DADC-4560-9FD1-75E2D8E5170E}" type="sibTrans" cxnId="{FDD952DE-623C-4CE0-B4AD-73C6F0FFB1DE}">
      <dgm:prSet/>
      <dgm:spPr/>
      <dgm:t>
        <a:bodyPr/>
        <a:lstStyle/>
        <a:p>
          <a:endParaRPr lang="en-US"/>
        </a:p>
      </dgm:t>
    </dgm:pt>
    <dgm:pt modelId="{88B8792D-A95D-47A3-9FD0-A8B686B59032}">
      <dgm:prSet/>
      <dgm:spPr/>
      <dgm:t>
        <a:bodyPr/>
        <a:lstStyle/>
        <a:p>
          <a:pPr rtl="0"/>
          <a:r>
            <a:rPr lang="en-US" dirty="0" smtClean="0"/>
            <a:t>Short deployment releases ideal for latest new features and hardware support before the next M release becomes available.</a:t>
          </a:r>
          <a:endParaRPr lang="en-US" dirty="0"/>
        </a:p>
      </dgm:t>
    </dgm:pt>
    <dgm:pt modelId="{C4397FFD-E649-4D6D-9138-07916C1C6CB0}" type="parTrans" cxnId="{1FB373CE-9804-4DE4-A208-1E5E2893755F}">
      <dgm:prSet/>
      <dgm:spPr/>
      <dgm:t>
        <a:bodyPr/>
        <a:lstStyle/>
        <a:p>
          <a:endParaRPr lang="en-US"/>
        </a:p>
      </dgm:t>
    </dgm:pt>
    <dgm:pt modelId="{6F661F58-C3E1-4388-88CD-B016834DB945}" type="sibTrans" cxnId="{1FB373CE-9804-4DE4-A208-1E5E2893755F}">
      <dgm:prSet/>
      <dgm:spPr/>
      <dgm:t>
        <a:bodyPr/>
        <a:lstStyle/>
        <a:p>
          <a:endParaRPr lang="en-US"/>
        </a:p>
      </dgm:t>
    </dgm:pt>
    <dgm:pt modelId="{83761450-20F7-4279-92C9-3D2EDDF8C6E0}">
      <dgm:prSet/>
      <dgm:spPr/>
      <dgm:t>
        <a:bodyPr/>
        <a:lstStyle/>
        <a:p>
          <a:pPr rtl="0"/>
          <a:endParaRPr lang="en-US" dirty="0"/>
        </a:p>
      </dgm:t>
    </dgm:pt>
    <dgm:pt modelId="{0C8CEF8F-00B2-42DE-B8C9-F3AB548E9902}" type="parTrans" cxnId="{AFB0E1CA-886A-481F-97CD-535FD98726EB}">
      <dgm:prSet/>
      <dgm:spPr/>
      <dgm:t>
        <a:bodyPr/>
        <a:lstStyle/>
        <a:p>
          <a:endParaRPr lang="en-US"/>
        </a:p>
      </dgm:t>
    </dgm:pt>
    <dgm:pt modelId="{6C2B5C36-5B44-4E33-9EFA-82A18710469F}" type="sibTrans" cxnId="{AFB0E1CA-886A-481F-97CD-535FD98726EB}">
      <dgm:prSet/>
      <dgm:spPr/>
      <dgm:t>
        <a:bodyPr/>
        <a:lstStyle/>
        <a:p>
          <a:endParaRPr lang="en-US"/>
        </a:p>
      </dgm:t>
    </dgm:pt>
    <dgm:pt modelId="{AA21C0EE-E432-4C3E-BBD9-EBF505E5F10E}">
      <dgm:prSet/>
      <dgm:spPr/>
      <dgm:t>
        <a:bodyPr/>
        <a:lstStyle/>
        <a:p>
          <a:r>
            <a:rPr lang="en-US" dirty="0" smtClean="0"/>
            <a:t>Incorporates features delivered in previous releases plus incremental new feature enhancements and hardware support.</a:t>
          </a:r>
          <a:endParaRPr lang="en-US" dirty="0"/>
        </a:p>
      </dgm:t>
    </dgm:pt>
    <dgm:pt modelId="{C5BA16D0-F91E-4DF3-90DA-1845DBAA6187}" type="parTrans" cxnId="{E244D599-9E43-448F-A333-FC791D0D7A48}">
      <dgm:prSet/>
      <dgm:spPr/>
      <dgm:t>
        <a:bodyPr/>
        <a:lstStyle/>
        <a:p>
          <a:endParaRPr lang="en-US"/>
        </a:p>
      </dgm:t>
    </dgm:pt>
    <dgm:pt modelId="{91D7B513-99EB-4C96-8469-0ADCFD75E8F1}" type="sibTrans" cxnId="{E244D599-9E43-448F-A333-FC791D0D7A48}">
      <dgm:prSet/>
      <dgm:spPr/>
      <dgm:t>
        <a:bodyPr/>
        <a:lstStyle/>
        <a:p>
          <a:endParaRPr lang="en-US"/>
        </a:p>
      </dgm:t>
    </dgm:pt>
    <dgm:pt modelId="{19D02564-E30F-411B-8A60-96E014B7BF1D}">
      <dgm:prSet/>
      <dgm:spPr/>
      <dgm:t>
        <a:bodyPr/>
        <a:lstStyle/>
        <a:p>
          <a:r>
            <a:rPr lang="en-US" dirty="0" smtClean="0"/>
            <a:t>Provides regular bug fix maintenance rebuilds for </a:t>
          </a:r>
          <a:r>
            <a:rPr lang="en-US" b="1" dirty="0" smtClean="0"/>
            <a:t>12</a:t>
          </a:r>
          <a:r>
            <a:rPr lang="en-US" dirty="0" smtClean="0"/>
            <a:t> months, plus 6 additional months of critical fix support for network affecting bugs.</a:t>
          </a:r>
        </a:p>
      </dgm:t>
    </dgm:pt>
    <dgm:pt modelId="{6005FC9D-8347-4979-BB7D-EF5695081040}" type="parTrans" cxnId="{4A5E5F57-0E8B-4DFE-87B4-69A41FDCD233}">
      <dgm:prSet/>
      <dgm:spPr/>
      <dgm:t>
        <a:bodyPr/>
        <a:lstStyle/>
        <a:p>
          <a:endParaRPr lang="en-US"/>
        </a:p>
      </dgm:t>
    </dgm:pt>
    <dgm:pt modelId="{196A6C47-2EC6-4224-ABDB-DC2B114E841F}" type="sibTrans" cxnId="{4A5E5F57-0E8B-4DFE-87B4-69A41FDCD233}">
      <dgm:prSet/>
      <dgm:spPr/>
      <dgm:t>
        <a:bodyPr/>
        <a:lstStyle/>
        <a:p>
          <a:endParaRPr lang="en-US"/>
        </a:p>
      </dgm:t>
    </dgm:pt>
    <dgm:pt modelId="{76D629E2-7D8F-482D-B9CB-E3BDB92D6963}">
      <dgm:prSet/>
      <dgm:spPr/>
      <dgm:t>
        <a:bodyPr/>
        <a:lstStyle/>
        <a:p>
          <a:r>
            <a:rPr lang="en-US" dirty="0" smtClean="0"/>
            <a:t>Incorporates features and hardware support delivered in previous releases.</a:t>
          </a:r>
        </a:p>
      </dgm:t>
    </dgm:pt>
    <dgm:pt modelId="{1C12E17E-CBAF-4DBF-918A-10123D6635B2}" type="parTrans" cxnId="{C309E105-21FE-4AFB-BFD4-73FDA33D5582}">
      <dgm:prSet/>
      <dgm:spPr/>
      <dgm:t>
        <a:bodyPr/>
        <a:lstStyle/>
        <a:p>
          <a:endParaRPr lang="en-US"/>
        </a:p>
      </dgm:t>
    </dgm:pt>
    <dgm:pt modelId="{A334A298-6E89-4D4D-9529-887E184B652C}" type="sibTrans" cxnId="{C309E105-21FE-4AFB-BFD4-73FDA33D5582}">
      <dgm:prSet/>
      <dgm:spPr/>
      <dgm:t>
        <a:bodyPr/>
        <a:lstStyle/>
        <a:p>
          <a:endParaRPr lang="en-US"/>
        </a:p>
      </dgm:t>
    </dgm:pt>
    <dgm:pt modelId="{4B550E45-7BAA-4C85-9A3C-C09EE173F508}">
      <dgm:prSet/>
      <dgm:spPr/>
      <dgm:t>
        <a:bodyPr/>
        <a:lstStyle/>
        <a:p>
          <a:r>
            <a:rPr lang="en-US" dirty="0" smtClean="0"/>
            <a:t>Provides </a:t>
          </a:r>
          <a:r>
            <a:rPr lang="en-US" b="1" dirty="0" smtClean="0"/>
            <a:t>44</a:t>
          </a:r>
          <a:r>
            <a:rPr lang="en-US" dirty="0" smtClean="0"/>
            <a:t> months of support.</a:t>
          </a:r>
          <a:endParaRPr lang="en-US" dirty="0"/>
        </a:p>
      </dgm:t>
    </dgm:pt>
    <dgm:pt modelId="{479AD238-B47B-41DD-850D-1A7884ECC54E}" type="parTrans" cxnId="{7ECA8B8A-8463-4C23-8478-35FAB1CCFCD9}">
      <dgm:prSet/>
      <dgm:spPr/>
      <dgm:t>
        <a:bodyPr/>
        <a:lstStyle/>
        <a:p>
          <a:endParaRPr lang="en-US"/>
        </a:p>
      </dgm:t>
    </dgm:pt>
    <dgm:pt modelId="{7747104B-05A0-4C87-8143-8DE617D2BF0B}" type="sibTrans" cxnId="{7ECA8B8A-8463-4C23-8478-35FAB1CCFCD9}">
      <dgm:prSet/>
      <dgm:spPr/>
      <dgm:t>
        <a:bodyPr/>
        <a:lstStyle/>
        <a:p>
          <a:endParaRPr lang="en-US"/>
        </a:p>
      </dgm:t>
    </dgm:pt>
    <dgm:pt modelId="{2DC26852-C3E1-4A36-92E5-4197974089E7}" type="pres">
      <dgm:prSet presAssocID="{36EBECC5-2BF1-437E-B29C-EDD436216B5B}" presName="linear" presStyleCnt="0">
        <dgm:presLayoutVars>
          <dgm:animLvl val="lvl"/>
          <dgm:resizeHandles val="exact"/>
        </dgm:presLayoutVars>
      </dgm:prSet>
      <dgm:spPr/>
      <dgm:t>
        <a:bodyPr/>
        <a:lstStyle/>
        <a:p>
          <a:endParaRPr lang="en-US"/>
        </a:p>
      </dgm:t>
    </dgm:pt>
    <dgm:pt modelId="{66B02A2E-15E9-4DF8-95D8-91831738E3C5}" type="pres">
      <dgm:prSet presAssocID="{9B027769-5ABC-4EB3-BF5F-F3F069606A55}" presName="parentText" presStyleLbl="node1" presStyleIdx="0" presStyleCnt="2" custLinFactNeighborX="-444">
        <dgm:presLayoutVars>
          <dgm:chMax val="0"/>
          <dgm:bulletEnabled val="1"/>
        </dgm:presLayoutVars>
      </dgm:prSet>
      <dgm:spPr/>
      <dgm:t>
        <a:bodyPr/>
        <a:lstStyle/>
        <a:p>
          <a:endParaRPr lang="en-US"/>
        </a:p>
      </dgm:t>
    </dgm:pt>
    <dgm:pt modelId="{E56A60A0-C842-4590-9A05-AC0D1887DDF7}" type="pres">
      <dgm:prSet presAssocID="{9B027769-5ABC-4EB3-BF5F-F3F069606A55}" presName="childText" presStyleLbl="revTx" presStyleIdx="0" presStyleCnt="2">
        <dgm:presLayoutVars>
          <dgm:bulletEnabled val="1"/>
        </dgm:presLayoutVars>
      </dgm:prSet>
      <dgm:spPr/>
      <dgm:t>
        <a:bodyPr/>
        <a:lstStyle/>
        <a:p>
          <a:endParaRPr lang="en-US"/>
        </a:p>
      </dgm:t>
    </dgm:pt>
    <dgm:pt modelId="{7A8A3963-4671-4D11-9E66-7E4ECDC78339}" type="pres">
      <dgm:prSet presAssocID="{16717A1D-6A7E-4900-B54C-EC7EC3A09708}" presName="parentText" presStyleLbl="node1" presStyleIdx="1" presStyleCnt="2">
        <dgm:presLayoutVars>
          <dgm:chMax val="0"/>
          <dgm:bulletEnabled val="1"/>
        </dgm:presLayoutVars>
      </dgm:prSet>
      <dgm:spPr/>
      <dgm:t>
        <a:bodyPr/>
        <a:lstStyle/>
        <a:p>
          <a:endParaRPr lang="en-US"/>
        </a:p>
      </dgm:t>
    </dgm:pt>
    <dgm:pt modelId="{1201680C-E830-43CC-9A1A-68322F206A4E}" type="pres">
      <dgm:prSet presAssocID="{16717A1D-6A7E-4900-B54C-EC7EC3A09708}" presName="childText" presStyleLbl="revTx" presStyleIdx="1" presStyleCnt="2">
        <dgm:presLayoutVars>
          <dgm:bulletEnabled val="1"/>
        </dgm:presLayoutVars>
      </dgm:prSet>
      <dgm:spPr/>
      <dgm:t>
        <a:bodyPr/>
        <a:lstStyle/>
        <a:p>
          <a:endParaRPr lang="en-US"/>
        </a:p>
      </dgm:t>
    </dgm:pt>
  </dgm:ptLst>
  <dgm:cxnLst>
    <dgm:cxn modelId="{C309E105-21FE-4AFB-BFD4-73FDA33D5582}" srcId="{16717A1D-6A7E-4900-B54C-EC7EC3A09708}" destId="{76D629E2-7D8F-482D-B9CB-E3BDB92D6963}" srcOrd="2" destOrd="0" parTransId="{1C12E17E-CBAF-4DBF-918A-10123D6635B2}" sibTransId="{A334A298-6E89-4D4D-9529-887E184B652C}"/>
    <dgm:cxn modelId="{470E7B32-B500-4A8E-B8DE-D861EB03CFEC}" srcId="{36EBECC5-2BF1-437E-B29C-EDD436216B5B}" destId="{9B027769-5ABC-4EB3-BF5F-F3F069606A55}" srcOrd="0" destOrd="0" parTransId="{C67FFCD4-8B22-46E5-97BA-703B75AB3F57}" sibTransId="{0C635D3D-E64D-4F7A-B4DC-7A202BABE35B}"/>
    <dgm:cxn modelId="{C44B5482-A08C-407B-BC6F-2709516810ED}" type="presOf" srcId="{C92E060C-1777-46BD-A1C5-8B34DB88ED06}" destId="{E56A60A0-C842-4590-9A05-AC0D1887DDF7}" srcOrd="0" destOrd="0" presId="urn:microsoft.com/office/officeart/2005/8/layout/vList2"/>
    <dgm:cxn modelId="{7ECA8B8A-8463-4C23-8478-35FAB1CCFCD9}" srcId="{9B027769-5ABC-4EB3-BF5F-F3F069606A55}" destId="{4B550E45-7BAA-4C85-9A3C-C09EE173F508}" srcOrd="1" destOrd="0" parTransId="{479AD238-B47B-41DD-850D-1A7884ECC54E}" sibTransId="{7747104B-05A0-4C87-8143-8DE617D2BF0B}"/>
    <dgm:cxn modelId="{7B5B22C7-786E-4177-A33A-42E179F6CC37}" type="presOf" srcId="{19D02564-E30F-411B-8A60-96E014B7BF1D}" destId="{1201680C-E830-43CC-9A1A-68322F206A4E}" srcOrd="0" destOrd="1" presId="urn:microsoft.com/office/officeart/2005/8/layout/vList2"/>
    <dgm:cxn modelId="{695D8AC3-3B65-493C-8A1A-51AC3D11736D}" type="presOf" srcId="{4B550E45-7BAA-4C85-9A3C-C09EE173F508}" destId="{E56A60A0-C842-4590-9A05-AC0D1887DDF7}" srcOrd="0" destOrd="1" presId="urn:microsoft.com/office/officeart/2005/8/layout/vList2"/>
    <dgm:cxn modelId="{4104B9E9-DD57-44FC-AFD5-A78398F97C8E}" type="presOf" srcId="{88B8792D-A95D-47A3-9FD0-A8B686B59032}" destId="{1201680C-E830-43CC-9A1A-68322F206A4E}" srcOrd="0" destOrd="0" presId="urn:microsoft.com/office/officeart/2005/8/layout/vList2"/>
    <dgm:cxn modelId="{006AE107-5A97-4D70-89BD-4D0D7FD18A57}" type="presOf" srcId="{83761450-20F7-4279-92C9-3D2EDDF8C6E0}" destId="{E56A60A0-C842-4590-9A05-AC0D1887DDF7}" srcOrd="0" destOrd="3" presId="urn:microsoft.com/office/officeart/2005/8/layout/vList2"/>
    <dgm:cxn modelId="{FDD952DE-623C-4CE0-B4AD-73C6F0FFB1DE}" srcId="{36EBECC5-2BF1-437E-B29C-EDD436216B5B}" destId="{16717A1D-6A7E-4900-B54C-EC7EC3A09708}" srcOrd="1" destOrd="0" parTransId="{16360004-7BF3-4F8D-9ED0-8C2C44845A4C}" sibTransId="{9D97E7A5-DADC-4560-9FD1-75E2D8E5170E}"/>
    <dgm:cxn modelId="{5B50F1C9-D30D-415F-8837-574E5C235115}" type="presOf" srcId="{36EBECC5-2BF1-437E-B29C-EDD436216B5B}" destId="{2DC26852-C3E1-4A36-92E5-4197974089E7}" srcOrd="0" destOrd="0" presId="urn:microsoft.com/office/officeart/2005/8/layout/vList2"/>
    <dgm:cxn modelId="{E244D599-9E43-448F-A333-FC791D0D7A48}" srcId="{9B027769-5ABC-4EB3-BF5F-F3F069606A55}" destId="{AA21C0EE-E432-4C3E-BBD9-EBF505E5F10E}" srcOrd="2" destOrd="0" parTransId="{C5BA16D0-F91E-4DF3-90DA-1845DBAA6187}" sibTransId="{91D7B513-99EB-4C96-8469-0ADCFD75E8F1}"/>
    <dgm:cxn modelId="{A0DA28A2-B945-4133-8993-C6513784D5A0}" srcId="{9B027769-5ABC-4EB3-BF5F-F3F069606A55}" destId="{C92E060C-1777-46BD-A1C5-8B34DB88ED06}" srcOrd="0" destOrd="0" parTransId="{AF6A7180-A726-4B4E-9BB5-5BC0F65B7F16}" sibTransId="{19CDF2AA-684A-4CC0-B26A-790B7A56E081}"/>
    <dgm:cxn modelId="{1FB373CE-9804-4DE4-A208-1E5E2893755F}" srcId="{16717A1D-6A7E-4900-B54C-EC7EC3A09708}" destId="{88B8792D-A95D-47A3-9FD0-A8B686B59032}" srcOrd="0" destOrd="0" parTransId="{C4397FFD-E649-4D6D-9138-07916C1C6CB0}" sibTransId="{6F661F58-C3E1-4388-88CD-B016834DB945}"/>
    <dgm:cxn modelId="{AFB0E1CA-886A-481F-97CD-535FD98726EB}" srcId="{9B027769-5ABC-4EB3-BF5F-F3F069606A55}" destId="{83761450-20F7-4279-92C9-3D2EDDF8C6E0}" srcOrd="3" destOrd="0" parTransId="{0C8CEF8F-00B2-42DE-B8C9-F3AB548E9902}" sibTransId="{6C2B5C36-5B44-4E33-9EFA-82A18710469F}"/>
    <dgm:cxn modelId="{72EE21D3-B391-4704-8D40-BBCE35A8A3D8}" type="presOf" srcId="{16717A1D-6A7E-4900-B54C-EC7EC3A09708}" destId="{7A8A3963-4671-4D11-9E66-7E4ECDC78339}" srcOrd="0" destOrd="0" presId="urn:microsoft.com/office/officeart/2005/8/layout/vList2"/>
    <dgm:cxn modelId="{17DD5897-383F-41FF-BB6A-796B6175344D}" type="presOf" srcId="{AA21C0EE-E432-4C3E-BBD9-EBF505E5F10E}" destId="{E56A60A0-C842-4590-9A05-AC0D1887DDF7}" srcOrd="0" destOrd="2" presId="urn:microsoft.com/office/officeart/2005/8/layout/vList2"/>
    <dgm:cxn modelId="{F6D37461-8740-4259-8034-E64759BB388A}" type="presOf" srcId="{76D629E2-7D8F-482D-B9CB-E3BDB92D6963}" destId="{1201680C-E830-43CC-9A1A-68322F206A4E}" srcOrd="0" destOrd="2" presId="urn:microsoft.com/office/officeart/2005/8/layout/vList2"/>
    <dgm:cxn modelId="{4A5E5F57-0E8B-4DFE-87B4-69A41FDCD233}" srcId="{16717A1D-6A7E-4900-B54C-EC7EC3A09708}" destId="{19D02564-E30F-411B-8A60-96E014B7BF1D}" srcOrd="1" destOrd="0" parTransId="{6005FC9D-8347-4979-BB7D-EF5695081040}" sibTransId="{196A6C47-2EC6-4224-ABDB-DC2B114E841F}"/>
    <dgm:cxn modelId="{78DAF56E-104E-4F79-85D6-AAD7D04B750B}" type="presOf" srcId="{9B027769-5ABC-4EB3-BF5F-F3F069606A55}" destId="{66B02A2E-15E9-4DF8-95D8-91831738E3C5}" srcOrd="0" destOrd="0" presId="urn:microsoft.com/office/officeart/2005/8/layout/vList2"/>
    <dgm:cxn modelId="{8ED036ED-A5D3-4E71-B739-F41C4AD2DEA9}" type="presParOf" srcId="{2DC26852-C3E1-4A36-92E5-4197974089E7}" destId="{66B02A2E-15E9-4DF8-95D8-91831738E3C5}" srcOrd="0" destOrd="0" presId="urn:microsoft.com/office/officeart/2005/8/layout/vList2"/>
    <dgm:cxn modelId="{DF2A6CD6-F282-4F98-82EF-FE142D03EDD2}" type="presParOf" srcId="{2DC26852-C3E1-4A36-92E5-4197974089E7}" destId="{E56A60A0-C842-4590-9A05-AC0D1887DDF7}" srcOrd="1" destOrd="0" presId="urn:microsoft.com/office/officeart/2005/8/layout/vList2"/>
    <dgm:cxn modelId="{7850450B-84DA-457A-A3EA-093E0CDFDB2A}" type="presParOf" srcId="{2DC26852-C3E1-4A36-92E5-4197974089E7}" destId="{7A8A3963-4671-4D11-9E66-7E4ECDC78339}" srcOrd="2" destOrd="0" presId="urn:microsoft.com/office/officeart/2005/8/layout/vList2"/>
    <dgm:cxn modelId="{901C46F6-EADA-4143-AFDA-E61BCB1CA11C}" type="presParOf" srcId="{2DC26852-C3E1-4A36-92E5-4197974089E7}" destId="{1201680C-E830-43CC-9A1A-68322F206A4E}"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02A2E-15E9-4DF8-95D8-91831738E3C5}">
      <dsp:nvSpPr>
        <dsp:cNvPr id="0" name=""/>
        <dsp:cNvSpPr/>
      </dsp:nvSpPr>
      <dsp:spPr>
        <a:xfrm>
          <a:off x="0" y="71225"/>
          <a:ext cx="857885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15</a:t>
          </a:r>
          <a:r>
            <a:rPr lang="en-US" sz="2600" kern="1200" dirty="0" smtClean="0"/>
            <a:t> </a:t>
          </a:r>
          <a:r>
            <a:rPr lang="en-US" sz="2600" b="1" kern="1200" dirty="0" smtClean="0">
              <a:solidFill>
                <a:srgbClr val="FF4B4B"/>
              </a:solidFill>
            </a:rPr>
            <a:t>M</a:t>
          </a:r>
          <a:r>
            <a:rPr lang="en-US" sz="2600" kern="1200" dirty="0" smtClean="0"/>
            <a:t> (</a:t>
          </a:r>
          <a:r>
            <a:rPr lang="en-US" sz="2600" b="1" kern="1200" dirty="0" smtClean="0"/>
            <a:t>Extended</a:t>
          </a:r>
          <a:r>
            <a:rPr lang="en-US" sz="2600" kern="1200" dirty="0" smtClean="0"/>
            <a:t> Maintenance Release):</a:t>
          </a:r>
          <a:endParaRPr lang="en-US" sz="2600" kern="1200" dirty="0"/>
        </a:p>
      </dsp:txBody>
      <dsp:txXfrm>
        <a:off x="0" y="71225"/>
        <a:ext cx="8578850" cy="608400"/>
      </dsp:txXfrm>
    </dsp:sp>
    <dsp:sp modelId="{E56A60A0-C842-4590-9A05-AC0D1887DDF7}">
      <dsp:nvSpPr>
        <dsp:cNvPr id="0" name=""/>
        <dsp:cNvSpPr/>
      </dsp:nvSpPr>
      <dsp:spPr>
        <a:xfrm>
          <a:off x="0" y="679625"/>
          <a:ext cx="8578850"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7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Ideal for long-term maintenance, enabling customers to qualify, deploy, and remain on the release for an extended period.</a:t>
          </a:r>
          <a:endParaRPr lang="en-US" sz="2000" kern="1200" dirty="0"/>
        </a:p>
        <a:p>
          <a:pPr marL="228600" lvl="1" indent="-228600" algn="l" defTabSz="889000">
            <a:lnSpc>
              <a:spcPct val="90000"/>
            </a:lnSpc>
            <a:spcBef>
              <a:spcPct val="0"/>
            </a:spcBef>
            <a:spcAft>
              <a:spcPct val="20000"/>
            </a:spcAft>
            <a:buChar char="••"/>
          </a:pPr>
          <a:r>
            <a:rPr lang="en-US" sz="2000" kern="1200" dirty="0" smtClean="0"/>
            <a:t>Provides </a:t>
          </a:r>
          <a:r>
            <a:rPr lang="en-US" sz="2000" b="1" kern="1200" dirty="0" smtClean="0"/>
            <a:t>44</a:t>
          </a:r>
          <a:r>
            <a:rPr lang="en-US" sz="2000" kern="1200" dirty="0" smtClean="0"/>
            <a:t> months of support.</a:t>
          </a:r>
          <a:endParaRPr lang="en-US" sz="2000" kern="1200" dirty="0"/>
        </a:p>
        <a:p>
          <a:pPr marL="228600" lvl="1" indent="-228600" algn="l" defTabSz="889000">
            <a:lnSpc>
              <a:spcPct val="90000"/>
            </a:lnSpc>
            <a:spcBef>
              <a:spcPct val="0"/>
            </a:spcBef>
            <a:spcAft>
              <a:spcPct val="20000"/>
            </a:spcAft>
            <a:buChar char="••"/>
          </a:pPr>
          <a:r>
            <a:rPr lang="en-US" sz="2000" kern="1200" dirty="0" smtClean="0"/>
            <a:t>Incorporates features delivered in previous releases plus incremental new feature enhancements and hardware support.</a:t>
          </a:r>
          <a:endParaRPr lang="en-US" sz="2000" kern="1200" dirty="0"/>
        </a:p>
        <a:p>
          <a:pPr marL="228600" lvl="1" indent="-228600" algn="l" defTabSz="889000" rtl="0">
            <a:lnSpc>
              <a:spcPct val="90000"/>
            </a:lnSpc>
            <a:spcBef>
              <a:spcPct val="0"/>
            </a:spcBef>
            <a:spcAft>
              <a:spcPct val="20000"/>
            </a:spcAft>
            <a:buChar char="••"/>
          </a:pPr>
          <a:endParaRPr lang="en-US" sz="2000" kern="1200" dirty="0"/>
        </a:p>
      </dsp:txBody>
      <dsp:txXfrm>
        <a:off x="0" y="679625"/>
        <a:ext cx="8578850" cy="1829880"/>
      </dsp:txXfrm>
    </dsp:sp>
    <dsp:sp modelId="{7A8A3963-4671-4D11-9E66-7E4ECDC78339}">
      <dsp:nvSpPr>
        <dsp:cNvPr id="0" name=""/>
        <dsp:cNvSpPr/>
      </dsp:nvSpPr>
      <dsp:spPr>
        <a:xfrm>
          <a:off x="0" y="2509505"/>
          <a:ext cx="857885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15</a:t>
          </a:r>
          <a:r>
            <a:rPr lang="en-US" sz="2600" kern="1200" dirty="0" smtClean="0"/>
            <a:t> </a:t>
          </a:r>
          <a:r>
            <a:rPr lang="en-US" sz="2600" b="1" kern="1200" dirty="0" smtClean="0">
              <a:solidFill>
                <a:srgbClr val="FFD54F"/>
              </a:solidFill>
            </a:rPr>
            <a:t>T</a:t>
          </a:r>
          <a:r>
            <a:rPr lang="en-US" sz="2600" kern="1200" dirty="0" smtClean="0"/>
            <a:t> (</a:t>
          </a:r>
          <a:r>
            <a:rPr lang="en-US" sz="2600" b="1" kern="1200" dirty="0" smtClean="0"/>
            <a:t>Standard</a:t>
          </a:r>
          <a:r>
            <a:rPr lang="en-US" sz="2600" kern="1200" dirty="0" smtClean="0"/>
            <a:t> Maintenance Release):</a:t>
          </a:r>
          <a:endParaRPr lang="en-US" sz="2600" kern="1200" dirty="0"/>
        </a:p>
      </dsp:txBody>
      <dsp:txXfrm>
        <a:off x="0" y="2509505"/>
        <a:ext cx="8578850" cy="608400"/>
      </dsp:txXfrm>
    </dsp:sp>
    <dsp:sp modelId="{1201680C-E830-43CC-9A1A-68322F206A4E}">
      <dsp:nvSpPr>
        <dsp:cNvPr id="0" name=""/>
        <dsp:cNvSpPr/>
      </dsp:nvSpPr>
      <dsp:spPr>
        <a:xfrm>
          <a:off x="0" y="3117905"/>
          <a:ext cx="857885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7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Short deployment releases ideal for latest new features and hardware support before the next M release becomes available.</a:t>
          </a:r>
          <a:endParaRPr lang="en-US" sz="2000" kern="1200" dirty="0"/>
        </a:p>
        <a:p>
          <a:pPr marL="228600" lvl="1" indent="-228600" algn="l" defTabSz="889000">
            <a:lnSpc>
              <a:spcPct val="90000"/>
            </a:lnSpc>
            <a:spcBef>
              <a:spcPct val="0"/>
            </a:spcBef>
            <a:spcAft>
              <a:spcPct val="20000"/>
            </a:spcAft>
            <a:buChar char="••"/>
          </a:pPr>
          <a:r>
            <a:rPr lang="en-US" sz="2000" kern="1200" dirty="0" smtClean="0"/>
            <a:t>Provides regular bug fix maintenance rebuilds for </a:t>
          </a:r>
          <a:r>
            <a:rPr lang="en-US" sz="2000" b="1" kern="1200" dirty="0" smtClean="0"/>
            <a:t>12</a:t>
          </a:r>
          <a:r>
            <a:rPr lang="en-US" sz="2000" kern="1200" dirty="0" smtClean="0"/>
            <a:t> months, plus 6 additional months of critical fix support for network affecting bugs.</a:t>
          </a:r>
        </a:p>
        <a:p>
          <a:pPr marL="228600" lvl="1" indent="-228600" algn="l" defTabSz="889000">
            <a:lnSpc>
              <a:spcPct val="90000"/>
            </a:lnSpc>
            <a:spcBef>
              <a:spcPct val="0"/>
            </a:spcBef>
            <a:spcAft>
              <a:spcPct val="20000"/>
            </a:spcAft>
            <a:buChar char="••"/>
          </a:pPr>
          <a:r>
            <a:rPr lang="en-US" sz="2000" kern="1200" dirty="0" smtClean="0"/>
            <a:t>Incorporates features and hardware support delivered in previous releases.</a:t>
          </a:r>
        </a:p>
      </dsp:txBody>
      <dsp:txXfrm>
        <a:off x="0" y="3117905"/>
        <a:ext cx="8578850"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ar-SA" smtClean="0"/>
          </a:p>
        </p:txBody>
      </p:sp>
      <p:sp>
        <p:nvSpPr>
          <p:cNvPr id="47108" name="Slide Number Placeholder 3"/>
          <p:cNvSpPr>
            <a:spLocks noGrp="1"/>
          </p:cNvSpPr>
          <p:nvPr>
            <p:ph type="sldNum" sz="quarter" idx="5"/>
          </p:nvPr>
        </p:nvSpPr>
        <p:spPr>
          <a:noFill/>
        </p:spPr>
        <p:txBody>
          <a:bodyPr/>
          <a:lstStyle/>
          <a:p>
            <a:fld id="{59CB5B69-DCD5-487C-9095-6CCC00171BFA}"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854470" y="239707"/>
            <a:ext cx="5204648" cy="3926391"/>
          </a:xfrm>
          <a:ln/>
        </p:spPr>
      </p:sp>
      <p:sp>
        <p:nvSpPr>
          <p:cNvPr id="56323" name="Notes Placeholder 2"/>
          <p:cNvSpPr>
            <a:spLocks noGrp="1"/>
          </p:cNvSpPr>
          <p:nvPr>
            <p:ph type="body" idx="1"/>
          </p:nvPr>
        </p:nvSpPr>
        <p:spPr>
          <a:noFill/>
          <a:ln/>
        </p:spPr>
        <p:txBody>
          <a:bodyPr/>
          <a:lstStyle/>
          <a:p>
            <a:pPr eaLnBrk="1" hangingPunct="1"/>
            <a:r>
              <a:rPr lang="en-US" smtClean="0"/>
              <a:t>Verify that after the next router reboot the “Data” Technology Package will be Active.</a:t>
            </a:r>
          </a:p>
        </p:txBody>
      </p:sp>
      <p:sp>
        <p:nvSpPr>
          <p:cNvPr id="56324" name="Slide Number Placeholder 3"/>
          <p:cNvSpPr>
            <a:spLocks noGrp="1"/>
          </p:cNvSpPr>
          <p:nvPr>
            <p:ph type="sldNum" sz="quarter" idx="5"/>
          </p:nvPr>
        </p:nvSpPr>
        <p:spPr>
          <a:noFill/>
        </p:spPr>
        <p:txBody>
          <a:bodyPr/>
          <a:lstStyle/>
          <a:p>
            <a:fld id="{702A214E-DAA9-4354-9EE0-32337BA74C86}"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854470" y="239707"/>
            <a:ext cx="5204648" cy="3926391"/>
          </a:xfrm>
          <a:ln/>
        </p:spPr>
      </p:sp>
      <p:sp>
        <p:nvSpPr>
          <p:cNvPr id="57347" name="Notes Placeholder 2"/>
          <p:cNvSpPr>
            <a:spLocks noGrp="1"/>
          </p:cNvSpPr>
          <p:nvPr>
            <p:ph type="body" idx="1"/>
          </p:nvPr>
        </p:nvSpPr>
        <p:spPr>
          <a:noFill/>
          <a:ln/>
        </p:spPr>
        <p:txBody>
          <a:bodyPr/>
          <a:lstStyle/>
          <a:p>
            <a:pPr eaLnBrk="1" hangingPunct="1"/>
            <a:r>
              <a:rPr lang="en-US" smtClean="0"/>
              <a:t>Note that there are two ways to disable a Technology Package:</a:t>
            </a:r>
          </a:p>
          <a:p>
            <a:pPr eaLnBrk="1" hangingPunct="1"/>
            <a:endParaRPr lang="en-US" smtClean="0"/>
          </a:p>
          <a:p>
            <a:r>
              <a:rPr lang="en-US" smtClean="0"/>
              <a:t>no license boot module &lt;Model&gt; technology-package &lt;Package&gt;</a:t>
            </a:r>
          </a:p>
          <a:p>
            <a:pPr lvl="4"/>
            <a:r>
              <a:rPr lang="en-US" smtClean="0"/>
              <a:t>OR</a:t>
            </a:r>
          </a:p>
          <a:p>
            <a:r>
              <a:rPr lang="en-US" smtClean="0"/>
              <a:t>license boot module &lt;Model&gt; technology-package &lt;Package&gt; disable</a:t>
            </a:r>
          </a:p>
          <a:p>
            <a:pPr eaLnBrk="1" hangingPunct="1"/>
            <a:endParaRPr lang="en-US" smtClean="0"/>
          </a:p>
        </p:txBody>
      </p:sp>
      <p:sp>
        <p:nvSpPr>
          <p:cNvPr id="57348" name="Slide Number Placeholder 3"/>
          <p:cNvSpPr>
            <a:spLocks noGrp="1"/>
          </p:cNvSpPr>
          <p:nvPr>
            <p:ph type="sldNum" sz="quarter" idx="5"/>
          </p:nvPr>
        </p:nvSpPr>
        <p:spPr>
          <a:noFill/>
        </p:spPr>
        <p:txBody>
          <a:bodyPr/>
          <a:lstStyle/>
          <a:p>
            <a:fld id="{5BA46F50-14DF-4219-97B6-3C4CAA132125}"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ar-SA" smtClean="0"/>
          </a:p>
        </p:txBody>
      </p:sp>
      <p:sp>
        <p:nvSpPr>
          <p:cNvPr id="58372" name="Slide Number Placeholder 3"/>
          <p:cNvSpPr>
            <a:spLocks noGrp="1"/>
          </p:cNvSpPr>
          <p:nvPr>
            <p:ph type="sldNum" sz="quarter" idx="5"/>
          </p:nvPr>
        </p:nvSpPr>
        <p:spPr>
          <a:noFill/>
        </p:spPr>
        <p:txBody>
          <a:bodyPr/>
          <a:lstStyle/>
          <a:p>
            <a:fld id="{EE685B90-0B46-4F65-94DD-DCB88C92DB03}"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It is important to note that IOS 15 licensing is enforced by activation on ISR G2 devices and by “honor code” on ISR G1 devices.</a:t>
            </a:r>
          </a:p>
          <a:p>
            <a:endParaRPr lang="en-US" dirty="0" smtClean="0"/>
          </a:p>
          <a:p>
            <a:pPr eaLnBrk="1" hangingPunct="1">
              <a:lnSpc>
                <a:spcPct val="100000"/>
              </a:lnSpc>
              <a:spcBef>
                <a:spcPct val="0"/>
              </a:spcBef>
              <a:buSzTx/>
              <a:buFontTx/>
              <a:buNone/>
            </a:pPr>
            <a:r>
              <a:rPr lang="en-US" dirty="0" smtClean="0"/>
              <a:t>ISR G1’s don’t require licensing, they go off of the “honor code”, future releases are no longer supported. No UID is needed, if you purchased the IOS it can be loaded onto the device and used without activation.</a:t>
            </a:r>
          </a:p>
          <a:p>
            <a:endParaRPr lang="en-US" dirty="0" smtClean="0"/>
          </a:p>
        </p:txBody>
      </p:sp>
      <p:sp>
        <p:nvSpPr>
          <p:cNvPr id="59396" name="Slide Number Placeholder 3"/>
          <p:cNvSpPr>
            <a:spLocks noGrp="1"/>
          </p:cNvSpPr>
          <p:nvPr>
            <p:ph type="sldNum" sz="quarter" idx="5"/>
          </p:nvPr>
        </p:nvSpPr>
        <p:spPr>
          <a:noFill/>
        </p:spPr>
        <p:txBody>
          <a:bodyPr/>
          <a:lstStyle/>
          <a:p>
            <a:fld id="{8F2E5A6B-304D-4DD7-A753-B445A671E6E1}"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There are two major types of licenses:</a:t>
            </a:r>
          </a:p>
          <a:p>
            <a:pPr marL="226417" indent="-226417">
              <a:buFont typeface="+mj-lt"/>
              <a:buAutoNum type="arabicPeriod"/>
              <a:defRPr/>
            </a:pPr>
            <a:r>
              <a:rPr lang="en-US" dirty="0" smtClean="0"/>
              <a:t>Permanent</a:t>
            </a:r>
          </a:p>
          <a:p>
            <a:pPr marL="226417" indent="-226417">
              <a:buFont typeface="+mj-lt"/>
              <a:buAutoNum type="arabicPeriod"/>
              <a:defRPr/>
            </a:pPr>
            <a:r>
              <a:rPr lang="en-US" dirty="0" smtClean="0"/>
              <a:t>Evaluation</a:t>
            </a:r>
          </a:p>
          <a:p>
            <a:pPr marL="226417" indent="-226417">
              <a:buFont typeface="+mj-lt"/>
              <a:buAutoNum type="arabicPeriod"/>
              <a:defRPr/>
            </a:pPr>
            <a:endParaRPr lang="en-US" dirty="0" smtClean="0"/>
          </a:p>
          <a:p>
            <a:pPr>
              <a:defRPr/>
            </a:pPr>
            <a:r>
              <a:rPr lang="en-US" dirty="0" smtClean="0"/>
              <a:t>There are three minor types of licenses:</a:t>
            </a:r>
          </a:p>
          <a:p>
            <a:pPr marL="226417" indent="-226417">
              <a:buFont typeface="+mj-lt"/>
              <a:buAutoNum type="arabicPeriod"/>
              <a:defRPr/>
            </a:pPr>
            <a:r>
              <a:rPr lang="en-US" dirty="0" smtClean="0"/>
              <a:t>Feature</a:t>
            </a:r>
          </a:p>
          <a:p>
            <a:pPr marL="226417" indent="-226417">
              <a:buFont typeface="+mj-lt"/>
              <a:buAutoNum type="arabicPeriod"/>
              <a:defRPr/>
            </a:pPr>
            <a:r>
              <a:rPr lang="en-US" dirty="0" smtClean="0"/>
              <a:t>Subscription</a:t>
            </a:r>
          </a:p>
          <a:p>
            <a:pPr marL="226417" indent="-226417">
              <a:buFont typeface="+mj-lt"/>
              <a:buAutoNum type="arabicPeriod"/>
              <a:defRPr/>
            </a:pPr>
            <a:r>
              <a:rPr lang="en-US" dirty="0" smtClean="0"/>
              <a:t>Counted</a:t>
            </a:r>
          </a:p>
          <a:p>
            <a:pPr>
              <a:defRPr/>
            </a:pPr>
            <a:endParaRPr lang="en-US" dirty="0"/>
          </a:p>
        </p:txBody>
      </p:sp>
      <p:sp>
        <p:nvSpPr>
          <p:cNvPr id="60420" name="Slide Number Placeholder 3"/>
          <p:cNvSpPr>
            <a:spLocks noGrp="1"/>
          </p:cNvSpPr>
          <p:nvPr>
            <p:ph type="sldNum" sz="quarter" idx="5"/>
          </p:nvPr>
        </p:nvSpPr>
        <p:spPr>
          <a:noFill/>
        </p:spPr>
        <p:txBody>
          <a:bodyPr/>
          <a:lstStyle/>
          <a:p>
            <a:fld id="{D9845149-00AA-435F-8E68-2776F34F0F90}"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ar-SA" dirty="0" smtClean="0"/>
          </a:p>
        </p:txBody>
      </p:sp>
      <p:sp>
        <p:nvSpPr>
          <p:cNvPr id="61444" name="Slide Number Placeholder 3"/>
          <p:cNvSpPr>
            <a:spLocks noGrp="1"/>
          </p:cNvSpPr>
          <p:nvPr>
            <p:ph type="sldNum" sz="quarter" idx="5"/>
          </p:nvPr>
        </p:nvSpPr>
        <p:spPr>
          <a:noFill/>
        </p:spPr>
        <p:txBody>
          <a:bodyPr/>
          <a:lstStyle/>
          <a:p>
            <a:fld id="{CED32DBE-D34A-47C9-9B32-9BDF947A0F16}"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Evaluation Licenses – Allow you to test drive features &amp; verify they’re in that pak before permanently buying.</a:t>
            </a:r>
          </a:p>
          <a:p>
            <a:r>
              <a:rPr lang="en-US" smtClean="0"/>
              <a:t>Evaluation Licenses – Indirectly has helped implementation practices, for example, if we purchased the wrong code, no problem – we have time to purchase it and in the meantime still implement the proper configuration.</a:t>
            </a:r>
          </a:p>
          <a:p>
            <a:pPr lvl="1"/>
            <a:r>
              <a:rPr lang="en-US" smtClean="0"/>
              <a:t>Real problem with IP base for switching (EIGRP stub)</a:t>
            </a:r>
          </a:p>
        </p:txBody>
      </p:sp>
      <p:sp>
        <p:nvSpPr>
          <p:cNvPr id="62468" name="Slide Number Placeholder 3"/>
          <p:cNvSpPr>
            <a:spLocks noGrp="1"/>
          </p:cNvSpPr>
          <p:nvPr>
            <p:ph type="sldNum" sz="quarter" idx="5"/>
          </p:nvPr>
        </p:nvSpPr>
        <p:spPr>
          <a:noFill/>
        </p:spPr>
        <p:txBody>
          <a:bodyPr/>
          <a:lstStyle/>
          <a:p>
            <a:fld id="{70E3A104-4C39-4C17-81DC-947E39C00DFE}"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111637" indent="-111637">
              <a:defRPr/>
            </a:pPr>
            <a:r>
              <a:rPr lang="en-US" dirty="0" smtClean="0"/>
              <a:t>Software Activation</a:t>
            </a:r>
          </a:p>
          <a:p>
            <a:pPr marL="477990" lvl="1" indent="-111637">
              <a:defRPr/>
            </a:pPr>
            <a:r>
              <a:rPr lang="en-US" dirty="0" smtClean="0"/>
              <a:t>Adds a feature which requires an additional license in addition to the technology package.</a:t>
            </a:r>
          </a:p>
          <a:p>
            <a:pPr lvl="1">
              <a:defRPr/>
            </a:pPr>
            <a:r>
              <a:rPr lang="en-US" dirty="0" smtClean="0"/>
              <a:t>Cisco Software Licensing Framework – The policing &amp; admin function implemented by Cisco to enforce licensing.</a:t>
            </a:r>
          </a:p>
          <a:p>
            <a:pPr>
              <a:defRPr/>
            </a:pPr>
            <a:r>
              <a:rPr lang="en-US" dirty="0" smtClean="0"/>
              <a:t>Right to Use Licenses</a:t>
            </a:r>
          </a:p>
          <a:p>
            <a:pPr lvl="1">
              <a:defRPr/>
            </a:pPr>
            <a:r>
              <a:rPr lang="en-US" dirty="0">
                <a:latin typeface="Arial" charset="0"/>
              </a:rPr>
              <a:t>A Right to Use license scheme is an honor-based model for licensing. Licenses are not tied to an unique device identifier (UDI), product ID, or serial number. </a:t>
            </a:r>
          </a:p>
          <a:p>
            <a:pPr lvl="1">
              <a:defRPr/>
            </a:pPr>
            <a:r>
              <a:rPr lang="en-US" dirty="0">
                <a:latin typeface="Arial" charset="0"/>
              </a:rPr>
              <a:t>Therefore, if you want to use the feature, nothing is stopping you, but you are expected to have purchased the technology package even though its not enforced through a license. </a:t>
            </a:r>
          </a:p>
          <a:p>
            <a:pPr lvl="1">
              <a:defRPr/>
            </a:pPr>
            <a:endParaRPr lang="en-US" dirty="0">
              <a:latin typeface="Arial" charset="0"/>
            </a:endParaRPr>
          </a:p>
          <a:p>
            <a:pPr indent="-7862">
              <a:defRPr/>
            </a:pPr>
            <a:r>
              <a:rPr lang="en-US" dirty="0" smtClean="0"/>
              <a:t>Software Activation Feature Licenses:</a:t>
            </a:r>
          </a:p>
          <a:p>
            <a:pPr lvl="1">
              <a:defRPr/>
            </a:pPr>
            <a:r>
              <a:rPr lang="en-US" dirty="0" smtClean="0"/>
              <a:t>Technology Packages: </a:t>
            </a:r>
            <a:r>
              <a:rPr lang="en-US" dirty="0" err="1" smtClean="0"/>
              <a:t>IPBase</a:t>
            </a:r>
            <a:r>
              <a:rPr lang="en-US" dirty="0" smtClean="0"/>
              <a:t>, Security, Data, UC</a:t>
            </a:r>
          </a:p>
          <a:p>
            <a:pPr lvl="1">
              <a:defRPr/>
            </a:pPr>
            <a:r>
              <a:rPr lang="en-US" dirty="0" smtClean="0"/>
              <a:t>Intrusion Prevention (Subscription)</a:t>
            </a:r>
          </a:p>
          <a:p>
            <a:pPr lvl="1">
              <a:defRPr/>
            </a:pPr>
            <a:r>
              <a:rPr lang="en-US" dirty="0" smtClean="0"/>
              <a:t>Content Filtering (Subscription)</a:t>
            </a:r>
          </a:p>
          <a:p>
            <a:pPr lvl="1">
              <a:defRPr/>
            </a:pPr>
            <a:r>
              <a:rPr lang="en-US" dirty="0" smtClean="0"/>
              <a:t>SSLVPN (Counted)</a:t>
            </a:r>
          </a:p>
          <a:p>
            <a:pPr lvl="1">
              <a:defRPr/>
            </a:pPr>
            <a:r>
              <a:rPr lang="en-US" dirty="0" smtClean="0"/>
              <a:t>SNA Switching</a:t>
            </a:r>
          </a:p>
          <a:p>
            <a:pPr lvl="1">
              <a:defRPr/>
            </a:pPr>
            <a:r>
              <a:rPr lang="en-US" dirty="0" smtClean="0"/>
              <a:t>Gatekeeper</a:t>
            </a:r>
          </a:p>
          <a:p>
            <a:pPr lvl="1">
              <a:defRPr/>
            </a:pPr>
            <a:r>
              <a:rPr lang="en-US" dirty="0" smtClean="0"/>
              <a:t>CUE (Counted)</a:t>
            </a:r>
          </a:p>
          <a:p>
            <a:pPr marL="111637" indent="-111637">
              <a:defRPr/>
            </a:pPr>
            <a:r>
              <a:rPr lang="en-US" dirty="0" smtClean="0"/>
              <a:t>Right to Use Feature Licenses:</a:t>
            </a:r>
          </a:p>
          <a:p>
            <a:pPr lvl="1">
              <a:defRPr/>
            </a:pPr>
            <a:r>
              <a:rPr lang="en-US" dirty="0" smtClean="0"/>
              <a:t>Land Mobile Radio</a:t>
            </a:r>
          </a:p>
          <a:p>
            <a:pPr lvl="1">
              <a:defRPr/>
            </a:pPr>
            <a:r>
              <a:rPr lang="en-US" dirty="0" smtClean="0"/>
              <a:t>VXML Gateway (Counted)</a:t>
            </a:r>
          </a:p>
          <a:p>
            <a:pPr lvl="1">
              <a:defRPr/>
            </a:pPr>
            <a:r>
              <a:rPr lang="en-US" dirty="0" smtClean="0"/>
              <a:t>CME (Counted)</a:t>
            </a:r>
          </a:p>
          <a:p>
            <a:pPr lvl="1">
              <a:defRPr/>
            </a:pPr>
            <a:r>
              <a:rPr lang="en-US" dirty="0" smtClean="0"/>
              <a:t>SRST (Counted)</a:t>
            </a:r>
          </a:p>
          <a:p>
            <a:pPr lvl="1">
              <a:defRPr/>
            </a:pPr>
            <a:r>
              <a:rPr lang="en-US" dirty="0" smtClean="0"/>
              <a:t>CUBE (Counted)</a:t>
            </a:r>
          </a:p>
          <a:p>
            <a:pPr lvl="1">
              <a:defRPr/>
            </a:pPr>
            <a:endParaRPr lang="en-US" dirty="0" smtClean="0"/>
          </a:p>
        </p:txBody>
      </p:sp>
      <p:sp>
        <p:nvSpPr>
          <p:cNvPr id="63492" name="Slide Number Placeholder 3"/>
          <p:cNvSpPr>
            <a:spLocks noGrp="1"/>
          </p:cNvSpPr>
          <p:nvPr>
            <p:ph type="sldNum" sz="quarter" idx="5"/>
          </p:nvPr>
        </p:nvSpPr>
        <p:spPr>
          <a:noFill/>
        </p:spPr>
        <p:txBody>
          <a:bodyPr/>
          <a:lstStyle/>
          <a:p>
            <a:fld id="{3CDE2BB4-3C60-4D32-97DC-AF000CA192E7}"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7862">
              <a:defRPr/>
            </a:pPr>
            <a:r>
              <a:rPr lang="en-US" dirty="0" smtClean="0"/>
              <a:t>Software Activation Feature Licenses:</a:t>
            </a:r>
          </a:p>
          <a:p>
            <a:pPr lvl="1">
              <a:defRPr/>
            </a:pPr>
            <a:r>
              <a:rPr lang="en-US" dirty="0" smtClean="0"/>
              <a:t>Technology Packages: </a:t>
            </a:r>
            <a:r>
              <a:rPr lang="en-US" dirty="0" err="1" smtClean="0"/>
              <a:t>IPBase</a:t>
            </a:r>
            <a:r>
              <a:rPr lang="en-US" dirty="0" smtClean="0"/>
              <a:t>, Security, Data, UC</a:t>
            </a:r>
          </a:p>
          <a:p>
            <a:pPr lvl="1">
              <a:defRPr/>
            </a:pPr>
            <a:r>
              <a:rPr lang="en-US" dirty="0" smtClean="0"/>
              <a:t>Intrusion Prevention (Subscription)</a:t>
            </a:r>
          </a:p>
          <a:p>
            <a:pPr lvl="1">
              <a:defRPr/>
            </a:pPr>
            <a:r>
              <a:rPr lang="en-US" dirty="0" smtClean="0"/>
              <a:t>Content Filtering (Subscription)</a:t>
            </a:r>
          </a:p>
          <a:p>
            <a:pPr lvl="1">
              <a:defRPr/>
            </a:pPr>
            <a:r>
              <a:rPr lang="en-US" dirty="0" smtClean="0"/>
              <a:t>SSLVPN (Counted)</a:t>
            </a:r>
          </a:p>
          <a:p>
            <a:pPr lvl="1">
              <a:defRPr/>
            </a:pPr>
            <a:r>
              <a:rPr lang="en-US" dirty="0" smtClean="0"/>
              <a:t>SNA Switching</a:t>
            </a:r>
          </a:p>
          <a:p>
            <a:pPr lvl="1">
              <a:defRPr/>
            </a:pPr>
            <a:r>
              <a:rPr lang="en-US" dirty="0" smtClean="0"/>
              <a:t>Gatekeeper</a:t>
            </a:r>
          </a:p>
          <a:p>
            <a:pPr lvl="1">
              <a:defRPr/>
            </a:pPr>
            <a:r>
              <a:rPr lang="en-US" dirty="0" smtClean="0"/>
              <a:t>CUE (Counted)</a:t>
            </a:r>
          </a:p>
          <a:p>
            <a:pPr marL="111637" indent="-111637">
              <a:defRPr/>
            </a:pPr>
            <a:r>
              <a:rPr lang="en-US" dirty="0" smtClean="0"/>
              <a:t>Right to Use Feature Licenses:</a:t>
            </a:r>
          </a:p>
          <a:p>
            <a:pPr lvl="1">
              <a:defRPr/>
            </a:pPr>
            <a:r>
              <a:rPr lang="en-US" dirty="0" smtClean="0"/>
              <a:t>Land Mobile Radio</a:t>
            </a:r>
          </a:p>
          <a:p>
            <a:pPr lvl="1">
              <a:defRPr/>
            </a:pPr>
            <a:r>
              <a:rPr lang="en-US" dirty="0" smtClean="0"/>
              <a:t>VXML Gateway (Counted)</a:t>
            </a:r>
          </a:p>
          <a:p>
            <a:pPr lvl="1">
              <a:defRPr/>
            </a:pPr>
            <a:r>
              <a:rPr lang="en-US" dirty="0" smtClean="0"/>
              <a:t>CME (Counted)</a:t>
            </a:r>
          </a:p>
          <a:p>
            <a:pPr lvl="1">
              <a:defRPr/>
            </a:pPr>
            <a:r>
              <a:rPr lang="en-US" dirty="0" smtClean="0"/>
              <a:t>SRST (Counted)</a:t>
            </a:r>
          </a:p>
          <a:p>
            <a:pPr lvl="1">
              <a:defRPr/>
            </a:pPr>
            <a:r>
              <a:rPr lang="en-US" dirty="0" smtClean="0"/>
              <a:t>CUBE (Counted)</a:t>
            </a:r>
          </a:p>
          <a:p>
            <a:pPr lvl="1">
              <a:defRPr/>
            </a:pPr>
            <a:endParaRPr lang="en-US" dirty="0" smtClean="0"/>
          </a:p>
          <a:p>
            <a:pPr lvl="1">
              <a:defRPr/>
            </a:pPr>
            <a:endParaRPr lang="en-US" dirty="0" smtClean="0"/>
          </a:p>
          <a:p>
            <a:pPr lvl="1">
              <a:defRPr/>
            </a:pPr>
            <a:endParaRPr lang="en-US" dirty="0" smtClean="0"/>
          </a:p>
          <a:p>
            <a:pPr>
              <a:defRPr/>
            </a:pPr>
            <a:endParaRPr lang="en-US" dirty="0"/>
          </a:p>
        </p:txBody>
      </p:sp>
      <p:sp>
        <p:nvSpPr>
          <p:cNvPr id="64516" name="Slide Number Placeholder 3"/>
          <p:cNvSpPr>
            <a:spLocks noGrp="1"/>
          </p:cNvSpPr>
          <p:nvPr>
            <p:ph type="sldNum" sz="quarter" idx="5"/>
          </p:nvPr>
        </p:nvSpPr>
        <p:spPr>
          <a:noFill/>
        </p:spPr>
        <p:txBody>
          <a:bodyPr/>
          <a:lstStyle/>
          <a:p>
            <a:fld id="{E34E6C10-AED6-4AA2-A6D8-5966A1DF4C19}"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ar-SA" smtClean="0"/>
          </a:p>
        </p:txBody>
      </p:sp>
      <p:sp>
        <p:nvSpPr>
          <p:cNvPr id="65540" name="Slide Number Placeholder 3"/>
          <p:cNvSpPr>
            <a:spLocks noGrp="1"/>
          </p:cNvSpPr>
          <p:nvPr>
            <p:ph type="sldNum" sz="quarter" idx="5"/>
          </p:nvPr>
        </p:nvSpPr>
        <p:spPr>
          <a:noFill/>
        </p:spPr>
        <p:txBody>
          <a:bodyPr/>
          <a:lstStyle/>
          <a:p>
            <a:fld id="{607C3ACD-DF06-46D7-99E0-D41D3A1F4CDD}" type="slidenum">
              <a:rPr lang="en-US" smtClean="0"/>
              <a:pPr/>
              <a:t>24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854470" y="239707"/>
            <a:ext cx="5204648" cy="3926391"/>
          </a:xfrm>
          <a:ln/>
        </p:spPr>
      </p:sp>
      <p:sp>
        <p:nvSpPr>
          <p:cNvPr id="48131" name="Notes Placeholder 2"/>
          <p:cNvSpPr>
            <a:spLocks noGrp="1"/>
          </p:cNvSpPr>
          <p:nvPr>
            <p:ph type="body" idx="1"/>
          </p:nvPr>
        </p:nvSpPr>
        <p:spPr>
          <a:noFill/>
          <a:ln/>
        </p:spPr>
        <p:txBody>
          <a:bodyPr/>
          <a:lstStyle/>
          <a:p>
            <a:pPr eaLnBrk="1" hangingPunct="1"/>
            <a:r>
              <a:rPr lang="en-US" smtClean="0"/>
              <a:t>New section:</a:t>
            </a:r>
          </a:p>
        </p:txBody>
      </p:sp>
      <p:sp>
        <p:nvSpPr>
          <p:cNvPr id="48132" name="Slide Number Placeholder 3"/>
          <p:cNvSpPr>
            <a:spLocks noGrp="1"/>
          </p:cNvSpPr>
          <p:nvPr>
            <p:ph type="sldNum" sz="quarter" idx="5"/>
          </p:nvPr>
        </p:nvSpPr>
        <p:spPr>
          <a:noFill/>
        </p:spPr>
        <p:txBody>
          <a:bodyPr/>
          <a:lstStyle/>
          <a:p>
            <a:fld id="{3492790E-FC3D-446C-A73E-9D270C681EF9}"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Example:  If you needed Intrusion Prevention, you’d have to purchase the Security Technology PAK license first, then you could add (for a cost) the Intrusion Prevention Subscription.</a:t>
            </a:r>
          </a:p>
        </p:txBody>
      </p:sp>
      <p:sp>
        <p:nvSpPr>
          <p:cNvPr id="66564" name="Slide Number Placeholder 3"/>
          <p:cNvSpPr>
            <a:spLocks noGrp="1"/>
          </p:cNvSpPr>
          <p:nvPr>
            <p:ph type="sldNum" sz="quarter" idx="5"/>
          </p:nvPr>
        </p:nvSpPr>
        <p:spPr>
          <a:noFill/>
        </p:spPr>
        <p:txBody>
          <a:bodyPr/>
          <a:lstStyle/>
          <a:p>
            <a:fld id="{77E72F0D-E940-47D1-9AC5-26E64C853C6E}"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ar-SA" smtClean="0"/>
          </a:p>
        </p:txBody>
      </p:sp>
      <p:sp>
        <p:nvSpPr>
          <p:cNvPr id="67588" name="Slide Number Placeholder 3"/>
          <p:cNvSpPr>
            <a:spLocks noGrp="1"/>
          </p:cNvSpPr>
          <p:nvPr>
            <p:ph type="sldNum" sz="quarter" idx="5"/>
          </p:nvPr>
        </p:nvSpPr>
        <p:spPr>
          <a:noFill/>
        </p:spPr>
        <p:txBody>
          <a:bodyPr/>
          <a:lstStyle/>
          <a:p>
            <a:fld id="{BF14E268-6D7F-498D-BB60-9D26C94694AD}"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Example:  Similar to purchasing MS Exchange Server (that would be the UC Tech Package here)</a:t>
            </a:r>
          </a:p>
          <a:p>
            <a:pPr lvl="1"/>
            <a:r>
              <a:rPr lang="en-US" smtClean="0"/>
              <a:t>       Then you need to buy additional Client licenses (that would be like enabling the CME here)</a:t>
            </a:r>
          </a:p>
        </p:txBody>
      </p:sp>
      <p:sp>
        <p:nvSpPr>
          <p:cNvPr id="68612" name="Slide Number Placeholder 3"/>
          <p:cNvSpPr>
            <a:spLocks noGrp="1"/>
          </p:cNvSpPr>
          <p:nvPr>
            <p:ph type="sldNum" sz="quarter" idx="5"/>
          </p:nvPr>
        </p:nvSpPr>
        <p:spPr>
          <a:noFill/>
        </p:spPr>
        <p:txBody>
          <a:bodyPr/>
          <a:lstStyle/>
          <a:p>
            <a:fld id="{D05A1D90-3707-4828-89EC-7B302B47076F}"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
            </a:r>
            <a:br>
              <a:rPr lang="en-US" smtClean="0"/>
            </a:br>
            <a:endParaRPr lang="en-US" smtClean="0"/>
          </a:p>
        </p:txBody>
      </p:sp>
      <p:sp>
        <p:nvSpPr>
          <p:cNvPr id="69636" name="Slide Number Placeholder 3"/>
          <p:cNvSpPr>
            <a:spLocks noGrp="1"/>
          </p:cNvSpPr>
          <p:nvPr>
            <p:ph type="sldNum" sz="quarter" idx="5"/>
          </p:nvPr>
        </p:nvSpPr>
        <p:spPr>
          <a:noFill/>
        </p:spPr>
        <p:txBody>
          <a:bodyPr/>
          <a:lstStyle/>
          <a:p>
            <a:fld id="{FFBB35EC-5883-4E91-B062-C239C85B86EA}"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One of the major differences between IOS releases prior to 15 and IOS 15 releases is the concept of a Universal Image.  A universal image contains all of the features capable on the specific device, but may not be activated by default.  Additional features may require the purchase of additional licenses to activate.</a:t>
            </a:r>
          </a:p>
        </p:txBody>
      </p:sp>
      <p:sp>
        <p:nvSpPr>
          <p:cNvPr id="70660" name="Slide Number Placeholder 3"/>
          <p:cNvSpPr>
            <a:spLocks noGrp="1"/>
          </p:cNvSpPr>
          <p:nvPr>
            <p:ph type="sldNum" sz="quarter" idx="5"/>
          </p:nvPr>
        </p:nvSpPr>
        <p:spPr>
          <a:noFill/>
        </p:spPr>
        <p:txBody>
          <a:bodyPr/>
          <a:lstStyle/>
          <a:p>
            <a:fld id="{C334034F-2478-4504-A86A-E3C87F89EEE0}"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t>Cuba, Iran, North Korea, Sudan, and Syria.  These are Embargoed.  Cisco doesn’t ship at all to these Countries.</a:t>
            </a:r>
          </a:p>
          <a:p>
            <a:endParaRPr lang="en-US" dirty="0" smtClean="0"/>
          </a:p>
          <a:p>
            <a:r>
              <a:rPr lang="en-US" dirty="0" smtClean="0"/>
              <a:t>These are the “Restriction Free” Countries.  If you aren’t in this list, Cisco may not be allowed to ship Strong Encryption:</a:t>
            </a:r>
          </a:p>
          <a:p>
            <a:r>
              <a:rPr lang="en-US" dirty="0" smtClean="0"/>
              <a:t>Austria, Australia,</a:t>
            </a:r>
          </a:p>
          <a:p>
            <a:r>
              <a:rPr lang="en-US" dirty="0" smtClean="0"/>
              <a:t>Belgium, Bulgaria, Canada, Cyprus, Czech Republic, Denmark, Estonia, Finland, France,</a:t>
            </a:r>
          </a:p>
          <a:p>
            <a:r>
              <a:rPr lang="en-US" dirty="0" smtClean="0"/>
              <a:t>Germany, Greece, Hungary, Iceland, Ireland, Italy, Japan, Latvia, Lithuania,</a:t>
            </a:r>
          </a:p>
          <a:p>
            <a:r>
              <a:rPr lang="en-US" dirty="0" smtClean="0"/>
              <a:t>Luxembourg, Malta, Netherlands, New Zealand, Norway, Poland, Portugal, Romania,</a:t>
            </a:r>
          </a:p>
          <a:p>
            <a:r>
              <a:rPr lang="en-US" dirty="0" smtClean="0"/>
              <a:t>Slovakia, Slovenia, Spain, Sweden, Switzerland, Turkey, United Kingdom, United States.</a:t>
            </a:r>
          </a:p>
          <a:p>
            <a:endParaRPr lang="en-US" dirty="0" smtClean="0"/>
          </a:p>
          <a:p>
            <a:endParaRPr lang="en-US" dirty="0" smtClean="0"/>
          </a:p>
          <a:p>
            <a:r>
              <a:rPr lang="en-US" dirty="0" smtClean="0"/>
              <a:t>Universalk9_npe: </a:t>
            </a:r>
            <a:r>
              <a:rPr lang="en-US" dirty="0" err="1" smtClean="0"/>
              <a:t>npe</a:t>
            </a:r>
            <a:r>
              <a:rPr lang="en-US" dirty="0" smtClean="0"/>
              <a:t> (no payload encryption)</a:t>
            </a:r>
          </a:p>
          <a:p>
            <a:r>
              <a:rPr lang="en-US" dirty="0" smtClean="0"/>
              <a:t>Include the Short List of Countries Impacted by </a:t>
            </a:r>
            <a:r>
              <a:rPr lang="en-US" dirty="0" err="1" smtClean="0"/>
              <a:t>npe</a:t>
            </a:r>
            <a:r>
              <a:rPr lang="en-US" dirty="0" smtClean="0"/>
              <a:t> code.</a:t>
            </a:r>
          </a:p>
        </p:txBody>
      </p:sp>
      <p:sp>
        <p:nvSpPr>
          <p:cNvPr id="71684" name="Slide Number Placeholder 3"/>
          <p:cNvSpPr>
            <a:spLocks noGrp="1"/>
          </p:cNvSpPr>
          <p:nvPr>
            <p:ph type="sldNum" sz="quarter" idx="5"/>
          </p:nvPr>
        </p:nvSpPr>
        <p:spPr>
          <a:noFill/>
        </p:spPr>
        <p:txBody>
          <a:bodyPr/>
          <a:lstStyle/>
          <a:p>
            <a:fld id="{B9920F90-4296-4EF6-BDFC-634309D69C70}" type="slidenum">
              <a:rPr lang="en-US" smtClean="0"/>
              <a:pPr/>
              <a:t>32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sym typeface="Wingdings" pitchFamily="2" charset="2"/>
              </a:rPr>
              <a:t>IOS 15.0 universal image aims to reduce the complexity when trying to determine the right license, for the right job. </a:t>
            </a:r>
          </a:p>
          <a:p>
            <a:endParaRPr lang="en-US" smtClean="0">
              <a:sym typeface="Wingdings" pitchFamily="2" charset="2"/>
            </a:endParaRPr>
          </a:p>
          <a:p>
            <a:r>
              <a:rPr lang="en-US" smtClean="0">
                <a:sym typeface="Wingdings" pitchFamily="2" charset="2"/>
              </a:rPr>
              <a:t>Features not supported from IOS Release 15 onward:</a:t>
            </a:r>
          </a:p>
          <a:p>
            <a:pPr lvl="1"/>
            <a:r>
              <a:rPr lang="en-US" smtClean="0">
                <a:sym typeface="Wingdings" pitchFamily="2" charset="2"/>
              </a:rPr>
              <a:t>AppleTalk</a:t>
            </a:r>
          </a:p>
          <a:p>
            <a:pPr lvl="1"/>
            <a:r>
              <a:rPr lang="en-US" smtClean="0">
                <a:sym typeface="Wingdings" pitchFamily="2" charset="2"/>
              </a:rPr>
              <a:t>Cisco Service Selection Gateway (SSG)</a:t>
            </a:r>
          </a:p>
          <a:p>
            <a:pPr lvl="2"/>
            <a:r>
              <a:rPr lang="en-US" smtClean="0">
                <a:sym typeface="Wingdings" pitchFamily="2" charset="2"/>
              </a:rPr>
              <a:t>SSG is a switching solution for Service Providers who offer Intranet, Extranet and Internet connections to subscribers using broadband access technology such as DSL, cable modems, or wireless LAN</a:t>
            </a:r>
          </a:p>
          <a:p>
            <a:pPr lvl="2"/>
            <a:r>
              <a:rPr lang="en-US" smtClean="0">
                <a:sym typeface="Wingdings" pitchFamily="2" charset="2"/>
              </a:rPr>
              <a:t>http://www.cisco.com/en/US/products/ps6589/products_ios_protocol_group_home.html</a:t>
            </a:r>
          </a:p>
          <a:p>
            <a:pPr lvl="1"/>
            <a:endParaRPr lang="en-US" smtClean="0">
              <a:sym typeface="Wingdings" pitchFamily="2" charset="2"/>
            </a:endParaRPr>
          </a:p>
          <a:p>
            <a:endParaRPr lang="en-US" smtClean="0"/>
          </a:p>
        </p:txBody>
      </p:sp>
      <p:sp>
        <p:nvSpPr>
          <p:cNvPr id="72708" name="Slide Number Placeholder 3"/>
          <p:cNvSpPr>
            <a:spLocks noGrp="1"/>
          </p:cNvSpPr>
          <p:nvPr>
            <p:ph type="sldNum" sz="quarter" idx="5"/>
          </p:nvPr>
        </p:nvSpPr>
        <p:spPr>
          <a:noFill/>
        </p:spPr>
        <p:txBody>
          <a:bodyPr/>
          <a:lstStyle/>
          <a:p>
            <a:fld id="{5E656E33-509F-4595-9A80-54546856FC2C}"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1637" lvl="1" indent="-111637" defTabSz="1011013">
              <a:spcBef>
                <a:spcPct val="50000"/>
              </a:spcBef>
              <a:defRPr/>
            </a:pPr>
            <a:r>
              <a:rPr lang="en-US" dirty="0" smtClean="0"/>
              <a:t>Exceptions to the first statement: </a:t>
            </a:r>
            <a:r>
              <a:rPr lang="en-US" dirty="0" err="1" smtClean="0"/>
              <a:t>Appletalk</a:t>
            </a:r>
            <a:r>
              <a:rPr lang="en-US" dirty="0" smtClean="0"/>
              <a:t> and </a:t>
            </a:r>
            <a:r>
              <a:rPr lang="en-US" dirty="0" smtClean="0">
                <a:sym typeface="Wingdings" pitchFamily="2" charset="2"/>
              </a:rPr>
              <a:t>Cisco Service Selection Gateway (SSG)</a:t>
            </a:r>
          </a:p>
          <a:p>
            <a:pPr>
              <a:defRPr/>
            </a:pPr>
            <a:r>
              <a:rPr lang="en-US" dirty="0" smtClean="0"/>
              <a:t>FCS: first customer ship (day 0)</a:t>
            </a:r>
          </a:p>
          <a:p>
            <a:pPr lvl="1">
              <a:defRPr/>
            </a:pPr>
            <a:r>
              <a:rPr lang="en-US" dirty="0" smtClean="0"/>
              <a:t>The date the software release is first available to customers on Cisco Software Download Center</a:t>
            </a:r>
            <a:endParaRPr lang="en-US" dirty="0"/>
          </a:p>
        </p:txBody>
      </p:sp>
      <p:sp>
        <p:nvSpPr>
          <p:cNvPr id="73732" name="Slide Number Placeholder 3"/>
          <p:cNvSpPr>
            <a:spLocks noGrp="1"/>
          </p:cNvSpPr>
          <p:nvPr>
            <p:ph type="sldNum" sz="quarter" idx="5"/>
          </p:nvPr>
        </p:nvSpPr>
        <p:spPr>
          <a:noFill/>
        </p:spPr>
        <p:txBody>
          <a:bodyPr/>
          <a:lstStyle/>
          <a:p>
            <a:fld id="{7C83FA0D-D875-42F8-B62A-F24639C3A60D}"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b="1" smtClean="0"/>
              <a:t>T</a:t>
            </a:r>
            <a:r>
              <a:rPr lang="en-US" smtClean="0"/>
              <a:t> will most likely be used by those who want the latest features (resellers, vendors, students etc.) </a:t>
            </a:r>
          </a:p>
          <a:p>
            <a:r>
              <a:rPr lang="en-US" b="1" smtClean="0"/>
              <a:t>M</a:t>
            </a:r>
            <a:r>
              <a:rPr lang="en-US" smtClean="0"/>
              <a:t> however will most likely be used in production networks, will lag behind T train releases, so hopefully the resellers, vendors and students can learn about the new features prior to deployment.</a:t>
            </a:r>
          </a:p>
          <a:p>
            <a:endParaRPr lang="en-US" smtClean="0"/>
          </a:p>
        </p:txBody>
      </p:sp>
      <p:sp>
        <p:nvSpPr>
          <p:cNvPr id="74756" name="Slide Number Placeholder 3"/>
          <p:cNvSpPr>
            <a:spLocks noGrp="1"/>
          </p:cNvSpPr>
          <p:nvPr>
            <p:ph type="sldNum" sz="quarter" idx="5"/>
          </p:nvPr>
        </p:nvSpPr>
        <p:spPr>
          <a:noFill/>
        </p:spPr>
        <p:txBody>
          <a:bodyPr/>
          <a:lstStyle/>
          <a:p>
            <a:fld id="{71A3E894-DB89-4A43-87C9-D6A438A6E528}"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Ask the audience to name the parts</a:t>
            </a:r>
          </a:p>
          <a:p>
            <a:pPr lvl="1"/>
            <a:r>
              <a:rPr lang="en-US" b="1" smtClean="0"/>
              <a:t>A. </a:t>
            </a:r>
            <a:r>
              <a:rPr lang="en-US" smtClean="0"/>
              <a:t>major release number</a:t>
            </a:r>
          </a:p>
          <a:p>
            <a:pPr lvl="1"/>
            <a:r>
              <a:rPr lang="en-US" b="1" smtClean="0"/>
              <a:t>B. </a:t>
            </a:r>
            <a:r>
              <a:rPr lang="en-US" smtClean="0"/>
              <a:t>minor release number</a:t>
            </a:r>
          </a:p>
          <a:p>
            <a:pPr lvl="1"/>
            <a:r>
              <a:rPr lang="en-US" b="1" smtClean="0"/>
              <a:t>C. </a:t>
            </a:r>
            <a:r>
              <a:rPr lang="en-US" smtClean="0"/>
              <a:t>new feature release number</a:t>
            </a:r>
          </a:p>
          <a:p>
            <a:pPr lvl="1"/>
            <a:r>
              <a:rPr lang="en-US" b="1" smtClean="0"/>
              <a:t>D.</a:t>
            </a:r>
          </a:p>
          <a:p>
            <a:pPr lvl="2"/>
            <a:r>
              <a:rPr lang="en-US" smtClean="0"/>
              <a:t>M = extended maintenance release</a:t>
            </a:r>
          </a:p>
          <a:p>
            <a:pPr lvl="2"/>
            <a:r>
              <a:rPr lang="en-US" smtClean="0"/>
              <a:t>T  = standard maintenance release</a:t>
            </a:r>
          </a:p>
          <a:p>
            <a:pPr lvl="1"/>
            <a:r>
              <a:rPr lang="en-US" b="1" smtClean="0"/>
              <a:t>E. </a:t>
            </a:r>
            <a:r>
              <a:rPr lang="en-US" smtClean="0"/>
              <a:t>maintenance rebuild number</a:t>
            </a:r>
          </a:p>
          <a:p>
            <a:pPr lvl="2"/>
            <a:r>
              <a:rPr lang="en-US" smtClean="0"/>
              <a:t>No new features or hardware support are delivered in maintenance rebuilds of release 15 M or T</a:t>
            </a:r>
          </a:p>
        </p:txBody>
      </p:sp>
      <p:sp>
        <p:nvSpPr>
          <p:cNvPr id="75780" name="Slide Number Placeholder 3"/>
          <p:cNvSpPr>
            <a:spLocks noGrp="1"/>
          </p:cNvSpPr>
          <p:nvPr>
            <p:ph type="sldNum" sz="quarter" idx="5"/>
          </p:nvPr>
        </p:nvSpPr>
        <p:spPr>
          <a:noFill/>
        </p:spPr>
        <p:txBody>
          <a:bodyPr/>
          <a:lstStyle/>
          <a:p>
            <a:fld id="{AA0A4F71-615E-43DA-8E49-9E2A88FDBA78}"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The locations to find UDI information on the router</a:t>
            </a:r>
          </a:p>
          <a:p>
            <a:r>
              <a:rPr lang="en-US" smtClean="0"/>
              <a:t>	CLI command:  show license udi</a:t>
            </a:r>
          </a:p>
          <a:p>
            <a:r>
              <a:rPr lang="en-US" smtClean="0"/>
              <a:t>	CLI command:  show version</a:t>
            </a:r>
          </a:p>
          <a:p>
            <a:r>
              <a:rPr lang="en-US" smtClean="0"/>
              <a:t>	On the plastic tab directly attached to the router</a:t>
            </a:r>
          </a:p>
          <a:p>
            <a:r>
              <a:rPr lang="en-US" smtClean="0"/>
              <a:t>This information is needed to purchase upgrades at a later time, transfer licenses, and lookup licenses.</a:t>
            </a:r>
          </a:p>
        </p:txBody>
      </p:sp>
      <p:sp>
        <p:nvSpPr>
          <p:cNvPr id="49156" name="Slide Number Placeholder 3"/>
          <p:cNvSpPr>
            <a:spLocks noGrp="1"/>
          </p:cNvSpPr>
          <p:nvPr>
            <p:ph type="sldNum" sz="quarter" idx="5"/>
          </p:nvPr>
        </p:nvSpPr>
        <p:spPr>
          <a:noFill/>
        </p:spPr>
        <p:txBody>
          <a:bodyPr/>
          <a:lstStyle/>
          <a:p>
            <a:fld id="{4EF74537-32C8-4456-B7D7-95085C4D0DAE}"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54470" y="239707"/>
            <a:ext cx="5204648" cy="3926391"/>
          </a:xfrm>
          <a:ln/>
        </p:spPr>
      </p:sp>
      <p:sp>
        <p:nvSpPr>
          <p:cNvPr id="76803" name="Notes Placeholder 2"/>
          <p:cNvSpPr>
            <a:spLocks noGrp="1"/>
          </p:cNvSpPr>
          <p:nvPr>
            <p:ph type="body" idx="1"/>
          </p:nvPr>
        </p:nvSpPr>
        <p:spPr>
          <a:ln/>
        </p:spPr>
        <p:txBody>
          <a:bodyPr/>
          <a:lstStyle/>
          <a:p>
            <a:pPr eaLnBrk="1" hangingPunct="1">
              <a:buFontTx/>
              <a:buNone/>
              <a:defRPr/>
            </a:pPr>
            <a:r>
              <a:rPr lang="en-US" dirty="0" smtClean="0"/>
              <a:t>Show version now has additional information pertaining to licensing.  Several ways to show this data.</a:t>
            </a:r>
          </a:p>
          <a:p>
            <a:pPr eaLnBrk="1" hangingPunct="1">
              <a:buFontTx/>
              <a:buNone/>
              <a:defRPr/>
            </a:pPr>
            <a:endParaRPr lang="en-US" dirty="0" smtClean="0"/>
          </a:p>
          <a:p>
            <a:pPr eaLnBrk="1" hangingPunct="1">
              <a:buFontTx/>
              <a:buNone/>
              <a:defRPr/>
            </a:pPr>
            <a:r>
              <a:rPr lang="en-US" dirty="0" smtClean="0"/>
              <a:t>Allows the identification of:</a:t>
            </a:r>
          </a:p>
          <a:p>
            <a:pPr marL="169813" indent="-169813" eaLnBrk="1" hangingPunct="1">
              <a:buFont typeface="Arial" panose="020B0604020202020204" pitchFamily="34" charset="0"/>
              <a:buChar char="•"/>
              <a:defRPr/>
            </a:pPr>
            <a:r>
              <a:rPr lang="en-US" dirty="0" smtClean="0"/>
              <a:t>Current Technology Package Status.</a:t>
            </a:r>
          </a:p>
          <a:p>
            <a:pPr marL="169813" indent="-169813" eaLnBrk="1" hangingPunct="1">
              <a:buFont typeface="Arial" panose="020B0604020202020204" pitchFamily="34" charset="0"/>
              <a:buChar char="•"/>
              <a:defRPr/>
            </a:pPr>
            <a:r>
              <a:rPr lang="en-US" dirty="0" smtClean="0"/>
              <a:t>Current Technology Package License Type.</a:t>
            </a:r>
          </a:p>
          <a:p>
            <a:pPr marL="169813" indent="-169813" eaLnBrk="1" hangingPunct="1">
              <a:buFont typeface="Arial" panose="020B0604020202020204" pitchFamily="34" charset="0"/>
              <a:buChar char="•"/>
              <a:defRPr/>
            </a:pPr>
            <a:r>
              <a:rPr lang="en-US" dirty="0" smtClean="0"/>
              <a:t>Technology Package License Status at Next Boot.</a:t>
            </a:r>
          </a:p>
          <a:p>
            <a:pPr eaLnBrk="1" hangingPunct="1">
              <a:defRPr/>
            </a:pPr>
            <a:endParaRPr lang="en-US" dirty="0" smtClean="0"/>
          </a:p>
        </p:txBody>
      </p:sp>
      <p:sp>
        <p:nvSpPr>
          <p:cNvPr id="50180" name="Slide Number Placeholder 3"/>
          <p:cNvSpPr>
            <a:spLocks noGrp="1"/>
          </p:cNvSpPr>
          <p:nvPr>
            <p:ph type="sldNum" sz="quarter" idx="5"/>
          </p:nvPr>
        </p:nvSpPr>
        <p:spPr>
          <a:noFill/>
        </p:spPr>
        <p:txBody>
          <a:bodyPr/>
          <a:lstStyle/>
          <a:p>
            <a:fld id="{C06B7AF6-98F8-4877-88A5-DF11CE6D98EB}"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1637" indent="-111637" defTabSz="1011013" eaLnBrk="1" hangingPunct="1">
              <a:spcBef>
                <a:spcPct val="50000"/>
              </a:spcBef>
              <a:defRPr/>
            </a:pPr>
            <a:r>
              <a:rPr lang="en-US" dirty="0" smtClean="0"/>
              <a:t>Shows all feature licensing.  Technology &amp; Feature inclusive.</a:t>
            </a:r>
          </a:p>
          <a:p>
            <a:pPr marL="111637" indent="-111637" defTabSz="1011013" eaLnBrk="1" hangingPunct="1">
              <a:spcBef>
                <a:spcPct val="50000"/>
              </a:spcBef>
              <a:defRPr/>
            </a:pPr>
            <a:r>
              <a:rPr lang="en-US" dirty="0" smtClean="0"/>
              <a:t>First animation: ipbasek9 has permanent license, no expiration date</a:t>
            </a:r>
          </a:p>
          <a:p>
            <a:pPr marL="111637" indent="-111637" defTabSz="1011013" eaLnBrk="1" hangingPunct="1">
              <a:spcBef>
                <a:spcPct val="50000"/>
              </a:spcBef>
              <a:defRPr/>
            </a:pPr>
            <a:r>
              <a:rPr lang="en-US" dirty="0" smtClean="0"/>
              <a:t>Screen below shows that the temporary data Technology License has been used for 18min 59 sec.</a:t>
            </a:r>
          </a:p>
          <a:p>
            <a:pPr marL="111637" indent="-111637" defTabSz="1011013" eaLnBrk="1" hangingPunct="1">
              <a:spcBef>
                <a:spcPct val="50000"/>
              </a:spcBef>
              <a:defRPr/>
            </a:pPr>
            <a:r>
              <a:rPr lang="en-US" dirty="0" smtClean="0"/>
              <a:t>Other show license commands:</a:t>
            </a:r>
          </a:p>
          <a:p>
            <a:pPr marL="564469" lvl="1" indent="-111637" defTabSz="1011013" eaLnBrk="1" hangingPunct="1">
              <a:spcBef>
                <a:spcPct val="50000"/>
              </a:spcBef>
              <a:defRPr/>
            </a:pPr>
            <a:r>
              <a:rPr lang="en-US" dirty="0" smtClean="0"/>
              <a:t>show license all</a:t>
            </a:r>
          </a:p>
          <a:p>
            <a:pPr marL="564469" lvl="1" indent="-111637" defTabSz="1011013" eaLnBrk="1" hangingPunct="1">
              <a:spcBef>
                <a:spcPct val="50000"/>
              </a:spcBef>
              <a:defRPr/>
            </a:pPr>
            <a:r>
              <a:rPr lang="en-US" dirty="0" smtClean="0"/>
              <a:t>show license detail</a:t>
            </a:r>
          </a:p>
          <a:p>
            <a:pPr>
              <a:defRPr/>
            </a:pPr>
            <a:endParaRPr lang="en-US" dirty="0"/>
          </a:p>
        </p:txBody>
      </p:sp>
      <p:sp>
        <p:nvSpPr>
          <p:cNvPr id="51204" name="Slide Number Placeholder 3"/>
          <p:cNvSpPr>
            <a:spLocks noGrp="1"/>
          </p:cNvSpPr>
          <p:nvPr>
            <p:ph type="sldNum" sz="quarter" idx="5"/>
          </p:nvPr>
        </p:nvSpPr>
        <p:spPr>
          <a:noFill/>
        </p:spPr>
        <p:txBody>
          <a:bodyPr/>
          <a:lstStyle/>
          <a:p>
            <a:fld id="{185C2A47-FA82-4553-BA87-9532E1C7B02B}"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54470" y="239707"/>
            <a:ext cx="5204648" cy="3926391"/>
          </a:xfrm>
          <a:ln/>
        </p:spPr>
      </p:sp>
      <p:sp>
        <p:nvSpPr>
          <p:cNvPr id="52227" name="Notes Placeholder 2"/>
          <p:cNvSpPr>
            <a:spLocks noGrp="1"/>
          </p:cNvSpPr>
          <p:nvPr>
            <p:ph type="body" idx="1"/>
          </p:nvPr>
        </p:nvSpPr>
        <p:spPr>
          <a:noFill/>
          <a:ln/>
        </p:spPr>
        <p:txBody>
          <a:bodyPr/>
          <a:lstStyle/>
          <a:p>
            <a:pPr eaLnBrk="1" hangingPunct="1"/>
            <a:r>
              <a:rPr lang="en-US" smtClean="0"/>
              <a:t>Displays the current list of all features on the router &amp; which are enabled.</a:t>
            </a:r>
          </a:p>
          <a:p>
            <a:pPr eaLnBrk="1" hangingPunct="1"/>
            <a:endParaRPr lang="en-US" smtClean="0"/>
          </a:p>
        </p:txBody>
      </p:sp>
      <p:sp>
        <p:nvSpPr>
          <p:cNvPr id="52228" name="Slide Number Placeholder 3"/>
          <p:cNvSpPr>
            <a:spLocks noGrp="1"/>
          </p:cNvSpPr>
          <p:nvPr>
            <p:ph type="sldNum" sz="quarter" idx="5"/>
          </p:nvPr>
        </p:nvSpPr>
        <p:spPr>
          <a:noFill/>
        </p:spPr>
        <p:txBody>
          <a:bodyPr/>
          <a:lstStyle/>
          <a:p>
            <a:fld id="{C80AFBE8-D949-42A6-B528-2A7C5ED6B6BD}"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Before activating a license (if you want it to be permanent) you need to upload the license (.lic) file to flash. </a:t>
            </a:r>
          </a:p>
          <a:p>
            <a:endParaRPr lang="en-US" smtClean="0"/>
          </a:p>
          <a:p>
            <a:r>
              <a:rPr lang="en-US" smtClean="0"/>
              <a:t>To Enable:  license boot module &lt;Model&gt; technology-package &lt;Package&gt;</a:t>
            </a:r>
          </a:p>
          <a:p>
            <a:endParaRPr lang="en-US" smtClean="0"/>
          </a:p>
          <a:p>
            <a:r>
              <a:rPr lang="en-US" smtClean="0"/>
              <a:t>To Disable:  no license boot module &lt;Model&gt; technology-package &lt;Package&gt;  OR</a:t>
            </a:r>
          </a:p>
          <a:p>
            <a:r>
              <a:rPr lang="en-US" smtClean="0"/>
              <a:t>	license boot module &lt;Model&gt; technology-package &lt;Package&gt; disable</a:t>
            </a:r>
          </a:p>
        </p:txBody>
      </p:sp>
      <p:sp>
        <p:nvSpPr>
          <p:cNvPr id="53252" name="Slide Number Placeholder 3"/>
          <p:cNvSpPr>
            <a:spLocks noGrp="1"/>
          </p:cNvSpPr>
          <p:nvPr>
            <p:ph type="sldNum" sz="quarter" idx="5"/>
          </p:nvPr>
        </p:nvSpPr>
        <p:spPr>
          <a:noFill/>
        </p:spPr>
        <p:txBody>
          <a:bodyPr/>
          <a:lstStyle/>
          <a:p>
            <a:fld id="{8A38F963-4F96-4470-A7A9-EB304EFE313C}"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54470" y="239707"/>
            <a:ext cx="5204648" cy="3926391"/>
          </a:xfrm>
          <a:ln/>
        </p:spPr>
      </p:sp>
      <p:sp>
        <p:nvSpPr>
          <p:cNvPr id="54275" name="Notes Placeholder 2"/>
          <p:cNvSpPr>
            <a:spLocks noGrp="1"/>
          </p:cNvSpPr>
          <p:nvPr>
            <p:ph type="body" idx="1"/>
          </p:nvPr>
        </p:nvSpPr>
        <p:spPr>
          <a:noFill/>
          <a:ln/>
        </p:spPr>
        <p:txBody>
          <a:bodyPr/>
          <a:lstStyle/>
          <a:p>
            <a:pPr eaLnBrk="1" hangingPunct="1"/>
            <a:r>
              <a:rPr lang="en-US" smtClean="0"/>
              <a:t>This command is issued to verify that the Technology Package is not enabled already!</a:t>
            </a:r>
          </a:p>
        </p:txBody>
      </p:sp>
      <p:sp>
        <p:nvSpPr>
          <p:cNvPr id="54276" name="Slide Number Placeholder 3"/>
          <p:cNvSpPr>
            <a:spLocks noGrp="1"/>
          </p:cNvSpPr>
          <p:nvPr>
            <p:ph type="sldNum" sz="quarter" idx="5"/>
          </p:nvPr>
        </p:nvSpPr>
        <p:spPr>
          <a:noFill/>
        </p:spPr>
        <p:txBody>
          <a:bodyPr/>
          <a:lstStyle/>
          <a:p>
            <a:fld id="{45D6FF8A-471E-4099-A9AB-06549B342DD5}"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854470" y="239707"/>
            <a:ext cx="5204648" cy="3926391"/>
          </a:xfrm>
          <a:ln/>
        </p:spPr>
      </p:sp>
      <p:sp>
        <p:nvSpPr>
          <p:cNvPr id="78851" name="Notes Placeholder 2"/>
          <p:cNvSpPr>
            <a:spLocks noGrp="1"/>
          </p:cNvSpPr>
          <p:nvPr>
            <p:ph type="body" idx="1"/>
          </p:nvPr>
        </p:nvSpPr>
        <p:spPr>
          <a:ln/>
        </p:spPr>
        <p:txBody>
          <a:bodyPr/>
          <a:lstStyle/>
          <a:p>
            <a:pPr eaLnBrk="1" hangingPunct="1">
              <a:defRPr/>
            </a:pPr>
            <a:r>
              <a:rPr lang="en-US" dirty="0" smtClean="0"/>
              <a:t>Note the output after issuing the license boot module command:</a:t>
            </a:r>
          </a:p>
          <a:p>
            <a:pPr eaLnBrk="1" hangingPunct="1">
              <a:defRPr/>
            </a:pPr>
            <a:endParaRPr lang="en-US" dirty="0" smtClean="0"/>
          </a:p>
          <a:p>
            <a:pPr marL="169813" indent="-169813" eaLnBrk="1" hangingPunct="1">
              <a:buFont typeface="Arial" panose="020B0604020202020204" pitchFamily="34" charset="0"/>
              <a:buChar char="•"/>
              <a:defRPr/>
            </a:pPr>
            <a:r>
              <a:rPr lang="en-US" dirty="0" smtClean="0"/>
              <a:t>Issue the “write” or “do write” command</a:t>
            </a:r>
          </a:p>
          <a:p>
            <a:pPr marL="169813" indent="-169813" eaLnBrk="1" hangingPunct="1">
              <a:buFont typeface="Arial" panose="020B0604020202020204" pitchFamily="34" charset="0"/>
              <a:buChar char="•"/>
              <a:defRPr/>
            </a:pPr>
            <a:r>
              <a:rPr lang="en-US" dirty="0" smtClean="0"/>
              <a:t>Technology Package will be active after next Router Reboot</a:t>
            </a:r>
          </a:p>
          <a:p>
            <a:pPr marL="169813" indent="-169813" eaLnBrk="1" hangingPunct="1">
              <a:buFont typeface="Arial" panose="020B0604020202020204" pitchFamily="34" charset="0"/>
              <a:buChar char="•"/>
              <a:defRPr/>
            </a:pPr>
            <a:r>
              <a:rPr lang="en-US" dirty="0" smtClean="0"/>
              <a:t>Issue the show version | begin UDI command to verify</a:t>
            </a:r>
          </a:p>
        </p:txBody>
      </p:sp>
      <p:sp>
        <p:nvSpPr>
          <p:cNvPr id="55300" name="Slide Number Placeholder 3"/>
          <p:cNvSpPr>
            <a:spLocks noGrp="1"/>
          </p:cNvSpPr>
          <p:nvPr>
            <p:ph type="sldNum" sz="quarter" idx="5"/>
          </p:nvPr>
        </p:nvSpPr>
        <p:spPr>
          <a:noFill/>
        </p:spPr>
        <p:txBody>
          <a:bodyPr/>
          <a:lstStyle/>
          <a:p>
            <a:fld id="{9B8145D1-041F-4265-A792-62CFDCE7F91D}"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losing Slide_blue">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1588" y="-1588"/>
            <a:ext cx="9144001" cy="6858001"/>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ar-SA">
              <a:solidFill>
                <a:srgbClr val="0096D6"/>
              </a:solidFill>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ar-SA"/>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ar-SA"/>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ar-SA"/>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3"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losing Slide-red">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ar-SA">
              <a:solidFill>
                <a:srgbClr val="0096D6"/>
              </a:solidFill>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ar-SA"/>
          </a:p>
        </p:txBody>
      </p:sp>
      <p:sp>
        <p:nvSpPr>
          <p:cNvPr id="6" name="Freeform 5"/>
          <p:cNvSpPr>
            <a:spLocks noEditPoints="1"/>
          </p:cNvSpPr>
          <p:nvPr userDrawn="1"/>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ar-SA"/>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ar-SA"/>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ar-SA"/>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ar-SA"/>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ar-SA"/>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ar-SA"/>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3"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2"/>
          <p:cNvPicPr>
            <a:picLocks noChangeAspect="1" noChangeArrowheads="1"/>
          </p:cNvPicPr>
          <p:nvPr userDrawn="1"/>
        </p:nvPicPr>
        <p:blipFill>
          <a:blip r:embed="rId3"/>
          <a:srcRect/>
          <a:stretch>
            <a:fillRect/>
          </a:stretch>
        </p:blipFill>
        <p:spPr bwMode="auto">
          <a:xfrm>
            <a:off x="5911850" y="330200"/>
            <a:ext cx="2889250" cy="481013"/>
          </a:xfrm>
          <a:prstGeom prst="rect">
            <a:avLst/>
          </a:prstGeom>
          <a:noFill/>
          <a:ln w="9525">
            <a:noFill/>
            <a:miter lim="800000"/>
            <a:headEnd/>
            <a:tailEnd/>
          </a:ln>
        </p:spPr>
      </p:pic>
      <p:sp>
        <p:nvSpPr>
          <p:cNvPr id="48" name="Subtitle 2"/>
          <p:cNvSpPr>
            <a:spLocks noGrp="1"/>
          </p:cNvSpPr>
          <p:nvPr>
            <p:ph type="subTitle" idx="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smtClean="0"/>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smtClean="0"/>
              <a:t>Click to edit Master title style</a:t>
            </a:r>
            <a:endParaRPr lang="en-US" dirty="0"/>
          </a:p>
        </p:txBody>
      </p:sp>
      <p:sp>
        <p:nvSpPr>
          <p:cNvPr id="7" name="Text Placeholder 3"/>
          <p:cNvSpPr>
            <a:spLocks noGrp="1"/>
          </p:cNvSpPr>
          <p:nvPr>
            <p:ph type="body" sz="quarter" idx="10"/>
          </p:nvPr>
        </p:nvSpPr>
        <p:spPr>
          <a:xfrm>
            <a:off x="236383" y="4862154"/>
            <a:ext cx="3657600" cy="355482"/>
          </a:xfrm>
        </p:spPr>
        <p:txBody>
          <a:bodyPr>
            <a:spAutoFit/>
          </a:bodyPr>
          <a:lstStyle>
            <a:lvl1pPr marL="0" indent="0">
              <a:buFontTx/>
              <a:buNone/>
              <a:defRPr sz="1800">
                <a:solidFill>
                  <a:schemeClr val="bg1"/>
                </a:solidFill>
              </a:defRPr>
            </a:lvl1pPr>
          </a:lstStyle>
          <a:p>
            <a:pPr lvl="0"/>
            <a:r>
              <a:rPr lang="en-US" smtClean="0"/>
              <a:t>Click to edit Master text styles</a:t>
            </a:r>
          </a:p>
        </p:txBody>
      </p:sp>
      <p:sp>
        <p:nvSpPr>
          <p:cNvPr id="8" name="Text Placeholder 5"/>
          <p:cNvSpPr>
            <a:spLocks noGrp="1"/>
          </p:cNvSpPr>
          <p:nvPr>
            <p:ph type="body" sz="quarter" idx="1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com/go/cl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isco.com/go/licens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isco.com/en/US/docs/ios-xml/ios/csa/command/csa-cr-book.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cisco.com/en/US/docs/ios-xml/ios/csa/configuration/15-mt/csa-15-mt-boo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Introduction to IOS</a:t>
            </a:r>
            <a:br>
              <a:rPr lang="en-US"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Dr. </a:t>
            </a:r>
            <a:r>
              <a:rPr lang="en-US" sz="3600" b="1" dirty="0" err="1" smtClean="0"/>
              <a:t>Waleed</a:t>
            </a:r>
            <a:r>
              <a:rPr lang="en-US" sz="3600" b="1" dirty="0" smtClean="0"/>
              <a:t> </a:t>
            </a:r>
            <a:r>
              <a:rPr lang="en-US" sz="3600" b="1" dirty="0" err="1" smtClean="0"/>
              <a:t>Alseat</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ar-SA" smtClean="0"/>
              <a:t>Command: show license feature</a:t>
            </a:r>
            <a:endParaRPr lang="en-US" smtClean="0"/>
          </a:p>
        </p:txBody>
      </p:sp>
      <p:sp>
        <p:nvSpPr>
          <p:cNvPr id="3" name="Content Placeholder 2"/>
          <p:cNvSpPr>
            <a:spLocks noGrp="1"/>
          </p:cNvSpPr>
          <p:nvPr>
            <p:ph idx="1"/>
          </p:nvPr>
        </p:nvSpPr>
        <p:spPr/>
        <p:txBody>
          <a:bodyPr>
            <a:normAutofit/>
          </a:bodyPr>
          <a:lstStyle/>
          <a:p>
            <a:pPr eaLnBrk="1" hangingPunct="1">
              <a:defRPr/>
            </a:pPr>
            <a:r>
              <a:rPr lang="en-US" dirty="0" smtClean="0"/>
              <a:t>Lists the </a:t>
            </a:r>
            <a:r>
              <a:rPr lang="en-US" b="1" dirty="0" smtClean="0"/>
              <a:t>available licenses </a:t>
            </a:r>
            <a:r>
              <a:rPr lang="en-US" dirty="0" smtClean="0"/>
              <a:t>on the device</a:t>
            </a:r>
          </a:p>
          <a:p>
            <a:pPr eaLnBrk="1" hangingPunct="1">
              <a:defRPr/>
            </a:pPr>
            <a:r>
              <a:rPr dirty="0" smtClean="0"/>
              <a:t>Lists the </a:t>
            </a:r>
            <a:r>
              <a:rPr b="1" dirty="0" smtClean="0"/>
              <a:t>status</a:t>
            </a:r>
            <a:r>
              <a:rPr dirty="0" smtClean="0"/>
              <a:t> of the licenses</a:t>
            </a:r>
          </a:p>
          <a:p>
            <a:pPr eaLnBrk="1" hangingPunct="1">
              <a:defRPr/>
            </a:pPr>
            <a:endParaRPr lang="en-US" dirty="0" smtClean="0"/>
          </a:p>
          <a:p>
            <a:pPr marL="0" indent="0" eaLnBrk="1" hangingPunct="1">
              <a:buFont typeface="Wingdings" pitchFamily="2" charset="2"/>
              <a:buNone/>
              <a:defRPr/>
            </a:pPr>
            <a:endParaRPr lang="en-US" dirty="0" smtClean="0"/>
          </a:p>
          <a:p>
            <a:pPr eaLnBrk="1" hangingPunct="1">
              <a:defRPr/>
            </a:pPr>
            <a:endParaRPr lang="en-US" dirty="0"/>
          </a:p>
        </p:txBody>
      </p:sp>
      <p:pic>
        <p:nvPicPr>
          <p:cNvPr id="20484" name="Picture 4" descr="show_license_feature.png"/>
          <p:cNvPicPr>
            <a:picLocks noChangeAspect="1"/>
          </p:cNvPicPr>
          <p:nvPr/>
        </p:nvPicPr>
        <p:blipFill>
          <a:blip r:embed="rId3"/>
          <a:srcRect/>
          <a:stretch>
            <a:fillRect/>
          </a:stretch>
        </p:blipFill>
        <p:spPr bwMode="auto">
          <a:xfrm>
            <a:off x="369888" y="2478088"/>
            <a:ext cx="7359650" cy="2932112"/>
          </a:xfrm>
          <a:prstGeom prst="rect">
            <a:avLst/>
          </a:prstGeom>
          <a:noFill/>
          <a:ln w="9525">
            <a:noFill/>
            <a:miter lim="800000"/>
            <a:headEnd/>
            <a:tailEnd/>
          </a:ln>
        </p:spPr>
      </p:pic>
      <p:sp>
        <p:nvSpPr>
          <p:cNvPr id="6" name="Content Placeholder 2"/>
          <p:cNvSpPr txBox="1">
            <a:spLocks/>
          </p:cNvSpPr>
          <p:nvPr/>
        </p:nvSpPr>
        <p:spPr bwMode="auto">
          <a:xfrm>
            <a:off x="550863" y="4357688"/>
            <a:ext cx="8326437" cy="1052512"/>
          </a:xfrm>
          <a:prstGeom prst="rect">
            <a:avLst/>
          </a:prstGeom>
          <a:noFill/>
          <a:ln w="9525" algn="ctr">
            <a:noFill/>
            <a:miter lim="800000"/>
            <a:headEnd/>
            <a:tailEnd/>
          </a:ln>
        </p:spPr>
        <p:txBody>
          <a:bodyPr lIns="82124" tIns="41061" rIns="82124" bIns="41061">
            <a:normAutofit/>
          </a:bodyPr>
          <a:lstStyle/>
          <a:p>
            <a:pPr marL="342900" indent="-342900" defTabSz="814388">
              <a:lnSpc>
                <a:spcPct val="95000"/>
              </a:lnSpc>
              <a:spcBef>
                <a:spcPct val="50000"/>
              </a:spcBef>
              <a:buClr>
                <a:schemeClr val="bg1"/>
              </a:buClr>
              <a:buFont typeface="Wingdings" pitchFamily="2" charset="2"/>
              <a:buChar char="§"/>
              <a:defRPr/>
            </a:pPr>
            <a:endParaRPr lang="en-US" kern="0" dirty="0">
              <a:solidFill>
                <a:schemeClr val="bg1"/>
              </a:solidFill>
              <a:latin typeface="+mn-lt"/>
            </a:endParaRPr>
          </a:p>
          <a:p>
            <a:pPr marL="342900" indent="-342900" defTabSz="814388">
              <a:lnSpc>
                <a:spcPct val="95000"/>
              </a:lnSpc>
              <a:spcBef>
                <a:spcPct val="50000"/>
              </a:spcBef>
              <a:buClr>
                <a:schemeClr val="bg1"/>
              </a:buClr>
              <a:buFont typeface="Wingdings" pitchFamily="2" charset="2"/>
              <a:buChar char="§"/>
              <a:defRPr/>
            </a:pPr>
            <a:endParaRPr lang="en-US" kern="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0188" y="142875"/>
            <a:ext cx="8588375" cy="1127125"/>
          </a:xfrm>
        </p:spPr>
        <p:txBody>
          <a:bodyPr/>
          <a:lstStyle/>
          <a:p>
            <a:pPr eaLnBrk="1" hangingPunct="1"/>
            <a:r>
              <a:rPr lang="en-US" smtClean="0"/>
              <a:t>Activate/Deactivate Technology Package Licenses</a:t>
            </a:r>
          </a:p>
        </p:txBody>
      </p:sp>
      <p:sp>
        <p:nvSpPr>
          <p:cNvPr id="33795" name="Content Placeholder 2"/>
          <p:cNvSpPr>
            <a:spLocks noGrp="1"/>
          </p:cNvSpPr>
          <p:nvPr>
            <p:ph idx="1"/>
          </p:nvPr>
        </p:nvSpPr>
        <p:spPr/>
        <p:txBody>
          <a:bodyPr>
            <a:normAutofit lnSpcReduction="10000"/>
          </a:bodyPr>
          <a:lstStyle/>
          <a:p>
            <a:pPr eaLnBrk="1" hangingPunct="1">
              <a:defRPr/>
            </a:pPr>
            <a:r>
              <a:rPr lang="en-US" dirty="0" smtClean="0"/>
              <a:t>Available Technology Package Licenses:</a:t>
            </a:r>
          </a:p>
          <a:p>
            <a:pPr lvl="1" eaLnBrk="1" hangingPunct="1">
              <a:defRPr/>
            </a:pPr>
            <a:r>
              <a:rPr lang="en-US" b="1" dirty="0" smtClean="0"/>
              <a:t>Data</a:t>
            </a:r>
            <a:r>
              <a:rPr lang="en-US" dirty="0" smtClean="0"/>
              <a:t>, </a:t>
            </a:r>
            <a:r>
              <a:rPr lang="en-US" b="1" dirty="0" smtClean="0"/>
              <a:t>Unified Communications </a:t>
            </a:r>
            <a:r>
              <a:rPr lang="en-US" dirty="0" smtClean="0"/>
              <a:t>and </a:t>
            </a:r>
            <a:r>
              <a:rPr lang="en-US" b="1" dirty="0" smtClean="0"/>
              <a:t>Security</a:t>
            </a:r>
          </a:p>
          <a:p>
            <a:pPr lvl="1" eaLnBrk="1" hangingPunct="1">
              <a:defRPr/>
            </a:pPr>
            <a:endParaRPr lang="en-US" b="1" dirty="0" smtClean="0">
              <a:solidFill>
                <a:schemeClr val="tx2"/>
              </a:solidFill>
            </a:endParaRPr>
          </a:p>
          <a:p>
            <a:pPr eaLnBrk="1" hangingPunct="1">
              <a:buFont typeface="Wingdings" pitchFamily="2" charset="2"/>
              <a:buNone/>
              <a:defRPr/>
            </a:pPr>
            <a:r>
              <a:rPr lang="en-US" b="1" dirty="0" smtClean="0">
                <a:solidFill>
                  <a:schemeClr val="tx2"/>
                </a:solidFill>
              </a:rPr>
              <a:t>Enable:</a:t>
            </a:r>
          </a:p>
          <a:p>
            <a:pPr eaLnBrk="1" hangingPunct="1">
              <a:buFont typeface="Wingdings" pitchFamily="2" charset="2"/>
              <a:buNone/>
              <a:defRPr/>
            </a:pPr>
            <a:r>
              <a:rPr lang="en-US" sz="1400" dirty="0" smtClean="0"/>
              <a:t>Router(</a:t>
            </a:r>
            <a:r>
              <a:rPr lang="en-US" sz="1400" dirty="0" err="1" smtClean="0"/>
              <a:t>config</a:t>
            </a:r>
            <a:r>
              <a:rPr lang="en-US" sz="1400" dirty="0" smtClean="0"/>
              <a:t>)# </a:t>
            </a:r>
            <a:r>
              <a:rPr lang="en-US" sz="1400" b="1" dirty="0" smtClean="0">
                <a:solidFill>
                  <a:srgbClr val="000000"/>
                </a:solidFill>
              </a:rPr>
              <a:t>license boot module </a:t>
            </a:r>
            <a:r>
              <a:rPr lang="en-US" sz="1400" b="1" i="1" dirty="0" smtClean="0">
                <a:solidFill>
                  <a:srgbClr val="7030A0"/>
                </a:solidFill>
              </a:rPr>
              <a:t>C2900</a:t>
            </a:r>
            <a:r>
              <a:rPr lang="en-US" sz="1400" b="1" dirty="0" smtClean="0">
                <a:solidFill>
                  <a:srgbClr val="7030A0"/>
                </a:solidFill>
              </a:rPr>
              <a:t> </a:t>
            </a:r>
            <a:r>
              <a:rPr lang="en-US" sz="1400" b="1" dirty="0" smtClean="0">
                <a:solidFill>
                  <a:srgbClr val="000000"/>
                </a:solidFill>
              </a:rPr>
              <a:t>technology-package </a:t>
            </a:r>
            <a:r>
              <a:rPr lang="en-US" sz="1400" b="1" i="1" dirty="0" smtClean="0">
                <a:solidFill>
                  <a:srgbClr val="7030A0"/>
                </a:solidFill>
              </a:rPr>
              <a:t>datak9</a:t>
            </a:r>
          </a:p>
          <a:p>
            <a:pPr eaLnBrk="1" hangingPunct="1">
              <a:buFont typeface="Wingdings" pitchFamily="2" charset="2"/>
              <a:buNone/>
              <a:defRPr/>
            </a:pPr>
            <a:r>
              <a:rPr lang="en-US" sz="1400" b="1" i="1" dirty="0">
                <a:solidFill>
                  <a:srgbClr val="7030A0"/>
                </a:solidFill>
              </a:rPr>
              <a:t>	</a:t>
            </a:r>
            <a:r>
              <a:rPr lang="en-US" sz="1400" b="1" i="1" dirty="0" smtClean="0">
                <a:solidFill>
                  <a:srgbClr val="7030A0"/>
                </a:solidFill>
              </a:rPr>
              <a:t>			      &lt;Model&gt;	            &lt;Package&gt;</a:t>
            </a:r>
            <a:endParaRPr lang="en-US" sz="1400" b="1" dirty="0" smtClean="0">
              <a:solidFill>
                <a:srgbClr val="7030A0"/>
              </a:solidFill>
            </a:endParaRPr>
          </a:p>
          <a:p>
            <a:pPr eaLnBrk="1" hangingPunct="1">
              <a:buFont typeface="Wingdings" pitchFamily="2" charset="2"/>
              <a:buNone/>
              <a:defRPr/>
            </a:pPr>
            <a:endParaRPr lang="en-US" sz="1400" b="1" dirty="0"/>
          </a:p>
          <a:p>
            <a:pPr eaLnBrk="1" hangingPunct="1">
              <a:buFont typeface="Wingdings" pitchFamily="2" charset="2"/>
              <a:buNone/>
              <a:defRPr/>
            </a:pPr>
            <a:r>
              <a:rPr lang="en-US" b="1" dirty="0" smtClean="0">
                <a:solidFill>
                  <a:srgbClr val="FF4B4B"/>
                </a:solidFill>
              </a:rPr>
              <a:t>Disable: </a:t>
            </a:r>
          </a:p>
          <a:p>
            <a:pPr eaLnBrk="1" hangingPunct="1">
              <a:buFont typeface="Wingdings" pitchFamily="2" charset="2"/>
              <a:buNone/>
              <a:defRPr/>
            </a:pPr>
            <a:r>
              <a:rPr lang="en-US" sz="1400" dirty="0" smtClean="0"/>
              <a:t>Router(</a:t>
            </a:r>
            <a:r>
              <a:rPr lang="en-US" sz="1400" dirty="0" err="1" smtClean="0"/>
              <a:t>config</a:t>
            </a:r>
            <a:r>
              <a:rPr lang="en-US" sz="1400" dirty="0" smtClean="0"/>
              <a:t>)#</a:t>
            </a:r>
            <a:r>
              <a:rPr lang="en-US" sz="1400" dirty="0" smtClean="0">
                <a:solidFill>
                  <a:srgbClr val="FF4B4B"/>
                </a:solidFill>
              </a:rPr>
              <a:t> </a:t>
            </a:r>
            <a:r>
              <a:rPr lang="en-US" sz="1400" b="1" dirty="0" smtClean="0">
                <a:solidFill>
                  <a:srgbClr val="FF4B4B"/>
                </a:solidFill>
              </a:rPr>
              <a:t>no </a:t>
            </a:r>
            <a:r>
              <a:rPr lang="en-US" sz="1400" b="1" dirty="0" smtClean="0">
                <a:solidFill>
                  <a:srgbClr val="000000"/>
                </a:solidFill>
              </a:rPr>
              <a:t>license boot module </a:t>
            </a:r>
            <a:r>
              <a:rPr lang="en-US" sz="1400" b="1" i="1" dirty="0" smtClean="0">
                <a:solidFill>
                  <a:srgbClr val="7030A0"/>
                </a:solidFill>
              </a:rPr>
              <a:t>C2900</a:t>
            </a:r>
            <a:r>
              <a:rPr lang="en-US" sz="1400" b="1" dirty="0" smtClean="0">
                <a:solidFill>
                  <a:srgbClr val="7030A0"/>
                </a:solidFill>
              </a:rPr>
              <a:t> </a:t>
            </a:r>
            <a:r>
              <a:rPr lang="en-US" sz="1400" b="1" dirty="0" smtClean="0">
                <a:solidFill>
                  <a:srgbClr val="000000"/>
                </a:solidFill>
              </a:rPr>
              <a:t>technology-package </a:t>
            </a:r>
            <a:r>
              <a:rPr lang="en-US" sz="1400" b="1" i="1" dirty="0">
                <a:solidFill>
                  <a:srgbClr val="7030A0"/>
                </a:solidFill>
              </a:rPr>
              <a:t>datak</a:t>
            </a:r>
            <a:r>
              <a:rPr lang="en-US" sz="1400" b="1" i="1" dirty="0" smtClean="0">
                <a:solidFill>
                  <a:srgbClr val="7030A0"/>
                </a:solidFill>
              </a:rPr>
              <a:t>9</a:t>
            </a:r>
            <a:r>
              <a:rPr lang="en-US" sz="1400" b="1" i="1" dirty="0" smtClean="0">
                <a:solidFill>
                  <a:srgbClr val="000000"/>
                </a:solidFill>
              </a:rPr>
              <a:t> </a:t>
            </a:r>
            <a:r>
              <a:rPr lang="en-US" sz="1400" b="1" i="1" dirty="0" smtClean="0">
                <a:solidFill>
                  <a:srgbClr val="FF4B4B"/>
                </a:solidFill>
              </a:rPr>
              <a:t>[disable]</a:t>
            </a:r>
            <a:endParaRPr lang="en-US" sz="1400" b="1" dirty="0" smtClean="0">
              <a:solidFill>
                <a:srgbClr val="FF4B4B"/>
              </a:solidFill>
            </a:endParaRPr>
          </a:p>
          <a:p>
            <a:pPr lvl="1" algn="ctr" eaLnBrk="1" hangingPunct="1">
              <a:buFontTx/>
              <a:buNone/>
              <a:defRPr/>
            </a:pPr>
            <a:r>
              <a:rPr lang="en-US" sz="1600" b="1" dirty="0" smtClean="0">
                <a:solidFill>
                  <a:srgbClr val="FFC000"/>
                </a:solidFill>
              </a:rPr>
              <a:t>OR</a:t>
            </a:r>
          </a:p>
          <a:p>
            <a:pPr eaLnBrk="1" hangingPunct="1">
              <a:buFont typeface="Wingdings" pitchFamily="2" charset="2"/>
              <a:buNone/>
              <a:defRPr/>
            </a:pPr>
            <a:endParaRPr lang="en-US" dirty="0" smtClean="0"/>
          </a:p>
          <a:p>
            <a:pPr marL="0" indent="0">
              <a:buFont typeface="Wingdings" pitchFamily="2" charset="2"/>
              <a:buNone/>
              <a:defRPr/>
            </a:pPr>
            <a:endParaRPr lang="en-US" dirty="0" smtClean="0"/>
          </a:p>
        </p:txBody>
      </p:sp>
      <p:cxnSp>
        <p:nvCxnSpPr>
          <p:cNvPr id="21508" name="Straight Arrow Connector 3"/>
          <p:cNvCxnSpPr>
            <a:cxnSpLocks noChangeShapeType="1"/>
          </p:cNvCxnSpPr>
          <p:nvPr/>
        </p:nvCxnSpPr>
        <p:spPr bwMode="auto">
          <a:xfrm flipH="1" flipV="1">
            <a:off x="1609725" y="5029200"/>
            <a:ext cx="2733675" cy="200025"/>
          </a:xfrm>
          <a:prstGeom prst="straightConnector1">
            <a:avLst/>
          </a:prstGeom>
          <a:noFill/>
          <a:ln w="25400" algn="ctr">
            <a:solidFill>
              <a:srgbClr val="FFC000"/>
            </a:solidFill>
            <a:round/>
            <a:headEnd/>
            <a:tailEnd type="arrow" w="med" len="med"/>
          </a:ln>
        </p:spPr>
      </p:cxnSp>
      <p:cxnSp>
        <p:nvCxnSpPr>
          <p:cNvPr id="21509" name="Straight Arrow Connector 6"/>
          <p:cNvCxnSpPr>
            <a:cxnSpLocks noChangeShapeType="1"/>
          </p:cNvCxnSpPr>
          <p:nvPr/>
        </p:nvCxnSpPr>
        <p:spPr bwMode="auto">
          <a:xfrm flipV="1">
            <a:off x="4867275" y="5029200"/>
            <a:ext cx="2209800" cy="200025"/>
          </a:xfrm>
          <a:prstGeom prst="straightConnector1">
            <a:avLst/>
          </a:prstGeom>
          <a:noFill/>
          <a:ln w="25400" algn="ctr">
            <a:solidFill>
              <a:srgbClr val="FFC000"/>
            </a:solidFill>
            <a:round/>
            <a:headEnd/>
            <a:tailEnd type="arrow" w="med" len="med"/>
          </a:ln>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Verifying A Technology Package License</a:t>
            </a:r>
          </a:p>
        </p:txBody>
      </p:sp>
      <p:sp>
        <p:nvSpPr>
          <p:cNvPr id="22531" name="Content Placeholder 2"/>
          <p:cNvSpPr>
            <a:spLocks noGrp="1"/>
          </p:cNvSpPr>
          <p:nvPr>
            <p:ph idx="1"/>
          </p:nvPr>
        </p:nvSpPr>
        <p:spPr/>
        <p:txBody>
          <a:bodyPr/>
          <a:lstStyle/>
          <a:p>
            <a:pPr lvl="1" eaLnBrk="1" hangingPunct="1">
              <a:buFontTx/>
              <a:buNone/>
            </a:pPr>
            <a:r>
              <a:rPr lang="en-US" b="1" smtClean="0"/>
              <a:t>Step 1:  </a:t>
            </a:r>
            <a:r>
              <a:rPr lang="en-US" smtClean="0"/>
              <a:t>Issue </a:t>
            </a:r>
            <a:r>
              <a:rPr lang="en-US" b="1" smtClean="0">
                <a:solidFill>
                  <a:schemeClr val="tx2"/>
                </a:solidFill>
              </a:rPr>
              <a:t>show version | begin UDI</a:t>
            </a:r>
            <a:r>
              <a:rPr lang="en-US" smtClean="0">
                <a:solidFill>
                  <a:schemeClr val="tx2"/>
                </a:solidFill>
              </a:rPr>
              <a:t> </a:t>
            </a:r>
            <a:r>
              <a:rPr lang="en-US" smtClean="0"/>
              <a:t> (verify </a:t>
            </a:r>
            <a:r>
              <a:rPr lang="ar-SA" smtClean="0"/>
              <a:t>data license is </a:t>
            </a:r>
            <a:r>
              <a:rPr lang="en-US" smtClean="0"/>
              <a:t>disabled)</a:t>
            </a:r>
            <a:endParaRPr lang="ar-SA" smtClean="0"/>
          </a:p>
        </p:txBody>
      </p:sp>
      <p:pic>
        <p:nvPicPr>
          <p:cNvPr id="22532" name="Picture 5" descr="Activated_Temporary_IOS_License1.png"/>
          <p:cNvPicPr>
            <a:picLocks noChangeAspect="1"/>
          </p:cNvPicPr>
          <p:nvPr/>
        </p:nvPicPr>
        <p:blipFill>
          <a:blip r:embed="rId3"/>
          <a:srcRect/>
          <a:stretch>
            <a:fillRect/>
          </a:stretch>
        </p:blipFill>
        <p:spPr bwMode="auto">
          <a:xfrm>
            <a:off x="1752600" y="2274888"/>
            <a:ext cx="5519738" cy="3727450"/>
          </a:xfrm>
          <a:prstGeom prst="rect">
            <a:avLst/>
          </a:prstGeom>
          <a:noFill/>
          <a:ln w="9525">
            <a:noFill/>
            <a:miter lim="800000"/>
            <a:headEnd/>
            <a:tailEnd/>
          </a:ln>
        </p:spPr>
      </p:pic>
      <p:sp>
        <p:nvSpPr>
          <p:cNvPr id="5" name="Right Arrow 4"/>
          <p:cNvSpPr/>
          <p:nvPr/>
        </p:nvSpPr>
        <p:spPr>
          <a:xfrm rot="10800000">
            <a:off x="5934359" y="5621456"/>
            <a:ext cx="1364776" cy="464024"/>
          </a:xfrm>
          <a:prstGeom prst="rightArrow">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Activating A Technology Package License</a:t>
            </a:r>
          </a:p>
        </p:txBody>
      </p:sp>
      <p:sp>
        <p:nvSpPr>
          <p:cNvPr id="34819" name="Content Placeholder 2"/>
          <p:cNvSpPr>
            <a:spLocks noGrp="1"/>
          </p:cNvSpPr>
          <p:nvPr>
            <p:ph idx="1"/>
          </p:nvPr>
        </p:nvSpPr>
        <p:spPr/>
        <p:txBody>
          <a:bodyPr>
            <a:normAutofit/>
          </a:bodyPr>
          <a:lstStyle/>
          <a:p>
            <a:pPr marL="52388" lvl="1" eaLnBrk="1" hangingPunct="1">
              <a:buFontTx/>
              <a:buNone/>
              <a:defRPr/>
            </a:pPr>
            <a:r>
              <a:rPr lang="en-US" b="1" dirty="0" smtClean="0"/>
              <a:t>Step </a:t>
            </a:r>
            <a:r>
              <a:rPr b="1" dirty="0"/>
              <a:t>2</a:t>
            </a:r>
            <a:r>
              <a:rPr lang="en-US" b="1" dirty="0" smtClean="0"/>
              <a:t>: </a:t>
            </a:r>
            <a:r>
              <a:rPr lang="en-US" dirty="0"/>
              <a:t>A</a:t>
            </a:r>
            <a:r>
              <a:rPr lang="en-US" dirty="0" smtClean="0"/>
              <a:t>ctivate the data technology package license</a:t>
            </a:r>
          </a:p>
          <a:p>
            <a:pPr marL="52388" lvl="1" eaLnBrk="1" hangingPunct="1">
              <a:buFontTx/>
              <a:buNone/>
              <a:defRPr/>
            </a:pPr>
            <a:r>
              <a:rPr sz="1800" dirty="0" smtClean="0"/>
              <a:t>	</a:t>
            </a:r>
          </a:p>
          <a:p>
            <a:pPr marL="52388" lvl="1" eaLnBrk="1" hangingPunct="1">
              <a:buFontTx/>
              <a:buNone/>
              <a:defRPr/>
            </a:pPr>
            <a:r>
              <a:rPr sz="1800" dirty="0" smtClean="0"/>
              <a:t>Router(</a:t>
            </a:r>
            <a:r>
              <a:rPr sz="1800" dirty="0" err="1" smtClean="0"/>
              <a:t>config</a:t>
            </a:r>
            <a:r>
              <a:rPr sz="1800" dirty="0" smtClean="0"/>
              <a:t>)# </a:t>
            </a:r>
            <a:r>
              <a:rPr lang="en-US" sz="1800" b="1" dirty="0" smtClean="0">
                <a:solidFill>
                  <a:schemeClr val="tx2"/>
                </a:solidFill>
              </a:rPr>
              <a:t>license boot module </a:t>
            </a:r>
            <a:r>
              <a:rPr lang="en-US" sz="1800" b="1" i="1" dirty="0" smtClean="0">
                <a:solidFill>
                  <a:srgbClr val="7030A0"/>
                </a:solidFill>
              </a:rPr>
              <a:t>c2900</a:t>
            </a:r>
            <a:r>
              <a:rPr lang="en-US" sz="1800" b="1" dirty="0" smtClean="0">
                <a:solidFill>
                  <a:schemeClr val="tx2"/>
                </a:solidFill>
              </a:rPr>
              <a:t> technology-package </a:t>
            </a:r>
            <a:r>
              <a:rPr lang="en-US" sz="1800" b="1" i="1" dirty="0" smtClean="0">
                <a:solidFill>
                  <a:srgbClr val="7030A0"/>
                </a:solidFill>
              </a:rPr>
              <a:t>datak9</a:t>
            </a:r>
          </a:p>
          <a:p>
            <a:pPr lvl="1" eaLnBrk="1" hangingPunct="1">
              <a:buFontTx/>
              <a:buNone/>
              <a:defRPr/>
            </a:pPr>
            <a:endParaRPr lang="en-US" dirty="0" smtClean="0"/>
          </a:p>
        </p:txBody>
      </p:sp>
      <p:pic>
        <p:nvPicPr>
          <p:cNvPr id="23556" name="Picture 5" descr="enable_technology-package.png"/>
          <p:cNvPicPr>
            <a:picLocks noChangeAspect="1"/>
          </p:cNvPicPr>
          <p:nvPr/>
        </p:nvPicPr>
        <p:blipFill>
          <a:blip r:embed="rId3"/>
          <a:srcRect/>
          <a:stretch>
            <a:fillRect/>
          </a:stretch>
        </p:blipFill>
        <p:spPr bwMode="auto">
          <a:xfrm>
            <a:off x="328613" y="3073400"/>
            <a:ext cx="8391525" cy="192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Verify A Technology Package License Status after Next Reboot</a:t>
            </a:r>
          </a:p>
        </p:txBody>
      </p:sp>
      <p:sp>
        <p:nvSpPr>
          <p:cNvPr id="24579" name="Content Placeholder 2"/>
          <p:cNvSpPr>
            <a:spLocks noGrp="1"/>
          </p:cNvSpPr>
          <p:nvPr>
            <p:ph idx="1"/>
          </p:nvPr>
        </p:nvSpPr>
        <p:spPr/>
        <p:txBody>
          <a:bodyPr/>
          <a:lstStyle/>
          <a:p>
            <a:pPr>
              <a:buFontTx/>
              <a:buNone/>
            </a:pPr>
            <a:r>
              <a:rPr lang="en-US" smtClean="0"/>
              <a:t>	</a:t>
            </a:r>
            <a:r>
              <a:rPr lang="en-US" b="1" smtClean="0"/>
              <a:t>Step </a:t>
            </a:r>
            <a:r>
              <a:rPr lang="ar-SA" b="1" smtClean="0"/>
              <a:t>3</a:t>
            </a:r>
            <a:r>
              <a:rPr lang="en-US" b="1" smtClean="0"/>
              <a:t>: </a:t>
            </a:r>
            <a:r>
              <a:rPr lang="en-US" smtClean="0"/>
              <a:t>Verify activated license:</a:t>
            </a:r>
          </a:p>
          <a:p>
            <a:pPr lvl="1" eaLnBrk="1" hangingPunct="1">
              <a:buFontTx/>
              <a:buNone/>
            </a:pPr>
            <a:r>
              <a:rPr lang="ar-SA" smtClean="0"/>
              <a:t>Router(config)# </a:t>
            </a:r>
            <a:r>
              <a:rPr lang="ar-SA" b="1" smtClean="0">
                <a:solidFill>
                  <a:schemeClr val="accent2"/>
                </a:solidFill>
              </a:rPr>
              <a:t>do </a:t>
            </a:r>
            <a:r>
              <a:rPr lang="en-US" b="1" smtClean="0">
                <a:solidFill>
                  <a:schemeClr val="accent2"/>
                </a:solidFill>
              </a:rPr>
              <a:t>show version | begin UDI </a:t>
            </a:r>
            <a:endParaRPr lang="ar-SA" b="1" smtClean="0">
              <a:solidFill>
                <a:schemeClr val="accent2"/>
              </a:solidFill>
            </a:endParaRPr>
          </a:p>
        </p:txBody>
      </p:sp>
      <p:pic>
        <p:nvPicPr>
          <p:cNvPr id="24580" name="Picture 5" descr="Activated_Temporary_IOS_License1.png"/>
          <p:cNvPicPr>
            <a:picLocks noChangeAspect="1"/>
          </p:cNvPicPr>
          <p:nvPr/>
        </p:nvPicPr>
        <p:blipFill>
          <a:blip r:embed="rId3"/>
          <a:srcRect/>
          <a:stretch>
            <a:fillRect/>
          </a:stretch>
        </p:blipFill>
        <p:spPr bwMode="auto">
          <a:xfrm>
            <a:off x="1527175" y="2297113"/>
            <a:ext cx="6643688" cy="3554412"/>
          </a:xfrm>
          <a:prstGeom prst="rect">
            <a:avLst/>
          </a:prstGeom>
          <a:noFill/>
          <a:ln w="9525">
            <a:noFill/>
            <a:miter lim="800000"/>
            <a:headEnd/>
            <a:tailEnd/>
          </a:ln>
        </p:spPr>
      </p:pic>
      <p:sp>
        <p:nvSpPr>
          <p:cNvPr id="6" name="Right Arrow 5"/>
          <p:cNvSpPr/>
          <p:nvPr/>
        </p:nvSpPr>
        <p:spPr>
          <a:xfrm rot="10800000">
            <a:off x="5572409" y="5487399"/>
            <a:ext cx="1364776" cy="464024"/>
          </a:xfrm>
          <a:prstGeom prst="rightArrow">
            <a:avLst/>
          </a:prstGeom>
          <a:solidFill>
            <a:schemeClr val="tx2"/>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solidFill>
                <a:schemeClr val="accent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Uninstalling A Technology Package License</a:t>
            </a:r>
          </a:p>
        </p:txBody>
      </p:sp>
      <p:sp>
        <p:nvSpPr>
          <p:cNvPr id="25603" name="Content Placeholder 2"/>
          <p:cNvSpPr>
            <a:spLocks noGrp="1"/>
          </p:cNvSpPr>
          <p:nvPr>
            <p:ph idx="1"/>
          </p:nvPr>
        </p:nvSpPr>
        <p:spPr/>
        <p:txBody>
          <a:bodyPr/>
          <a:lstStyle/>
          <a:p>
            <a:pPr lvl="1" eaLnBrk="1" hangingPunct="1">
              <a:buFontTx/>
              <a:buNone/>
            </a:pPr>
            <a:r>
              <a:rPr lang="en-US" b="1" smtClean="0"/>
              <a:t>Step 1: </a:t>
            </a:r>
            <a:r>
              <a:rPr lang="en-US" b="1" smtClean="0">
                <a:solidFill>
                  <a:srgbClr val="FF4B4B"/>
                </a:solidFill>
              </a:rPr>
              <a:t>no</a:t>
            </a:r>
            <a:r>
              <a:rPr lang="en-US" b="1" smtClean="0"/>
              <a:t> </a:t>
            </a:r>
            <a:r>
              <a:rPr lang="en-US" b="1" smtClean="0">
                <a:solidFill>
                  <a:schemeClr val="accent2"/>
                </a:solidFill>
              </a:rPr>
              <a:t>license boot module </a:t>
            </a:r>
            <a:r>
              <a:rPr lang="en-US" b="1" i="1" smtClean="0">
                <a:solidFill>
                  <a:srgbClr val="7030A0"/>
                </a:solidFill>
              </a:rPr>
              <a:t>c2900</a:t>
            </a:r>
            <a:r>
              <a:rPr lang="en-US" b="1" smtClean="0">
                <a:solidFill>
                  <a:schemeClr val="accent2"/>
                </a:solidFill>
              </a:rPr>
              <a:t> technology-package </a:t>
            </a:r>
            <a:r>
              <a:rPr lang="en-US" b="1" i="1" smtClean="0">
                <a:solidFill>
                  <a:srgbClr val="7030A0"/>
                </a:solidFill>
              </a:rPr>
              <a:t>datak9</a:t>
            </a:r>
            <a:r>
              <a:rPr lang="en-US" b="1" smtClean="0">
                <a:solidFill>
                  <a:schemeClr val="accent2"/>
                </a:solidFill>
              </a:rPr>
              <a:t> OR</a:t>
            </a:r>
          </a:p>
          <a:p>
            <a:pPr lvl="1"/>
            <a:r>
              <a:rPr lang="en-US" b="1" smtClean="0">
                <a:solidFill>
                  <a:schemeClr val="accent2"/>
                </a:solidFill>
              </a:rPr>
              <a:t>	     license boot module </a:t>
            </a:r>
            <a:r>
              <a:rPr lang="en-US" b="1" i="1" smtClean="0">
                <a:solidFill>
                  <a:srgbClr val="7030A0"/>
                </a:solidFill>
              </a:rPr>
              <a:t>c2900</a:t>
            </a:r>
            <a:r>
              <a:rPr lang="en-US" b="1" smtClean="0">
                <a:solidFill>
                  <a:schemeClr val="accent2"/>
                </a:solidFill>
              </a:rPr>
              <a:t> technology-package </a:t>
            </a:r>
            <a:r>
              <a:rPr lang="en-US" b="1" i="1" smtClean="0">
                <a:solidFill>
                  <a:srgbClr val="7030A0"/>
                </a:solidFill>
              </a:rPr>
              <a:t>datak9 disable</a:t>
            </a:r>
            <a:endParaRPr lang="en-US" b="1" smtClean="0">
              <a:solidFill>
                <a:srgbClr val="FF4B4B"/>
              </a:solidFill>
            </a:endParaRPr>
          </a:p>
          <a:p>
            <a:pPr lvl="1" eaLnBrk="1" hangingPunct="1">
              <a:buFontTx/>
              <a:buNone/>
            </a:pPr>
            <a:endParaRPr lang="en-US" b="1" smtClean="0"/>
          </a:p>
          <a:p>
            <a:pPr lvl="1" eaLnBrk="1" hangingPunct="1">
              <a:buFontTx/>
              <a:buNone/>
            </a:pPr>
            <a:r>
              <a:rPr lang="en-US" b="1" smtClean="0"/>
              <a:t>Step 2: </a:t>
            </a:r>
            <a:r>
              <a:rPr lang="en-US" b="1" smtClean="0">
                <a:solidFill>
                  <a:schemeClr val="accent2"/>
                </a:solidFill>
              </a:rPr>
              <a:t>show version | begin UDI</a:t>
            </a:r>
            <a:r>
              <a:rPr lang="en-US" smtClean="0">
                <a:solidFill>
                  <a:schemeClr val="accent2"/>
                </a:solidFill>
              </a:rPr>
              <a:t> </a:t>
            </a:r>
            <a:r>
              <a:rPr lang="en-US" smtClean="0"/>
              <a:t>to verify that the license is disabled</a:t>
            </a:r>
          </a:p>
          <a:p>
            <a:pPr lvl="1" eaLnBrk="1" hangingPunct="1">
              <a:buFontTx/>
              <a:buNone/>
            </a:pPr>
            <a:endParaRPr lang="en-US" smtClean="0"/>
          </a:p>
        </p:txBody>
      </p:sp>
      <p:pic>
        <p:nvPicPr>
          <p:cNvPr id="25604" name="Picture 4" descr="Deactivated_Temporary_IOS_License1.png"/>
          <p:cNvPicPr>
            <a:picLocks noChangeAspect="1"/>
          </p:cNvPicPr>
          <p:nvPr/>
        </p:nvPicPr>
        <p:blipFill>
          <a:blip r:embed="rId3"/>
          <a:srcRect/>
          <a:stretch>
            <a:fillRect/>
          </a:stretch>
        </p:blipFill>
        <p:spPr bwMode="auto">
          <a:xfrm>
            <a:off x="1603375" y="2884488"/>
            <a:ext cx="5964238" cy="3346450"/>
          </a:xfrm>
          <a:prstGeom prst="rect">
            <a:avLst/>
          </a:prstGeom>
          <a:noFill/>
          <a:ln w="9525">
            <a:noFill/>
            <a:miter lim="800000"/>
            <a:headEnd/>
            <a:tailEnd/>
          </a:ln>
        </p:spPr>
      </p:pic>
      <p:sp>
        <p:nvSpPr>
          <p:cNvPr id="6" name="Right Arrow 5"/>
          <p:cNvSpPr/>
          <p:nvPr/>
        </p:nvSpPr>
        <p:spPr>
          <a:xfrm rot="10800000">
            <a:off x="5296184" y="5910751"/>
            <a:ext cx="1364776" cy="464024"/>
          </a:xfrm>
          <a:prstGeom prst="rightArrow">
            <a:avLst/>
          </a:prstGeom>
          <a:solidFill>
            <a:srgbClr val="C00000"/>
          </a:solidFill>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Overview of IOS 15 Licensing and </a:t>
            </a:r>
            <a:r>
              <a:rPr smtClean="0"/>
              <a:t>Process</a:t>
            </a:r>
            <a:br>
              <a:rPr smtClean="0"/>
            </a:br>
            <a:endParaRPr/>
          </a:p>
        </p:txBody>
      </p:sp>
      <p:sp>
        <p:nvSpPr>
          <p:cNvPr id="26628"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26629"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203200" y="2901950"/>
            <a:ext cx="8588375" cy="838200"/>
          </a:xfrm>
        </p:spPr>
        <p:txBody>
          <a:bodyPr/>
          <a:lstStyle/>
          <a:p>
            <a:r>
              <a:rPr lang="ar-SA" smtClean="0"/>
              <a:t>Introduction to Licensing</a:t>
            </a: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Available License Types on ISR G2</a:t>
            </a:r>
          </a:p>
        </p:txBody>
      </p:sp>
      <p:sp>
        <p:nvSpPr>
          <p:cNvPr id="28675" name="Content Placeholder 2"/>
          <p:cNvSpPr>
            <a:spLocks noGrp="1"/>
          </p:cNvSpPr>
          <p:nvPr>
            <p:ph idx="1"/>
          </p:nvPr>
        </p:nvSpPr>
        <p:spPr/>
        <p:txBody>
          <a:bodyPr/>
          <a:lstStyle/>
          <a:p>
            <a:pPr eaLnBrk="1" hangingPunct="1"/>
            <a:r>
              <a:rPr lang="en-US" smtClean="0"/>
              <a:t>Permanent Licenses</a:t>
            </a:r>
          </a:p>
          <a:p>
            <a:pPr eaLnBrk="1" hangingPunct="1"/>
            <a:r>
              <a:rPr lang="ar-SA" smtClean="0"/>
              <a:t>Evaluation Licenses</a:t>
            </a:r>
          </a:p>
          <a:p>
            <a:pPr eaLnBrk="1" hangingPunct="1"/>
            <a:r>
              <a:rPr lang="ar-SA" smtClean="0"/>
              <a:t>Feature Licenses:</a:t>
            </a:r>
          </a:p>
          <a:p>
            <a:pPr lvl="1"/>
            <a:r>
              <a:rPr lang="ar-SA" smtClean="0"/>
              <a:t>Software Activation Feature Licenses</a:t>
            </a:r>
          </a:p>
          <a:p>
            <a:pPr lvl="1"/>
            <a:r>
              <a:rPr lang="ar-SA" smtClean="0"/>
              <a:t>Right to Use Feature Licenses</a:t>
            </a:r>
          </a:p>
          <a:p>
            <a:pPr eaLnBrk="1" hangingPunct="1"/>
            <a:r>
              <a:rPr lang="ar-SA" smtClean="0"/>
              <a:t>Subscription Licenses</a:t>
            </a:r>
          </a:p>
          <a:p>
            <a:pPr eaLnBrk="1" hangingPunct="1"/>
            <a:r>
              <a:rPr lang="ar-SA" smtClean="0"/>
              <a:t>Counted Licenses</a:t>
            </a:r>
          </a:p>
        </p:txBody>
      </p:sp>
      <p:pic>
        <p:nvPicPr>
          <p:cNvPr id="28676" name="Picture 3" descr="C:\Documents and Settings\Sukyi\Local Settings\Temporary Internet Files\Content.IE5\9LA4K4FN\MP900314130[1].jpg"/>
          <p:cNvPicPr>
            <a:picLocks noChangeAspect="1" noChangeArrowheads="1"/>
          </p:cNvPicPr>
          <p:nvPr/>
        </p:nvPicPr>
        <p:blipFill>
          <a:blip r:embed="rId3"/>
          <a:srcRect/>
          <a:stretch>
            <a:fillRect/>
          </a:stretch>
        </p:blipFill>
        <p:spPr bwMode="auto">
          <a:xfrm>
            <a:off x="5353050" y="4502150"/>
            <a:ext cx="3086100" cy="1644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5475" y="636588"/>
            <a:ext cx="8145463" cy="838200"/>
          </a:xfrm>
        </p:spPr>
        <p:txBody>
          <a:bodyPr/>
          <a:lstStyle/>
          <a:p>
            <a:r>
              <a:rPr lang="en-US" smtClean="0"/>
              <a:t>What is IOS?</a:t>
            </a:r>
            <a:endParaRPr lang="ar-EG" smtClean="0"/>
          </a:p>
        </p:txBody>
      </p:sp>
      <p:sp>
        <p:nvSpPr>
          <p:cNvPr id="12291" name="Content Placeholder 2"/>
          <p:cNvSpPr>
            <a:spLocks noGrp="1"/>
          </p:cNvSpPr>
          <p:nvPr>
            <p:ph idx="1"/>
          </p:nvPr>
        </p:nvSpPr>
        <p:spPr/>
        <p:txBody>
          <a:bodyPr/>
          <a:lstStyle/>
          <a:p>
            <a:r>
              <a:rPr lang="en-US" smtClean="0"/>
              <a:t>Internetwork Operating System (IOS) is the Cisco Devices Operating System (Just like Microsoft Windows ® For PC)</a:t>
            </a:r>
            <a:endParaRPr lang="ar-EG"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is a Permanent License?</a:t>
            </a:r>
            <a:endParaRPr/>
          </a:p>
        </p:txBody>
      </p:sp>
      <p:sp>
        <p:nvSpPr>
          <p:cNvPr id="3" name="Text Placeholder 2"/>
          <p:cNvSpPr>
            <a:spLocks noGrp="1"/>
          </p:cNvSpPr>
          <p:nvPr>
            <p:ph type="body" sz="quarter" idx="10"/>
          </p:nvPr>
        </p:nvSpPr>
        <p:spPr>
          <a:xfrm>
            <a:off x="239713" y="1339850"/>
            <a:ext cx="8578850" cy="4965700"/>
          </a:xfrm>
        </p:spPr>
        <p:txBody>
          <a:bodyPr/>
          <a:lstStyle/>
          <a:p>
            <a:pPr>
              <a:defRPr/>
            </a:pPr>
            <a:r>
              <a:rPr lang="en-US" dirty="0" smtClean="0"/>
              <a:t>A Permanent License </a:t>
            </a:r>
            <a:r>
              <a:rPr lang="en-US" b="1" dirty="0" smtClean="0"/>
              <a:t>never</a:t>
            </a:r>
            <a:r>
              <a:rPr lang="en-US" dirty="0" smtClean="0"/>
              <a:t> </a:t>
            </a:r>
            <a:r>
              <a:rPr lang="en-US" b="1" dirty="0" smtClean="0"/>
              <a:t>expires. </a:t>
            </a:r>
          </a:p>
          <a:p>
            <a:pPr>
              <a:defRPr/>
            </a:pPr>
            <a:r>
              <a:rPr lang="en-US" dirty="0" smtClean="0"/>
              <a:t>Once a permanent license is installed on a router, it is good for that particular feature set for the life of the router </a:t>
            </a:r>
            <a:r>
              <a:rPr lang="en-US" b="1" dirty="0" smtClean="0">
                <a:solidFill>
                  <a:schemeClr val="tx2">
                    <a:lumMod val="75000"/>
                  </a:schemeClr>
                </a:solidFill>
              </a:rPr>
              <a:t>even across IOS versions</a:t>
            </a:r>
            <a:r>
              <a:rPr lang="en-US" dirty="0" smtClean="0">
                <a:solidFill>
                  <a:schemeClr val="tx1">
                    <a:lumMod val="75000"/>
                  </a:schemeClr>
                </a:solidFill>
              </a:rPr>
              <a:t>. </a:t>
            </a:r>
            <a:r>
              <a:rPr lang="en-US" u="sng" dirty="0" smtClean="0"/>
              <a:t>For example</a:t>
            </a:r>
            <a:r>
              <a:rPr lang="en-US" dirty="0" smtClean="0"/>
              <a:t>, once a UC, Security or Data license is installed on a router, the subsequent features for that license will be active even if the router is upgraded to a new IOS release.</a:t>
            </a:r>
          </a:p>
          <a:p>
            <a:pPr>
              <a:defRPr/>
            </a:pPr>
            <a:r>
              <a:rPr lang="en-US" dirty="0" smtClean="0"/>
              <a:t>A permanent license is the most common license type used when a feature set is purchased for a device. </a:t>
            </a:r>
            <a:endParaRPr lang="en-US" dirty="0"/>
          </a:p>
        </p:txBody>
      </p:sp>
      <p:pic>
        <p:nvPicPr>
          <p:cNvPr id="29700" name="Picture 3"/>
          <p:cNvPicPr>
            <a:picLocks noChangeAspect="1"/>
          </p:cNvPicPr>
          <p:nvPr/>
        </p:nvPicPr>
        <p:blipFill>
          <a:blip r:embed="rId3"/>
          <a:srcRect/>
          <a:stretch>
            <a:fillRect/>
          </a:stretch>
        </p:blipFill>
        <p:spPr bwMode="auto">
          <a:xfrm>
            <a:off x="6981825" y="4746625"/>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is a Evaluation License?</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lang="en-US" dirty="0" smtClean="0"/>
              <a:t>A Evaluation License is good for a </a:t>
            </a:r>
            <a:r>
              <a:rPr lang="en-US" b="1" dirty="0" smtClean="0"/>
              <a:t>limited amount of time. </a:t>
            </a:r>
          </a:p>
          <a:p>
            <a:pPr>
              <a:defRPr/>
            </a:pPr>
            <a:r>
              <a:rPr lang="en-US" dirty="0" smtClean="0"/>
              <a:t>ISR G2 includes a full set of 60 day Evaluation License(s) for the Data, UC and Security feature sets. </a:t>
            </a:r>
          </a:p>
          <a:p>
            <a:pPr>
              <a:defRPr/>
            </a:pPr>
            <a:r>
              <a:rPr lang="en-US" dirty="0" smtClean="0"/>
              <a:t>These can be activated and deactivated at any time to evaluate a feature set before making the decision to convert to a Permanent License. </a:t>
            </a:r>
          </a:p>
          <a:p>
            <a:pPr>
              <a:defRPr/>
            </a:pPr>
            <a:r>
              <a:rPr lang="en-US" dirty="0" smtClean="0"/>
              <a:t>They also provide a mechanism that gives the user some flexibility before upgrading to a Permanent License. </a:t>
            </a:r>
          </a:p>
          <a:p>
            <a:pPr>
              <a:defRPr/>
            </a:pPr>
            <a:r>
              <a:rPr lang="en-US" dirty="0" smtClean="0"/>
              <a:t>Only the time a Evaluation License is active counts against the 60 day allotted time. </a:t>
            </a:r>
          </a:p>
          <a:p>
            <a:pPr>
              <a:defRPr/>
            </a:pPr>
            <a:r>
              <a:rPr lang="en-US" dirty="0" smtClean="0"/>
              <a:t>Once an Evaluation License expires, it cannot be extended. </a:t>
            </a:r>
            <a:endParaRPr lang="en-US" dirty="0"/>
          </a:p>
        </p:txBody>
      </p:sp>
      <p:pic>
        <p:nvPicPr>
          <p:cNvPr id="30724" name="Picture 3"/>
          <p:cNvPicPr>
            <a:picLocks noChangeAspect="1"/>
          </p:cNvPicPr>
          <p:nvPr/>
        </p:nvPicPr>
        <p:blipFill>
          <a:blip r:embed="rId3"/>
          <a:srcRect/>
          <a:stretch>
            <a:fillRect/>
          </a:stretch>
        </p:blipFill>
        <p:spPr bwMode="auto">
          <a:xfrm>
            <a:off x="7527925" y="257175"/>
            <a:ext cx="1143000" cy="1012825"/>
          </a:xfrm>
          <a:prstGeom prst="rect">
            <a:avLst/>
          </a:prstGeom>
          <a:noFill/>
          <a:ln w="9525">
            <a:noFill/>
            <a:miter lim="800000"/>
            <a:headEnd/>
            <a:tailEnd/>
          </a:ln>
        </p:spPr>
      </p:pic>
      <p:pic>
        <p:nvPicPr>
          <p:cNvPr id="30725" name="Picture 4"/>
          <p:cNvPicPr>
            <a:picLocks noChangeAspect="1"/>
          </p:cNvPicPr>
          <p:nvPr/>
        </p:nvPicPr>
        <p:blipFill>
          <a:blip r:embed="rId4"/>
          <a:srcRect/>
          <a:stretch>
            <a:fillRect/>
          </a:stretch>
        </p:blipFill>
        <p:spPr bwMode="auto">
          <a:xfrm>
            <a:off x="7902575" y="946150"/>
            <a:ext cx="393700" cy="39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are Feature Licenses?</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dirty="0" smtClean="0"/>
              <a:t>Software Activation Feature Licenses</a:t>
            </a:r>
          </a:p>
          <a:p>
            <a:pPr lvl="1">
              <a:defRPr/>
            </a:pPr>
            <a:r>
              <a:rPr dirty="0" smtClean="0"/>
              <a:t>Typically upgrades to one or more technology Package Licenses (</a:t>
            </a:r>
            <a:r>
              <a:rPr b="1" dirty="0" smtClean="0"/>
              <a:t>Data</a:t>
            </a:r>
            <a:r>
              <a:rPr dirty="0" smtClean="0"/>
              <a:t>, </a:t>
            </a:r>
            <a:r>
              <a:rPr b="1" dirty="0" smtClean="0"/>
              <a:t>UC</a:t>
            </a:r>
            <a:r>
              <a:rPr dirty="0" smtClean="0"/>
              <a:t> or </a:t>
            </a:r>
            <a:r>
              <a:rPr b="1" dirty="0" smtClean="0"/>
              <a:t>Security</a:t>
            </a:r>
            <a:r>
              <a:rPr dirty="0" smtClean="0"/>
              <a:t>)</a:t>
            </a:r>
          </a:p>
          <a:p>
            <a:pPr lvl="1">
              <a:defRPr/>
            </a:pPr>
            <a:r>
              <a:rPr dirty="0" smtClean="0"/>
              <a:t>Can be delivered with new router or upgraded at a later time.</a:t>
            </a:r>
          </a:p>
          <a:p>
            <a:pPr lvl="1">
              <a:defRPr/>
            </a:pPr>
            <a:r>
              <a:rPr dirty="0" smtClean="0"/>
              <a:t>Licenses are enforced through </a:t>
            </a:r>
            <a:r>
              <a:rPr u="sng" dirty="0" smtClean="0"/>
              <a:t>Cisco Software Licensing framework</a:t>
            </a:r>
          </a:p>
          <a:p>
            <a:pPr>
              <a:defRPr/>
            </a:pPr>
            <a:r>
              <a:rPr dirty="0" smtClean="0"/>
              <a:t>Right to Use Feature Licenses</a:t>
            </a:r>
          </a:p>
          <a:p>
            <a:pPr lvl="1">
              <a:defRPr/>
            </a:pPr>
            <a:r>
              <a:rPr dirty="0" smtClean="0"/>
              <a:t>Does not require software activation (honor system)</a:t>
            </a:r>
          </a:p>
          <a:p>
            <a:pPr lvl="1">
              <a:defRPr/>
            </a:pPr>
            <a:r>
              <a:rPr dirty="0" smtClean="0"/>
              <a:t>Can be ordered with new router or upgraded at a later time.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lang="en-US" spc="-100" dirty="0">
                <a:gradFill>
                  <a:gsLst>
                    <a:gs pos="0">
                      <a:schemeClr val="tx1"/>
                    </a:gs>
                    <a:gs pos="44000">
                      <a:srgbClr val="01BBBB"/>
                    </a:gs>
                    <a:gs pos="100000">
                      <a:schemeClr val="accent4"/>
                    </a:gs>
                  </a:gsLst>
                  <a:lin ang="4800000" scaled="0"/>
                </a:gradFill>
              </a:rPr>
              <a:t>What are Subscription and Counted Licenses</a:t>
            </a:r>
            <a:r>
              <a:rPr lang="en-US" spc="-100" dirty="0" smtClean="0">
                <a:gradFill>
                  <a:gsLst>
                    <a:gs pos="0">
                      <a:schemeClr val="tx1"/>
                    </a:gs>
                    <a:gs pos="44000">
                      <a:srgbClr val="01BBBB"/>
                    </a:gs>
                    <a:gs pos="100000">
                      <a:schemeClr val="accent4"/>
                    </a:gs>
                  </a:gsLst>
                  <a:lin ang="4800000" scaled="0"/>
                </a:gradFill>
              </a:rPr>
              <a:t>?</a:t>
            </a:r>
            <a:endParaRPr lang="en-US" dirty="0"/>
          </a:p>
        </p:txBody>
      </p:sp>
      <p:sp>
        <p:nvSpPr>
          <p:cNvPr id="32771" name="Content Placeholder 2"/>
          <p:cNvSpPr>
            <a:spLocks noGrp="1"/>
          </p:cNvSpPr>
          <p:nvPr>
            <p:ph idx="1"/>
          </p:nvPr>
        </p:nvSpPr>
        <p:spPr/>
        <p:txBody>
          <a:bodyPr/>
          <a:lstStyle/>
          <a:p>
            <a:pPr>
              <a:spcBef>
                <a:spcPts val="1475"/>
              </a:spcBef>
              <a:buClr>
                <a:srgbClr val="9AAD3D"/>
              </a:buClr>
            </a:pPr>
            <a:r>
              <a:rPr lang="en-US" smtClean="0">
                <a:solidFill>
                  <a:srgbClr val="000000"/>
                </a:solidFill>
              </a:rPr>
              <a:t>May be Software Activation or Right-to-Use Feature Licenses</a:t>
            </a:r>
          </a:p>
          <a:p>
            <a:pPr>
              <a:spcBef>
                <a:spcPts val="1475"/>
              </a:spcBef>
              <a:buClr>
                <a:srgbClr val="9AAD3D"/>
              </a:buClr>
            </a:pPr>
            <a:r>
              <a:rPr lang="en-US" smtClean="0">
                <a:solidFill>
                  <a:srgbClr val="000000"/>
                </a:solidFill>
              </a:rPr>
              <a:t>Subscription Licenses</a:t>
            </a:r>
          </a:p>
          <a:p>
            <a:pPr marL="396875" lvl="1">
              <a:spcBef>
                <a:spcPts val="600"/>
              </a:spcBef>
            </a:pPr>
            <a:r>
              <a:rPr lang="en-US" smtClean="0">
                <a:solidFill>
                  <a:srgbClr val="000000"/>
                </a:solidFill>
              </a:rPr>
              <a:t>Time-based licenses </a:t>
            </a:r>
          </a:p>
          <a:p>
            <a:pPr marL="396875" lvl="1">
              <a:spcBef>
                <a:spcPts val="600"/>
              </a:spcBef>
            </a:pPr>
            <a:r>
              <a:rPr lang="en-US" smtClean="0">
                <a:solidFill>
                  <a:srgbClr val="000000"/>
                </a:solidFill>
              </a:rPr>
              <a:t>Software Activation Feature Licenses - Intrusion Prevention, Content Filtering</a:t>
            </a:r>
          </a:p>
          <a:p>
            <a:pPr>
              <a:spcBef>
                <a:spcPts val="1475"/>
              </a:spcBef>
              <a:buClr>
                <a:srgbClr val="9AAD3D"/>
              </a:buClr>
            </a:pPr>
            <a:r>
              <a:rPr lang="en-US" smtClean="0">
                <a:solidFill>
                  <a:srgbClr val="000000"/>
                </a:solidFill>
              </a:rPr>
              <a:t>Counted Licenses</a:t>
            </a:r>
          </a:p>
          <a:p>
            <a:pPr marL="396875" lvl="1">
              <a:spcBef>
                <a:spcPts val="600"/>
              </a:spcBef>
            </a:pPr>
            <a:r>
              <a:rPr lang="en-US" smtClean="0">
                <a:solidFill>
                  <a:srgbClr val="000000"/>
                </a:solidFill>
              </a:rPr>
              <a:t>Enable a defined number of users</a:t>
            </a:r>
          </a:p>
          <a:p>
            <a:pPr marL="396875" lvl="1">
              <a:spcBef>
                <a:spcPts val="600"/>
              </a:spcBef>
            </a:pPr>
            <a:r>
              <a:rPr lang="en-US" smtClean="0">
                <a:solidFill>
                  <a:srgbClr val="000000"/>
                </a:solidFill>
              </a:rPr>
              <a:t>Software Activation Feature Licenses – SSLVPN, CUE</a:t>
            </a:r>
          </a:p>
          <a:p>
            <a:pPr marL="396875" lvl="1">
              <a:spcBef>
                <a:spcPts val="600"/>
              </a:spcBef>
            </a:pPr>
            <a:r>
              <a:rPr lang="en-US" smtClean="0">
                <a:solidFill>
                  <a:srgbClr val="000000"/>
                </a:solidFill>
              </a:rPr>
              <a:t>Right-to-Use Feature Licenses – VXML, CME, SRST, CUBE</a:t>
            </a:r>
          </a:p>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Technology Package Licenses</a:t>
            </a:r>
          </a:p>
        </p:txBody>
      </p:sp>
      <p:sp>
        <p:nvSpPr>
          <p:cNvPr id="33795" name="Content Placeholder 5"/>
          <p:cNvSpPr>
            <a:spLocks noGrp="1"/>
          </p:cNvSpPr>
          <p:nvPr>
            <p:ph idx="1"/>
          </p:nvPr>
        </p:nvSpPr>
        <p:spPr/>
        <p:txBody>
          <a:bodyPr/>
          <a:lstStyle/>
          <a:p>
            <a:r>
              <a:rPr lang="en-US" smtClean="0"/>
              <a:t>Technology Package Licenses (Permanent/Evaluation)</a:t>
            </a:r>
          </a:p>
          <a:p>
            <a:pPr lvl="1"/>
            <a:r>
              <a:rPr lang="en-US" smtClean="0"/>
              <a:t>IP Base (Permanent Only)</a:t>
            </a:r>
          </a:p>
          <a:p>
            <a:pPr lvl="1"/>
            <a:r>
              <a:rPr lang="en-US" smtClean="0"/>
              <a:t>Security</a:t>
            </a:r>
          </a:p>
          <a:p>
            <a:pPr lvl="1"/>
            <a:r>
              <a:rPr lang="en-US" smtClean="0"/>
              <a:t>Data</a:t>
            </a:r>
          </a:p>
          <a:p>
            <a:pPr lvl="1"/>
            <a:r>
              <a:rPr lang="en-US" smtClean="0"/>
              <a:t>Unified Communication</a:t>
            </a:r>
          </a:p>
        </p:txBody>
      </p:sp>
      <p:pic>
        <p:nvPicPr>
          <p:cNvPr id="33796" name="Picture 6" descr="universal_circle.png"/>
          <p:cNvPicPr>
            <a:picLocks noChangeAspect="1"/>
          </p:cNvPicPr>
          <p:nvPr/>
        </p:nvPicPr>
        <p:blipFill>
          <a:blip r:embed="rId3"/>
          <a:srcRect/>
          <a:stretch>
            <a:fillRect/>
          </a:stretch>
        </p:blipFill>
        <p:spPr bwMode="auto">
          <a:xfrm>
            <a:off x="4562475" y="2105025"/>
            <a:ext cx="41910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Security_circle.png"/>
          <p:cNvPicPr>
            <a:picLocks noChangeAspect="1"/>
          </p:cNvPicPr>
          <p:nvPr/>
        </p:nvPicPr>
        <p:blipFill>
          <a:blip r:embed="rId3"/>
          <a:srcRect/>
          <a:stretch>
            <a:fillRect/>
          </a:stretch>
        </p:blipFill>
        <p:spPr bwMode="auto">
          <a:xfrm>
            <a:off x="4343400" y="2743200"/>
            <a:ext cx="4606925" cy="3200400"/>
          </a:xfrm>
          <a:prstGeom prst="rect">
            <a:avLst/>
          </a:prstGeom>
          <a:noFill/>
          <a:ln w="9525">
            <a:noFill/>
            <a:miter lim="800000"/>
            <a:headEnd/>
            <a:tailEnd/>
          </a:ln>
        </p:spPr>
      </p:pic>
      <p:sp>
        <p:nvSpPr>
          <p:cNvPr id="34819" name="Title 1"/>
          <p:cNvSpPr>
            <a:spLocks noGrp="1"/>
          </p:cNvSpPr>
          <p:nvPr>
            <p:ph type="title"/>
          </p:nvPr>
        </p:nvSpPr>
        <p:spPr/>
        <p:txBody>
          <a:bodyPr/>
          <a:lstStyle/>
          <a:p>
            <a:r>
              <a:rPr lang="en-US" smtClean="0"/>
              <a:t>Technology Package License: Security</a:t>
            </a:r>
          </a:p>
        </p:txBody>
      </p:sp>
      <p:sp>
        <p:nvSpPr>
          <p:cNvPr id="34820" name="Content Placeholder 2"/>
          <p:cNvSpPr>
            <a:spLocks noGrp="1"/>
          </p:cNvSpPr>
          <p:nvPr>
            <p:ph idx="1"/>
          </p:nvPr>
        </p:nvSpPr>
        <p:spPr/>
        <p:txBody>
          <a:bodyPr/>
          <a:lstStyle/>
          <a:p>
            <a:r>
              <a:rPr lang="en-US" smtClean="0"/>
              <a:t>Security Technology Package License activated:</a:t>
            </a:r>
          </a:p>
          <a:p>
            <a:pPr lvl="1"/>
            <a:r>
              <a:rPr lang="en-US" smtClean="0"/>
              <a:t>Additional Software Activation Feature Licenses</a:t>
            </a:r>
          </a:p>
          <a:p>
            <a:pPr lvl="2"/>
            <a:r>
              <a:rPr lang="en-US" smtClean="0"/>
              <a:t>Intrusion Prevention (Subscription)</a:t>
            </a:r>
          </a:p>
          <a:p>
            <a:pPr lvl="2"/>
            <a:r>
              <a:rPr lang="en-US" smtClean="0"/>
              <a:t>Content Filtering (Subscription)</a:t>
            </a:r>
          </a:p>
          <a:p>
            <a:pPr lvl="2"/>
            <a:r>
              <a:rPr lang="en-US" smtClean="0"/>
              <a:t>SSL VPN </a:t>
            </a:r>
            <a:r>
              <a:rPr lang="ar-SA" smtClean="0"/>
              <a:t>(Counted</a:t>
            </a:r>
            <a:r>
              <a:rPr lang="en-US" smtClean="0"/>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ar-SA" smtClean="0"/>
              <a:t>Technology Package License: </a:t>
            </a:r>
            <a:r>
              <a:rPr lang="en-US" smtClean="0"/>
              <a:t>Data</a:t>
            </a:r>
          </a:p>
        </p:txBody>
      </p:sp>
      <p:sp>
        <p:nvSpPr>
          <p:cNvPr id="35843" name="Content Placeholder 2"/>
          <p:cNvSpPr>
            <a:spLocks noGrp="1"/>
          </p:cNvSpPr>
          <p:nvPr>
            <p:ph idx="1"/>
          </p:nvPr>
        </p:nvSpPr>
        <p:spPr/>
        <p:txBody>
          <a:bodyPr/>
          <a:lstStyle/>
          <a:p>
            <a:r>
              <a:rPr lang="en-US" smtClean="0"/>
              <a:t>Data Technology Package License activated:</a:t>
            </a:r>
          </a:p>
          <a:p>
            <a:pPr lvl="1"/>
            <a:r>
              <a:rPr lang="en-US" smtClean="0"/>
              <a:t>Additional Software Activation Feature License</a:t>
            </a:r>
          </a:p>
          <a:p>
            <a:pPr lvl="2"/>
            <a:r>
              <a:rPr lang="en-US" smtClean="0"/>
              <a:t>SNA (Systems Network Architecture) Switching</a:t>
            </a:r>
          </a:p>
        </p:txBody>
      </p:sp>
      <p:pic>
        <p:nvPicPr>
          <p:cNvPr id="35844" name="Picture 3" descr="Data_circle.png"/>
          <p:cNvPicPr>
            <a:picLocks noChangeAspect="1"/>
          </p:cNvPicPr>
          <p:nvPr/>
        </p:nvPicPr>
        <p:blipFill>
          <a:blip r:embed="rId3"/>
          <a:srcRect/>
          <a:stretch>
            <a:fillRect/>
          </a:stretch>
        </p:blipFill>
        <p:spPr bwMode="auto">
          <a:xfrm>
            <a:off x="4343400" y="2743200"/>
            <a:ext cx="4606925"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ar-SA" smtClean="0"/>
              <a:t>Technology Package License: </a:t>
            </a:r>
            <a:r>
              <a:rPr lang="en-US" smtClean="0"/>
              <a:t>UC</a:t>
            </a:r>
          </a:p>
        </p:txBody>
      </p:sp>
      <p:sp>
        <p:nvSpPr>
          <p:cNvPr id="36867" name="Content Placeholder 2"/>
          <p:cNvSpPr>
            <a:spLocks noGrp="1"/>
          </p:cNvSpPr>
          <p:nvPr>
            <p:ph idx="1"/>
          </p:nvPr>
        </p:nvSpPr>
        <p:spPr/>
        <p:txBody>
          <a:bodyPr/>
          <a:lstStyle/>
          <a:p>
            <a:r>
              <a:rPr lang="en-US" smtClean="0"/>
              <a:t>Unified Communication Technology Package License activated:</a:t>
            </a:r>
          </a:p>
          <a:p>
            <a:pPr lvl="1"/>
            <a:r>
              <a:rPr lang="en-US" smtClean="0"/>
              <a:t>Additional Software Activation Feature Licenses</a:t>
            </a:r>
          </a:p>
          <a:p>
            <a:pPr lvl="2"/>
            <a:r>
              <a:rPr lang="en-US" smtClean="0"/>
              <a:t>Gatekeeper</a:t>
            </a:r>
          </a:p>
          <a:p>
            <a:pPr lvl="2"/>
            <a:r>
              <a:rPr lang="en-US" smtClean="0"/>
              <a:t>CUE (Counted)</a:t>
            </a:r>
          </a:p>
          <a:p>
            <a:pPr lvl="1"/>
            <a:r>
              <a:rPr lang="en-US" smtClean="0"/>
              <a:t>Additional Right to Use Feature Licenses</a:t>
            </a:r>
          </a:p>
          <a:p>
            <a:pPr lvl="2"/>
            <a:r>
              <a:rPr lang="en-US" smtClean="0"/>
              <a:t>Land Mobile Radio</a:t>
            </a:r>
          </a:p>
          <a:p>
            <a:pPr lvl="2"/>
            <a:r>
              <a:rPr lang="en-US" smtClean="0"/>
              <a:t>VXML Gateway (Counted)</a:t>
            </a:r>
          </a:p>
          <a:p>
            <a:pPr lvl="2"/>
            <a:r>
              <a:rPr lang="en-US" smtClean="0"/>
              <a:t>CME (Counted)</a:t>
            </a:r>
          </a:p>
          <a:p>
            <a:pPr lvl="2"/>
            <a:r>
              <a:rPr lang="en-US" smtClean="0"/>
              <a:t>SRST (Counted)</a:t>
            </a:r>
          </a:p>
          <a:p>
            <a:pPr lvl="2"/>
            <a:r>
              <a:rPr lang="en-US" smtClean="0"/>
              <a:t>CUBE (Counted)</a:t>
            </a:r>
          </a:p>
          <a:p>
            <a:pPr lvl="2"/>
            <a:endParaRPr lang="en-US" smtClean="0"/>
          </a:p>
        </p:txBody>
      </p:sp>
      <p:pic>
        <p:nvPicPr>
          <p:cNvPr id="36868" name="Picture 3" descr="UC_circle.png"/>
          <p:cNvPicPr>
            <a:picLocks noChangeAspect="1"/>
          </p:cNvPicPr>
          <p:nvPr/>
        </p:nvPicPr>
        <p:blipFill>
          <a:blip r:embed="rId3"/>
          <a:srcRect/>
          <a:stretch>
            <a:fillRect/>
          </a:stretch>
        </p:blipFill>
        <p:spPr bwMode="auto">
          <a:xfrm>
            <a:off x="4343400" y="2743200"/>
            <a:ext cx="4608513"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Licensing Process</a:t>
            </a:r>
          </a:p>
        </p:txBody>
      </p:sp>
      <p:sp>
        <p:nvSpPr>
          <p:cNvPr id="37891" name="Content Placeholder 2"/>
          <p:cNvSpPr>
            <a:spLocks noGrp="1"/>
          </p:cNvSpPr>
          <p:nvPr>
            <p:ph idx="1"/>
          </p:nvPr>
        </p:nvSpPr>
        <p:spPr/>
        <p:txBody>
          <a:bodyPr/>
          <a:lstStyle/>
          <a:p>
            <a:r>
              <a:rPr lang="en-US" smtClean="0"/>
              <a:t>Step 1:  Purchase the Software Package or Feature to Install</a:t>
            </a:r>
          </a:p>
          <a:p>
            <a:pPr lvl="1"/>
            <a:r>
              <a:rPr lang="en-US" smtClean="0"/>
              <a:t>A Product Authorization Key (PAK) will be provided upon payment</a:t>
            </a:r>
          </a:p>
          <a:p>
            <a:pPr lvl="2"/>
            <a:r>
              <a:rPr lang="en-US" smtClean="0"/>
              <a:t>Acts as a Receipt</a:t>
            </a:r>
          </a:p>
          <a:p>
            <a:pPr lvl="2"/>
            <a:r>
              <a:rPr lang="en-US" smtClean="0"/>
              <a:t>Used to obtain a license</a:t>
            </a:r>
          </a:p>
          <a:p>
            <a:r>
              <a:rPr lang="en-US" smtClean="0"/>
              <a:t>Step 2:  Obtain A License file</a:t>
            </a:r>
          </a:p>
          <a:p>
            <a:pPr lvl="1"/>
            <a:r>
              <a:rPr lang="en-US" smtClean="0"/>
              <a:t>Option 1 -Cisco License Manager, which is a free software application available at </a:t>
            </a:r>
            <a:r>
              <a:rPr lang="en-US" u="sng" smtClean="0">
                <a:hlinkClick r:id="rId3"/>
              </a:rPr>
              <a:t>http://www.cisco.com/go/clm</a:t>
            </a:r>
            <a:r>
              <a:rPr lang="en-US" smtClean="0"/>
              <a:t>.</a:t>
            </a:r>
          </a:p>
          <a:p>
            <a:pPr lvl="1"/>
            <a:r>
              <a:rPr lang="en-US" smtClean="0"/>
              <a:t>Option 2 -Cisco License Registration Portal:  </a:t>
            </a:r>
            <a:r>
              <a:rPr lang="en-US" smtClean="0">
                <a:hlinkClick r:id="rId4"/>
              </a:rPr>
              <a:t>www.cisco.com/go/license</a:t>
            </a:r>
            <a:endParaRPr lang="en-US" smtClean="0"/>
          </a:p>
          <a:p>
            <a:pPr lvl="1"/>
            <a:r>
              <a:rPr lang="en-US" smtClean="0"/>
              <a:t>An e-mail containing the license information that you can use to install the license is received</a:t>
            </a:r>
          </a:p>
          <a:p>
            <a:r>
              <a:rPr lang="en-US" smtClean="0"/>
              <a:t>Step 3:  Install the License</a:t>
            </a:r>
          </a:p>
          <a:p>
            <a:pPr lvl="1"/>
            <a:r>
              <a:rPr lang="en-US" smtClean="0"/>
              <a:t>Copy the license file received to the appropriate file system on the device</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What is IOS?</a:t>
            </a:r>
            <a:endParaRPr lang="ar-EG" smtClean="0"/>
          </a:p>
        </p:txBody>
      </p:sp>
      <p:pic>
        <p:nvPicPr>
          <p:cNvPr id="13315" name="Picture 2"/>
          <p:cNvPicPr>
            <a:picLocks noGrp="1" noChangeAspect="1" noChangeArrowheads="1"/>
          </p:cNvPicPr>
          <p:nvPr>
            <p:ph idx="1"/>
          </p:nvPr>
        </p:nvPicPr>
        <p:blipFill>
          <a:blip r:embed="rId2"/>
          <a:srcRect/>
          <a:stretch>
            <a:fillRect/>
          </a:stretch>
        </p:blipFill>
        <p:spPr>
          <a:xfrm>
            <a:off x="873125" y="1781175"/>
            <a:ext cx="7505700" cy="35718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Introduction to IOS 15 Trains, Numbering, and System Image </a:t>
            </a:r>
            <a:r>
              <a:rPr smtClean="0"/>
              <a:t>Packaging</a:t>
            </a:r>
            <a:endParaRPr/>
          </a:p>
        </p:txBody>
      </p:sp>
      <p:sp>
        <p:nvSpPr>
          <p:cNvPr id="38916"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38917"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215900" y="2820988"/>
            <a:ext cx="8588375" cy="838200"/>
          </a:xfrm>
        </p:spPr>
        <p:txBody>
          <a:bodyPr/>
          <a:lstStyle/>
          <a:p>
            <a:r>
              <a:rPr lang="en-US" smtClean="0"/>
              <a:t>Universal IOS Image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ar-SA" smtClean="0"/>
              <a:t>What is a Universal Image?</a:t>
            </a:r>
            <a:endParaRPr lang="en-US" smtClean="0"/>
          </a:p>
        </p:txBody>
      </p:sp>
      <p:sp>
        <p:nvSpPr>
          <p:cNvPr id="3" name="Content Placeholder 2"/>
          <p:cNvSpPr>
            <a:spLocks noGrp="1"/>
          </p:cNvSpPr>
          <p:nvPr>
            <p:ph idx="1"/>
          </p:nvPr>
        </p:nvSpPr>
        <p:spPr/>
        <p:txBody>
          <a:bodyPr>
            <a:normAutofit fontScale="70000" lnSpcReduction="20000"/>
          </a:bodyPr>
          <a:lstStyle/>
          <a:p>
            <a:pPr>
              <a:defRPr/>
            </a:pPr>
            <a:r>
              <a:rPr dirty="0" smtClean="0"/>
              <a:t>Universal </a:t>
            </a:r>
            <a:r>
              <a:rPr dirty="0" err="1" smtClean="0"/>
              <a:t>IOS</a:t>
            </a:r>
            <a:r>
              <a:rPr dirty="0" smtClean="0"/>
              <a:t> Image contains all Cisco </a:t>
            </a:r>
            <a:r>
              <a:rPr dirty="0" err="1" smtClean="0"/>
              <a:t>IOS</a:t>
            </a:r>
            <a:r>
              <a:rPr dirty="0" smtClean="0"/>
              <a:t> features.</a:t>
            </a:r>
          </a:p>
          <a:p>
            <a:pPr>
              <a:defRPr/>
            </a:pPr>
            <a:r>
              <a:rPr dirty="0" smtClean="0"/>
              <a:t>Single universal IOS Image is shipped with the ISR G2 devices.</a:t>
            </a:r>
          </a:p>
          <a:p>
            <a:pPr>
              <a:defRPr/>
            </a:pPr>
            <a:r>
              <a:rPr dirty="0" smtClean="0"/>
              <a:t>IOS functionality is determined by the specific licenses applied to the devices.</a:t>
            </a:r>
          </a:p>
          <a:p>
            <a:pPr>
              <a:defRPr/>
            </a:pPr>
            <a:r>
              <a:rPr dirty="0" smtClean="0"/>
              <a:t>Only two </a:t>
            </a:r>
            <a:r>
              <a:rPr dirty="0" err="1" smtClean="0"/>
              <a:t>IOS</a:t>
            </a:r>
            <a:r>
              <a:rPr dirty="0" smtClean="0"/>
              <a:t> images for each release:</a:t>
            </a:r>
          </a:p>
          <a:p>
            <a:pPr lvl="1">
              <a:defRPr/>
            </a:pPr>
            <a:r>
              <a:rPr dirty="0" err="1">
                <a:solidFill>
                  <a:schemeClr val="tx2">
                    <a:lumMod val="50000"/>
                  </a:schemeClr>
                </a:solidFill>
              </a:rPr>
              <a:t>u</a:t>
            </a:r>
            <a:r>
              <a:rPr dirty="0" err="1" smtClean="0">
                <a:solidFill>
                  <a:schemeClr val="tx2">
                    <a:lumMod val="50000"/>
                  </a:schemeClr>
                </a:solidFill>
              </a:rPr>
              <a:t>niversalk9</a:t>
            </a:r>
            <a:r>
              <a:rPr dirty="0" smtClean="0">
                <a:solidFill>
                  <a:schemeClr val="accent4"/>
                </a:solidFill>
              </a:rPr>
              <a:t>: </a:t>
            </a:r>
            <a:r>
              <a:rPr dirty="0" smtClean="0"/>
              <a:t>This universal image offers all the Cisco </a:t>
            </a:r>
            <a:r>
              <a:rPr dirty="0" err="1" smtClean="0"/>
              <a:t>IOS</a:t>
            </a:r>
            <a:r>
              <a:rPr dirty="0" smtClean="0"/>
              <a:t> features including strong crypto features such as </a:t>
            </a:r>
            <a:r>
              <a:rPr dirty="0" err="1" smtClean="0"/>
              <a:t>VPN</a:t>
            </a:r>
            <a:r>
              <a:rPr dirty="0" smtClean="0"/>
              <a:t> payload, Secure </a:t>
            </a:r>
            <a:r>
              <a:rPr dirty="0" err="1" smtClean="0"/>
              <a:t>UC</a:t>
            </a:r>
            <a:r>
              <a:rPr dirty="0" smtClean="0"/>
              <a:t>, etc.</a:t>
            </a:r>
          </a:p>
          <a:p>
            <a:pPr lvl="1">
              <a:defRPr/>
            </a:pPr>
            <a:r>
              <a:rPr dirty="0" err="1" smtClean="0">
                <a:solidFill>
                  <a:schemeClr val="tx2">
                    <a:lumMod val="50000"/>
                  </a:schemeClr>
                </a:solidFill>
              </a:rPr>
              <a:t>universalk9_npe</a:t>
            </a:r>
            <a:r>
              <a:rPr dirty="0" smtClean="0">
                <a:solidFill>
                  <a:schemeClr val="tx2">
                    <a:lumMod val="50000"/>
                  </a:schemeClr>
                </a:solidFill>
              </a:rPr>
              <a:t> (no payload encryption)</a:t>
            </a:r>
            <a:r>
              <a:rPr dirty="0" smtClean="0">
                <a:solidFill>
                  <a:schemeClr val="accent4"/>
                </a:solidFill>
              </a:rPr>
              <a:t>: </a:t>
            </a:r>
            <a:r>
              <a:rPr dirty="0"/>
              <a:t>This universal image </a:t>
            </a:r>
            <a:r>
              <a:rPr dirty="0" smtClean="0"/>
              <a:t>satisfies requirements of import restricted countries. It does not support any strong payload encryption, such as </a:t>
            </a:r>
            <a:r>
              <a:rPr dirty="0" err="1" smtClean="0"/>
              <a:t>VPN</a:t>
            </a:r>
            <a:r>
              <a:rPr dirty="0" smtClean="0"/>
              <a:t> payload, secure voice, etc.</a:t>
            </a:r>
          </a:p>
          <a:p>
            <a:pPr>
              <a:defRPr/>
            </a:pPr>
            <a:r>
              <a:rPr dirty="0" smtClean="0"/>
              <a:t>Examples:</a:t>
            </a:r>
          </a:p>
          <a:p>
            <a:pPr lvl="1">
              <a:defRPr/>
            </a:pPr>
            <a:r>
              <a:rPr dirty="0" err="1" smtClean="0">
                <a:solidFill>
                  <a:schemeClr val="tx2">
                    <a:lumMod val="50000"/>
                  </a:schemeClr>
                </a:solidFill>
              </a:rPr>
              <a:t>c2900-universalk9-mz.SPA.151-4.M.bin</a:t>
            </a:r>
            <a:endParaRPr dirty="0" smtClean="0">
              <a:solidFill>
                <a:schemeClr val="tx2">
                  <a:lumMod val="50000"/>
                </a:schemeClr>
              </a:solidFill>
            </a:endParaRPr>
          </a:p>
          <a:p>
            <a:pPr lvl="1">
              <a:defRPr/>
            </a:pPr>
            <a:r>
              <a:rPr dirty="0" err="1" smtClean="0">
                <a:solidFill>
                  <a:schemeClr val="tx2">
                    <a:lumMod val="50000"/>
                  </a:schemeClr>
                </a:solidFill>
              </a:rPr>
              <a:t>c2900-universalk9_npe-mz.SPA.151.4-M.bin</a:t>
            </a:r>
            <a:endParaRPr dirty="0" smtClean="0">
              <a:solidFill>
                <a:schemeClr val="tx2">
                  <a:lumMod val="50000"/>
                </a:schemeClr>
              </a:solidFill>
            </a:endParaRPr>
          </a:p>
          <a:p>
            <a:pPr lvl="1">
              <a:defRPr/>
            </a:pPr>
            <a:endParaRPr dirty="0"/>
          </a:p>
        </p:txBody>
      </p:sp>
      <p:pic>
        <p:nvPicPr>
          <p:cNvPr id="40964" name="Picture 3"/>
          <p:cNvPicPr>
            <a:picLocks noChangeAspect="1"/>
          </p:cNvPicPr>
          <p:nvPr/>
        </p:nvPicPr>
        <p:blipFill>
          <a:blip r:embed="rId3"/>
          <a:srcRect/>
          <a:stretch>
            <a:fillRect/>
          </a:stretch>
        </p:blipFill>
        <p:spPr bwMode="auto">
          <a:xfrm>
            <a:off x="7299325" y="176213"/>
            <a:ext cx="1190625" cy="134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Universal IOS Images</a:t>
            </a:r>
            <a:endParaRPr/>
          </a:p>
        </p:txBody>
      </p:sp>
      <p:sp>
        <p:nvSpPr>
          <p:cNvPr id="3" name="Text Placeholder 2"/>
          <p:cNvSpPr>
            <a:spLocks noGrp="1"/>
          </p:cNvSpPr>
          <p:nvPr>
            <p:ph type="body" sz="quarter" idx="10"/>
          </p:nvPr>
        </p:nvSpPr>
        <p:spPr>
          <a:xfrm>
            <a:off x="239713" y="1339850"/>
            <a:ext cx="8578850" cy="4965700"/>
          </a:xfrm>
        </p:spPr>
        <p:txBody>
          <a:bodyPr>
            <a:normAutofit/>
          </a:bodyPr>
          <a:lstStyle/>
          <a:p>
            <a:pPr>
              <a:defRPr/>
            </a:pPr>
            <a:r>
              <a:rPr dirty="0" smtClean="0">
                <a:solidFill>
                  <a:srgbClr val="111111"/>
                </a:solidFill>
              </a:rPr>
              <a:t>Includes all the available features in a model.</a:t>
            </a:r>
          </a:p>
          <a:p>
            <a:pPr>
              <a:defRPr/>
            </a:pPr>
            <a:r>
              <a:rPr lang="en-US" dirty="0" smtClean="0">
                <a:solidFill>
                  <a:srgbClr val="111111"/>
                </a:solidFill>
              </a:rPr>
              <a:t>F</a:t>
            </a:r>
            <a:r>
              <a:rPr dirty="0" smtClean="0">
                <a:solidFill>
                  <a:srgbClr val="111111"/>
                </a:solidFill>
              </a:rPr>
              <a:t>our technology packages available: </a:t>
            </a:r>
            <a:r>
              <a:rPr b="1" dirty="0" smtClean="0">
                <a:solidFill>
                  <a:srgbClr val="111111"/>
                </a:solidFill>
              </a:rPr>
              <a:t>IP Base</a:t>
            </a:r>
            <a:r>
              <a:rPr dirty="0" smtClean="0">
                <a:solidFill>
                  <a:srgbClr val="111111"/>
                </a:solidFill>
              </a:rPr>
              <a:t>, </a:t>
            </a:r>
            <a:r>
              <a:rPr b="1" dirty="0" smtClean="0">
                <a:solidFill>
                  <a:srgbClr val="111111"/>
                </a:solidFill>
              </a:rPr>
              <a:t>Security</a:t>
            </a:r>
            <a:r>
              <a:rPr dirty="0" smtClean="0">
                <a:solidFill>
                  <a:srgbClr val="111111"/>
                </a:solidFill>
              </a:rPr>
              <a:t>, </a:t>
            </a:r>
            <a:r>
              <a:rPr b="1" dirty="0" smtClean="0">
                <a:solidFill>
                  <a:srgbClr val="111111"/>
                </a:solidFill>
              </a:rPr>
              <a:t>UC</a:t>
            </a:r>
            <a:r>
              <a:rPr dirty="0" smtClean="0">
                <a:solidFill>
                  <a:srgbClr val="111111"/>
                </a:solidFill>
              </a:rPr>
              <a:t> and </a:t>
            </a:r>
            <a:r>
              <a:rPr b="1" dirty="0" smtClean="0">
                <a:solidFill>
                  <a:srgbClr val="111111"/>
                </a:solidFill>
              </a:rPr>
              <a:t>Data</a:t>
            </a:r>
          </a:p>
          <a:p>
            <a:pPr lvl="1">
              <a:defRPr/>
            </a:pPr>
            <a:r>
              <a:rPr dirty="0" smtClean="0">
                <a:solidFill>
                  <a:srgbClr val="111111"/>
                </a:solidFill>
              </a:rPr>
              <a:t>IP Base Technology Package is </a:t>
            </a:r>
            <a:r>
              <a:rPr i="1" dirty="0" smtClean="0">
                <a:solidFill>
                  <a:srgbClr val="111111"/>
                </a:solidFill>
              </a:rPr>
              <a:t>enabled by default.</a:t>
            </a:r>
          </a:p>
          <a:p>
            <a:pPr lvl="1">
              <a:defRPr/>
            </a:pPr>
            <a:r>
              <a:rPr dirty="0" smtClean="0">
                <a:solidFill>
                  <a:srgbClr val="111111"/>
                </a:solidFill>
              </a:rPr>
              <a:t>Security, UC and Data Technology Package licenses activate more features.</a:t>
            </a:r>
            <a:endParaRPr lang="en-US" dirty="0">
              <a:solidFill>
                <a:srgbClr val="111111"/>
              </a:solidFill>
            </a:endParaRPr>
          </a:p>
        </p:txBody>
      </p:sp>
      <p:pic>
        <p:nvPicPr>
          <p:cNvPr id="41988" name="Picture 5" descr="Universal_IOS_Image1.png"/>
          <p:cNvPicPr>
            <a:picLocks noChangeAspect="1"/>
          </p:cNvPicPr>
          <p:nvPr/>
        </p:nvPicPr>
        <p:blipFill>
          <a:blip r:embed="rId3"/>
          <a:srcRect/>
          <a:stretch>
            <a:fillRect/>
          </a:stretch>
        </p:blipFill>
        <p:spPr bwMode="auto">
          <a:xfrm>
            <a:off x="414338" y="3494088"/>
            <a:ext cx="8220075" cy="2811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IOS Release 15 Timeline</a:t>
            </a:r>
          </a:p>
        </p:txBody>
      </p:sp>
      <p:sp>
        <p:nvSpPr>
          <p:cNvPr id="43011" name="Content Placeholder 2"/>
          <p:cNvSpPr>
            <a:spLocks noGrp="1"/>
          </p:cNvSpPr>
          <p:nvPr>
            <p:ph idx="1"/>
          </p:nvPr>
        </p:nvSpPr>
        <p:spPr/>
        <p:txBody>
          <a:bodyPr/>
          <a:lstStyle/>
          <a:p>
            <a:r>
              <a:rPr lang="en-US" smtClean="0"/>
              <a:t>Feature inheritance and platform support from 12.4T and 12.4 </a:t>
            </a:r>
            <a:r>
              <a:rPr lang="ar-SA" smtClean="0"/>
              <a:t>M</a:t>
            </a:r>
            <a:r>
              <a:rPr lang="en-US" smtClean="0"/>
              <a:t>ainline</a:t>
            </a:r>
          </a:p>
          <a:p>
            <a:r>
              <a:rPr lang="ar-SA" smtClean="0"/>
              <a:t>Two major maintenance releases for IOS 15:</a:t>
            </a:r>
            <a:endParaRPr lang="en-US" smtClean="0"/>
          </a:p>
          <a:p>
            <a:pPr lvl="1"/>
            <a:r>
              <a:rPr lang="en-US" b="1" smtClean="0"/>
              <a:t>M Release (Extended)</a:t>
            </a:r>
          </a:p>
          <a:p>
            <a:pPr lvl="1"/>
            <a:r>
              <a:rPr lang="en-US" b="1" smtClean="0"/>
              <a:t>T </a:t>
            </a:r>
            <a:r>
              <a:rPr lang="ar-SA" b="1" smtClean="0"/>
              <a:t>Re</a:t>
            </a:r>
            <a:r>
              <a:rPr lang="en-US" b="1" smtClean="0"/>
              <a:t>lease (Standard)</a:t>
            </a:r>
          </a:p>
        </p:txBody>
      </p:sp>
      <p:pic>
        <p:nvPicPr>
          <p:cNvPr id="43012" name="Picture 3" descr="Timeline.png"/>
          <p:cNvPicPr>
            <a:picLocks noChangeAspect="1"/>
          </p:cNvPicPr>
          <p:nvPr/>
        </p:nvPicPr>
        <p:blipFill>
          <a:blip r:embed="rId3"/>
          <a:srcRect/>
          <a:stretch>
            <a:fillRect/>
          </a:stretch>
        </p:blipFill>
        <p:spPr bwMode="auto">
          <a:xfrm>
            <a:off x="385763" y="3297238"/>
            <a:ext cx="8394700" cy="1373187"/>
          </a:xfrm>
          <a:prstGeom prst="rect">
            <a:avLst/>
          </a:prstGeom>
          <a:noFill/>
          <a:ln w="9525">
            <a:noFill/>
            <a:miter lim="800000"/>
            <a:headEnd/>
            <a:tailEnd/>
          </a:ln>
        </p:spPr>
      </p:pic>
      <p:sp>
        <p:nvSpPr>
          <p:cNvPr id="43013" name="TextBox 4"/>
          <p:cNvSpPr txBox="1">
            <a:spLocks noChangeArrowheads="1"/>
          </p:cNvSpPr>
          <p:nvPr/>
        </p:nvSpPr>
        <p:spPr bwMode="auto">
          <a:xfrm>
            <a:off x="3763963" y="4670425"/>
            <a:ext cx="3533775" cy="860425"/>
          </a:xfrm>
          <a:prstGeom prst="rect">
            <a:avLst/>
          </a:prstGeom>
          <a:noFill/>
          <a:ln w="9525">
            <a:noFill/>
            <a:miter lim="800000"/>
            <a:headEnd/>
            <a:tailEnd/>
          </a:ln>
        </p:spPr>
        <p:txBody>
          <a:bodyPr>
            <a:spAutoFit/>
          </a:bodyPr>
          <a:lstStyle/>
          <a:p>
            <a:r>
              <a:rPr lang="en-US" sz="1000">
                <a:solidFill>
                  <a:srgbClr val="000000"/>
                </a:solidFill>
              </a:rPr>
              <a:t>FCS: First Customer Ship</a:t>
            </a:r>
          </a:p>
          <a:p>
            <a:pPr marL="0" lvl="1"/>
            <a:r>
              <a:rPr lang="en-US" sz="1000">
                <a:solidFill>
                  <a:srgbClr val="000000"/>
                </a:solidFill>
              </a:rPr>
              <a:t>The date the software release is first available to customers on Cisco Software Download Center</a:t>
            </a:r>
          </a:p>
          <a:p>
            <a:endParaRPr lang="en-US" sz="1000">
              <a:solidFill>
                <a:srgbClr val="000000"/>
              </a:solidFill>
            </a:endParaRPr>
          </a:p>
          <a:p>
            <a:endParaRPr lang="en-US" sz="1000">
              <a:solidFill>
                <a:srgbClr val="00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lstStyle/>
          <a:p>
            <a:pPr>
              <a:defRPr/>
            </a:pPr>
            <a:r>
              <a:rPr smtClean="0"/>
              <a:t>What are the Maintenance Releases?</a:t>
            </a:r>
            <a:endParaRPr/>
          </a:p>
        </p:txBody>
      </p:sp>
      <p:sp>
        <p:nvSpPr>
          <p:cNvPr id="3" name="Text Placeholder 2"/>
          <p:cNvSpPr>
            <a:spLocks noGrp="1"/>
          </p:cNvSpPr>
          <p:nvPr>
            <p:ph type="body" sz="quarter" idx="10"/>
          </p:nvPr>
        </p:nvSpPr>
        <p:spPr>
          <a:xfrm>
            <a:off x="239713" y="1339850"/>
            <a:ext cx="8578850" cy="4965700"/>
          </a:xfrm>
        </p:spPr>
        <p:txBody>
          <a:bodyPr/>
          <a:lstStyle/>
          <a:p>
            <a:pPr>
              <a:defRPr/>
            </a:pPr>
            <a:endParaRPr lang="en-US"/>
          </a:p>
        </p:txBody>
      </p:sp>
      <p:graphicFrame>
        <p:nvGraphicFramePr>
          <p:cNvPr id="5" name="Diagram 4"/>
          <p:cNvGraphicFramePr/>
          <p:nvPr/>
        </p:nvGraphicFramePr>
        <p:xfrm>
          <a:off x="239713" y="1192696"/>
          <a:ext cx="8578850"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837113" y="3533775"/>
            <a:ext cx="1436687" cy="0"/>
          </a:xfrm>
          <a:prstGeom prst="line">
            <a:avLst/>
          </a:prstGeom>
          <a:ln w="19050" cap="rnd" cmpd="sng">
            <a:solidFill>
              <a:schemeClr val="tx1">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57400" y="1808163"/>
            <a:ext cx="6773863" cy="573087"/>
          </a:xfrm>
        </p:spPr>
        <p:txBody>
          <a:bodyPr/>
          <a:lstStyle/>
          <a:p>
            <a:pPr lvl="1">
              <a:defRPr/>
            </a:pPr>
            <a:r>
              <a:rPr lang="en-US" dirty="0" smtClean="0">
                <a:solidFill>
                  <a:srgbClr val="000B10"/>
                </a:solidFill>
              </a:rPr>
              <a:t/>
            </a:r>
            <a:br>
              <a:rPr lang="en-US" dirty="0" smtClean="0">
                <a:solidFill>
                  <a:srgbClr val="000B10"/>
                </a:solidFill>
              </a:rPr>
            </a:br>
            <a:r>
              <a:rPr lang="en-US" dirty="0">
                <a:solidFill>
                  <a:srgbClr val="000B10"/>
                </a:solidFill>
              </a:rPr>
              <a:t/>
            </a:r>
            <a:br>
              <a:rPr lang="en-US" dirty="0">
                <a:solidFill>
                  <a:srgbClr val="000B10"/>
                </a:solidFill>
              </a:rPr>
            </a:br>
            <a:r>
              <a:rPr lang="en-US" dirty="0" smtClean="0">
                <a:solidFill>
                  <a:srgbClr val="000B10"/>
                </a:solidFill>
              </a:rPr>
              <a:t/>
            </a:r>
            <a:br>
              <a:rPr lang="en-US" dirty="0" smtClean="0">
                <a:solidFill>
                  <a:srgbClr val="000B10"/>
                </a:solidFill>
              </a:rPr>
            </a:br>
            <a:r>
              <a:rPr lang="en-US" sz="2400" dirty="0" smtClean="0">
                <a:solidFill>
                  <a:srgbClr val="000B10"/>
                </a:solidFill>
              </a:rPr>
              <a:t>c2900-universalk9-mz.SPA.</a:t>
            </a:r>
            <a:r>
              <a:rPr lang="en-US" sz="3600" dirty="0" smtClean="0">
                <a:solidFill>
                  <a:schemeClr val="tx1">
                    <a:lumMod val="50000"/>
                  </a:schemeClr>
                </a:solidFill>
              </a:rPr>
              <a:t>15</a:t>
            </a:r>
            <a:r>
              <a:rPr lang="en-US" sz="3600" dirty="0" smtClean="0">
                <a:solidFill>
                  <a:schemeClr val="tx1">
                    <a:lumMod val="60000"/>
                    <a:lumOff val="40000"/>
                  </a:schemeClr>
                </a:solidFill>
              </a:rPr>
              <a:t>1</a:t>
            </a:r>
            <a:r>
              <a:rPr lang="en-US" sz="3600" dirty="0" smtClean="0">
                <a:solidFill>
                  <a:srgbClr val="000B10"/>
                </a:solidFill>
              </a:rPr>
              <a:t>-</a:t>
            </a:r>
            <a:r>
              <a:rPr lang="en-US" sz="3600" dirty="0" smtClean="0">
                <a:solidFill>
                  <a:schemeClr val="accent3">
                    <a:lumMod val="50000"/>
                  </a:schemeClr>
                </a:solidFill>
              </a:rPr>
              <a:t>4</a:t>
            </a:r>
            <a:r>
              <a:rPr lang="en-US" sz="3600" dirty="0" smtClean="0">
                <a:solidFill>
                  <a:srgbClr val="000B10"/>
                </a:solidFill>
              </a:rPr>
              <a:t>.</a:t>
            </a:r>
            <a:r>
              <a:rPr lang="en-US" sz="3600" dirty="0" smtClean="0">
                <a:solidFill>
                  <a:schemeClr val="tx2">
                    <a:lumMod val="50000"/>
                  </a:schemeClr>
                </a:solidFill>
              </a:rPr>
              <a:t>M</a:t>
            </a:r>
            <a:r>
              <a:rPr lang="en-US" sz="3600" dirty="0" smtClean="0">
                <a:solidFill>
                  <a:srgbClr val="9AAD3D"/>
                </a:solidFill>
              </a:rPr>
              <a:t>1</a:t>
            </a:r>
            <a:r>
              <a:rPr lang="en-US" sz="2400" dirty="0" smtClean="0">
                <a:solidFill>
                  <a:srgbClr val="000B10"/>
                </a:solidFill>
              </a:rPr>
              <a:t>.bin</a:t>
            </a:r>
            <a:endParaRPr lang="en-US" sz="2400" dirty="0">
              <a:solidFill>
                <a:srgbClr val="000B10"/>
              </a:solidFill>
            </a:endParaRPr>
          </a:p>
        </p:txBody>
      </p:sp>
      <p:cxnSp>
        <p:nvCxnSpPr>
          <p:cNvPr id="5" name="Straight Arrow Connector 4"/>
          <p:cNvCxnSpPr/>
          <p:nvPr/>
        </p:nvCxnSpPr>
        <p:spPr>
          <a:xfrm rot="5400000" flipH="1" flipV="1">
            <a:off x="5795169" y="3056731"/>
            <a:ext cx="952500" cy="1588"/>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7588" y="2532063"/>
            <a:ext cx="347662"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837113" y="4002088"/>
            <a:ext cx="1774825" cy="0"/>
          </a:xfrm>
          <a:prstGeom prst="line">
            <a:avLst/>
          </a:prstGeom>
          <a:ln w="19050" cap="rnd" cmpd="sng">
            <a:solidFill>
              <a:schemeClr val="tx1">
                <a:lumMod val="60000"/>
                <a:lumOff val="4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907088" y="3278188"/>
            <a:ext cx="1447800" cy="0"/>
          </a:xfrm>
          <a:prstGeom prst="straightConnector1">
            <a:avLst/>
          </a:prstGeom>
          <a:ln w="1905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37113" y="4473575"/>
            <a:ext cx="2225675" cy="3175"/>
          </a:xfrm>
          <a:prstGeom prst="line">
            <a:avLst/>
          </a:prstGeom>
          <a:ln w="19050" cap="rnd" cmpd="sng">
            <a:solidFill>
              <a:schemeClr val="accent3">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108701" y="3514725"/>
            <a:ext cx="1916112" cy="7937"/>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837113" y="4933950"/>
            <a:ext cx="2654300" cy="0"/>
          </a:xfrm>
          <a:prstGeom prst="line">
            <a:avLst/>
          </a:prstGeom>
          <a:ln w="19050" cap="rnd" cmpd="sng">
            <a:solidFill>
              <a:schemeClr val="tx2">
                <a:lumMod val="50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319837" y="3757613"/>
            <a:ext cx="2354263"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837113" y="5381625"/>
            <a:ext cx="3035300" cy="14288"/>
          </a:xfrm>
          <a:prstGeom prst="line">
            <a:avLst/>
          </a:prstGeom>
          <a:ln w="19050" cap="rnd" cmpd="sng">
            <a:solidFill>
              <a:schemeClr val="accent5">
                <a:lumMod val="75000"/>
              </a:schemeClr>
            </a:solidFill>
            <a:miter lim="800000"/>
          </a:ln>
          <a:effectLst>
            <a:outerShdw blurRad="50800" dist="50800" dir="5400000" sx="1000" sy="1000" algn="ctr" rotWithShape="0">
              <a:schemeClr val="tx1">
                <a:lumMod val="50000"/>
              </a:scheme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6474619" y="3979069"/>
            <a:ext cx="2814638" cy="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2763" y="3735388"/>
            <a:ext cx="3832225" cy="461962"/>
          </a:xfrm>
          <a:prstGeom prst="rect">
            <a:avLst/>
          </a:prstGeom>
          <a:noFill/>
        </p:spPr>
        <p:txBody>
          <a:bodyPr>
            <a:spAutoFit/>
          </a:bodyPr>
          <a:lstStyle/>
          <a:p>
            <a:pPr algn="r">
              <a:defRPr/>
            </a:pPr>
            <a:r>
              <a:rPr lang="en-US" b="1" dirty="0">
                <a:solidFill>
                  <a:schemeClr val="tx1">
                    <a:lumMod val="60000"/>
                    <a:lumOff val="40000"/>
                  </a:schemeClr>
                </a:solidFill>
                <a:latin typeface="Arial" charset="0"/>
              </a:rPr>
              <a:t>Minor Release Number</a:t>
            </a:r>
            <a:endParaRPr lang="en-US" dirty="0">
              <a:latin typeface="Arial" charset="0"/>
            </a:endParaRPr>
          </a:p>
        </p:txBody>
      </p:sp>
      <p:sp>
        <p:nvSpPr>
          <p:cNvPr id="67" name="TextBox 66"/>
          <p:cNvSpPr txBox="1"/>
          <p:nvPr/>
        </p:nvSpPr>
        <p:spPr>
          <a:xfrm>
            <a:off x="-55563" y="4197350"/>
            <a:ext cx="4379913" cy="461963"/>
          </a:xfrm>
          <a:prstGeom prst="rect">
            <a:avLst/>
          </a:prstGeom>
          <a:noFill/>
        </p:spPr>
        <p:txBody>
          <a:bodyPr>
            <a:spAutoFit/>
          </a:bodyPr>
          <a:lstStyle/>
          <a:p>
            <a:pPr algn="r">
              <a:defRPr/>
            </a:pPr>
            <a:r>
              <a:rPr lang="en-US" dirty="0">
                <a:solidFill>
                  <a:schemeClr val="accent3">
                    <a:lumMod val="50000"/>
                  </a:schemeClr>
                </a:solidFill>
                <a:latin typeface="Arial" charset="0"/>
              </a:rPr>
              <a:t>New Feature Release Number</a:t>
            </a:r>
            <a:endParaRPr lang="en-US" dirty="0">
              <a:latin typeface="Arial" charset="0"/>
            </a:endParaRPr>
          </a:p>
        </p:txBody>
      </p:sp>
      <p:sp>
        <p:nvSpPr>
          <p:cNvPr id="68" name="TextBox 67"/>
          <p:cNvSpPr txBox="1"/>
          <p:nvPr/>
        </p:nvSpPr>
        <p:spPr>
          <a:xfrm>
            <a:off x="242888" y="4659313"/>
            <a:ext cx="4102100" cy="460375"/>
          </a:xfrm>
          <a:prstGeom prst="rect">
            <a:avLst/>
          </a:prstGeom>
          <a:noFill/>
        </p:spPr>
        <p:txBody>
          <a:bodyPr>
            <a:spAutoFit/>
          </a:bodyPr>
          <a:lstStyle/>
          <a:p>
            <a:pPr algn="r">
              <a:defRPr/>
            </a:pPr>
            <a:r>
              <a:rPr lang="en-US" dirty="0">
                <a:solidFill>
                  <a:schemeClr val="tx2">
                    <a:lumMod val="50000"/>
                  </a:schemeClr>
                </a:solidFill>
                <a:latin typeface="Arial" charset="0"/>
              </a:rPr>
              <a:t>M/T = Ext./Std Maintenance</a:t>
            </a:r>
            <a:endParaRPr lang="en-US" dirty="0">
              <a:latin typeface="Arial" charset="0"/>
            </a:endParaRPr>
          </a:p>
        </p:txBody>
      </p:sp>
      <p:sp>
        <p:nvSpPr>
          <p:cNvPr id="69" name="TextBox 68"/>
          <p:cNvSpPr txBox="1">
            <a:spLocks noChangeArrowheads="1"/>
          </p:cNvSpPr>
          <p:nvPr/>
        </p:nvSpPr>
        <p:spPr bwMode="auto">
          <a:xfrm>
            <a:off x="-55563" y="5119688"/>
            <a:ext cx="4379913" cy="461962"/>
          </a:xfrm>
          <a:prstGeom prst="rect">
            <a:avLst/>
          </a:prstGeom>
          <a:noFill/>
          <a:ln w="9525">
            <a:noFill/>
            <a:miter lim="800000"/>
            <a:headEnd/>
            <a:tailEnd/>
          </a:ln>
        </p:spPr>
        <p:txBody>
          <a:bodyPr>
            <a:spAutoFit/>
          </a:bodyPr>
          <a:lstStyle/>
          <a:p>
            <a:pPr algn="r"/>
            <a:r>
              <a:rPr lang="en-US">
                <a:solidFill>
                  <a:srgbClr val="9AAD3D"/>
                </a:solidFill>
              </a:rPr>
              <a:t>Maintenance Rebuild Number</a:t>
            </a:r>
            <a:endParaRPr lang="en-US"/>
          </a:p>
        </p:txBody>
      </p:sp>
      <p:sp>
        <p:nvSpPr>
          <p:cNvPr id="45074" name="TextBox 80"/>
          <p:cNvSpPr txBox="1">
            <a:spLocks noChangeArrowheads="1"/>
          </p:cNvSpPr>
          <p:nvPr/>
        </p:nvSpPr>
        <p:spPr bwMode="auto">
          <a:xfrm>
            <a:off x="198438" y="381000"/>
            <a:ext cx="8863012" cy="646113"/>
          </a:xfrm>
          <a:prstGeom prst="rect">
            <a:avLst/>
          </a:prstGeom>
          <a:noFill/>
          <a:ln w="9525">
            <a:noFill/>
            <a:miter lim="800000"/>
            <a:headEnd/>
            <a:tailEnd/>
          </a:ln>
        </p:spPr>
        <p:txBody>
          <a:bodyPr>
            <a:spAutoFit/>
          </a:bodyPr>
          <a:lstStyle/>
          <a:p>
            <a:r>
              <a:rPr lang="en-US" sz="3600" b="1"/>
              <a:t>The New IOS 15 Naming Convention</a:t>
            </a:r>
            <a:endParaRPr lang="en-US" sz="3600"/>
          </a:p>
        </p:txBody>
      </p:sp>
      <p:sp>
        <p:nvSpPr>
          <p:cNvPr id="84" name="TextBox 83"/>
          <p:cNvSpPr txBox="1"/>
          <p:nvPr/>
        </p:nvSpPr>
        <p:spPr>
          <a:xfrm flipH="1">
            <a:off x="701675" y="3270250"/>
            <a:ext cx="3622675" cy="461963"/>
          </a:xfrm>
          <a:prstGeom prst="rect">
            <a:avLst/>
          </a:prstGeom>
          <a:noFill/>
        </p:spPr>
        <p:txBody>
          <a:bodyPr>
            <a:spAutoFit/>
          </a:bodyPr>
          <a:lstStyle/>
          <a:p>
            <a:pPr algn="r">
              <a:defRPr/>
            </a:pPr>
            <a:r>
              <a:rPr lang="en-US" b="1" dirty="0">
                <a:solidFill>
                  <a:schemeClr val="tx1">
                    <a:lumMod val="50000"/>
                  </a:schemeClr>
                </a:solidFill>
                <a:latin typeface="Arial" charset="0"/>
              </a:rPr>
              <a:t>Major Release Number</a:t>
            </a:r>
            <a:endParaRPr lang="en-US" dirty="0">
              <a:latin typeface="Arial" charset="0"/>
            </a:endParaRPr>
          </a:p>
        </p:txBody>
      </p:sp>
      <p:sp>
        <p:nvSpPr>
          <p:cNvPr id="107" name="TextBox 106"/>
          <p:cNvSpPr txBox="1"/>
          <p:nvPr/>
        </p:nvSpPr>
        <p:spPr>
          <a:xfrm>
            <a:off x="4324350" y="3302000"/>
            <a:ext cx="474663" cy="461963"/>
          </a:xfrm>
          <a:prstGeom prst="rect">
            <a:avLst/>
          </a:prstGeom>
          <a:noFill/>
        </p:spPr>
        <p:txBody>
          <a:bodyPr wrap="none">
            <a:spAutoFit/>
          </a:bodyPr>
          <a:lstStyle/>
          <a:p>
            <a:pPr>
              <a:defRPr/>
            </a:pPr>
            <a:r>
              <a:rPr lang="en-US" dirty="0">
                <a:solidFill>
                  <a:schemeClr val="tx1">
                    <a:lumMod val="50000"/>
                  </a:schemeClr>
                </a:solidFill>
                <a:latin typeface="Arial" charset="0"/>
              </a:rPr>
              <a:t>A.</a:t>
            </a:r>
          </a:p>
        </p:txBody>
      </p:sp>
      <p:sp>
        <p:nvSpPr>
          <p:cNvPr id="108" name="TextBox 107"/>
          <p:cNvSpPr txBox="1"/>
          <p:nvPr/>
        </p:nvSpPr>
        <p:spPr>
          <a:xfrm>
            <a:off x="4324350" y="4232275"/>
            <a:ext cx="492125" cy="461963"/>
          </a:xfrm>
          <a:prstGeom prst="rect">
            <a:avLst/>
          </a:prstGeom>
          <a:noFill/>
        </p:spPr>
        <p:txBody>
          <a:bodyPr wrap="none">
            <a:spAutoFit/>
          </a:bodyPr>
          <a:lstStyle/>
          <a:p>
            <a:pPr>
              <a:defRPr/>
            </a:pPr>
            <a:r>
              <a:rPr lang="en-US" dirty="0">
                <a:solidFill>
                  <a:schemeClr val="accent3">
                    <a:lumMod val="50000"/>
                  </a:schemeClr>
                </a:solidFill>
                <a:latin typeface="Arial" charset="0"/>
              </a:rPr>
              <a:t>C.</a:t>
            </a:r>
          </a:p>
        </p:txBody>
      </p:sp>
      <p:sp>
        <p:nvSpPr>
          <p:cNvPr id="109" name="TextBox 108"/>
          <p:cNvSpPr txBox="1"/>
          <p:nvPr/>
        </p:nvSpPr>
        <p:spPr>
          <a:xfrm>
            <a:off x="4324350" y="3771900"/>
            <a:ext cx="474663" cy="460375"/>
          </a:xfrm>
          <a:prstGeom prst="rect">
            <a:avLst/>
          </a:prstGeom>
          <a:noFill/>
        </p:spPr>
        <p:txBody>
          <a:bodyPr wrap="none">
            <a:spAutoFit/>
          </a:bodyPr>
          <a:lstStyle/>
          <a:p>
            <a:pPr>
              <a:defRPr/>
            </a:pPr>
            <a:r>
              <a:rPr lang="en-US" dirty="0">
                <a:solidFill>
                  <a:schemeClr val="tx1">
                    <a:lumMod val="60000"/>
                    <a:lumOff val="40000"/>
                  </a:schemeClr>
                </a:solidFill>
                <a:latin typeface="Arial" charset="0"/>
              </a:rPr>
              <a:t>B.</a:t>
            </a:r>
          </a:p>
        </p:txBody>
      </p:sp>
      <p:sp>
        <p:nvSpPr>
          <p:cNvPr id="110" name="Rectangle 109"/>
          <p:cNvSpPr/>
          <p:nvPr/>
        </p:nvSpPr>
        <p:spPr>
          <a:xfrm>
            <a:off x="4344988" y="4694238"/>
            <a:ext cx="492125" cy="461962"/>
          </a:xfrm>
          <a:prstGeom prst="rect">
            <a:avLst/>
          </a:prstGeom>
        </p:spPr>
        <p:txBody>
          <a:bodyPr wrap="none">
            <a:spAutoFit/>
          </a:bodyPr>
          <a:lstStyle/>
          <a:p>
            <a:pPr>
              <a:defRPr/>
            </a:pPr>
            <a:r>
              <a:rPr lang="en-US" dirty="0">
                <a:solidFill>
                  <a:schemeClr val="tx2">
                    <a:lumMod val="50000"/>
                  </a:schemeClr>
                </a:solidFill>
                <a:latin typeface="Arial" charset="0"/>
              </a:rPr>
              <a:t>D.</a:t>
            </a:r>
          </a:p>
        </p:txBody>
      </p:sp>
      <p:sp>
        <p:nvSpPr>
          <p:cNvPr id="111" name="Rectangle 110"/>
          <p:cNvSpPr/>
          <p:nvPr/>
        </p:nvSpPr>
        <p:spPr>
          <a:xfrm>
            <a:off x="4344988" y="5151438"/>
            <a:ext cx="474662" cy="460375"/>
          </a:xfrm>
          <a:prstGeom prst="rect">
            <a:avLst/>
          </a:prstGeom>
        </p:spPr>
        <p:txBody>
          <a:bodyPr wrap="none">
            <a:spAutoFit/>
          </a:bodyPr>
          <a:lstStyle/>
          <a:p>
            <a:pPr>
              <a:defRPr/>
            </a:pPr>
            <a:r>
              <a:rPr lang="en-US" dirty="0">
                <a:solidFill>
                  <a:schemeClr val="accent5">
                    <a:lumMod val="75000"/>
                  </a:schemeClr>
                </a:solidFill>
                <a:latin typeface="Arial" charset="0"/>
              </a:rPr>
              <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box(in)">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4" presetClass="entr" presetSubtype="16"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ox(in)">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0" nodeType="clickEffect">
                                  <p:stCondLst>
                                    <p:cond delay="0"/>
                                  </p:stCondLst>
                                  <p:childTnLst>
                                    <p:animEffect transition="out" filter="box(in)">
                                      <p:cBhvr>
                                        <p:cTn id="22" dur="500"/>
                                        <p:tgtEl>
                                          <p:spTgt spid="108"/>
                                        </p:tgtEl>
                                      </p:cBhvr>
                                    </p:animEffect>
                                    <p:set>
                                      <p:cBhvr>
                                        <p:cTn id="23" dur="1" fill="hold">
                                          <p:stCondLst>
                                            <p:cond delay="499"/>
                                          </p:stCondLst>
                                        </p:cTn>
                                        <p:tgtEl>
                                          <p:spTgt spid="108"/>
                                        </p:tgtEl>
                                        <p:attrNameLst>
                                          <p:attrName>style.visibility</p:attrName>
                                        </p:attrNameLst>
                                      </p:cBhvr>
                                      <p:to>
                                        <p:strVal val="hidden"/>
                                      </p:to>
                                    </p:set>
                                  </p:childTnLst>
                                </p:cTn>
                              </p:par>
                              <p:par>
                                <p:cTn id="24" presetID="4" presetClass="entr" presetSubtype="16"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ox(in)">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110"/>
                                        </p:tgtEl>
                                      </p:cBhvr>
                                    </p:animEffect>
                                    <p:set>
                                      <p:cBhvr>
                                        <p:cTn id="31" dur="1" fill="hold">
                                          <p:stCondLst>
                                            <p:cond delay="499"/>
                                          </p:stCondLst>
                                        </p:cTn>
                                        <p:tgtEl>
                                          <p:spTgt spid="110"/>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ox(in)">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par>
                                <p:cTn id="40" presetID="4" presetClass="entr" presetSubtype="16"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ox(in)">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84" grpId="0"/>
      <p:bldP spid="107" grpId="0"/>
      <p:bldP spid="108" grpId="0"/>
      <p:bldP spid="109" grpId="0"/>
      <p:bldP spid="110" grpId="0"/>
      <p:bldP spid="1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538" y="4464050"/>
            <a:ext cx="3657600" cy="384175"/>
          </a:xfrm>
        </p:spPr>
        <p:txBody>
          <a:bodyPr/>
          <a:lstStyle/>
          <a:p>
            <a:pPr>
              <a:defRPr/>
            </a:pPr>
            <a:r>
              <a:rPr smtClean="0"/>
              <a:t>A. Peter Anderson</a:t>
            </a:r>
            <a:endParaRPr/>
          </a:p>
        </p:txBody>
      </p:sp>
      <p:sp>
        <p:nvSpPr>
          <p:cNvPr id="2" name="Title 1"/>
          <p:cNvSpPr>
            <a:spLocks noGrp="1"/>
          </p:cNvSpPr>
          <p:nvPr>
            <p:ph type="ctrTitle"/>
          </p:nvPr>
        </p:nvSpPr>
        <p:spPr>
          <a:xfrm>
            <a:off x="220663" y="1247775"/>
            <a:ext cx="8112125" cy="2908300"/>
          </a:xfrm>
        </p:spPr>
        <p:txBody>
          <a:bodyPr/>
          <a:lstStyle/>
          <a:p>
            <a:pPr>
              <a:defRPr/>
            </a:pPr>
            <a:r>
              <a:rPr/>
              <a:t>Introduction to IOS 15 </a:t>
            </a:r>
            <a:r>
              <a:rPr smtClean="0"/>
              <a:t>CLI Licensing Commands</a:t>
            </a:r>
            <a:br>
              <a:rPr smtClean="0"/>
            </a:br>
            <a:endParaRPr/>
          </a:p>
        </p:txBody>
      </p:sp>
      <p:sp>
        <p:nvSpPr>
          <p:cNvPr id="14340" name="Text Placeholder 5"/>
          <p:cNvSpPr>
            <a:spLocks noGrp="1"/>
          </p:cNvSpPr>
          <p:nvPr>
            <p:ph type="body" sz="quarter" idx="10"/>
          </p:nvPr>
        </p:nvSpPr>
        <p:spPr>
          <a:xfrm>
            <a:off x="236538" y="4862513"/>
            <a:ext cx="3657600" cy="355600"/>
          </a:xfrm>
        </p:spPr>
        <p:txBody>
          <a:bodyPr/>
          <a:lstStyle/>
          <a:p>
            <a:r>
              <a:rPr lang="en-US" smtClean="0"/>
              <a:t>Associate Professor</a:t>
            </a:r>
          </a:p>
        </p:txBody>
      </p:sp>
      <p:sp>
        <p:nvSpPr>
          <p:cNvPr id="14341" name="Text Placeholder 6"/>
          <p:cNvSpPr>
            <a:spLocks noGrp="1"/>
          </p:cNvSpPr>
          <p:nvPr>
            <p:ph type="body" sz="quarter" idx="11"/>
          </p:nvPr>
        </p:nvSpPr>
        <p:spPr>
          <a:xfrm>
            <a:off x="236538" y="5230813"/>
            <a:ext cx="3657600" cy="296862"/>
          </a:xfrm>
        </p:spPr>
        <p:txBody>
          <a:bodyPr/>
          <a:lstStyle/>
          <a:p>
            <a:r>
              <a:rPr lang="en-US" smtClean="0"/>
              <a:t>August 4, 2013</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092" y="654757"/>
            <a:ext cx="8922607" cy="4064000"/>
          </a:xfrm>
          <a:extLst>
            <a:ext uri="{909E8E84-426E-40DD-AFC4-6F175D3DCCD1}"/>
            <a:ext uri="{91240B29-F687-4F45-9708-019B960494DF}"/>
          </a:extLst>
        </p:spPr>
        <p:txBody>
          <a:bodyPr/>
          <a:lstStyle/>
          <a:p>
            <a:pPr>
              <a:defRPr/>
            </a:pPr>
            <a:r>
              <a:rPr sz="4800"/>
              <a:t>Introduction to IOS </a:t>
            </a:r>
            <a:r>
              <a:rPr sz="4800" smtClean="0"/>
              <a:t>15 CLI </a:t>
            </a:r>
            <a:r>
              <a:rPr sz="4800"/>
              <a:t>Licensing </a:t>
            </a:r>
            <a:r>
              <a:rPr sz="4800" smtClean="0"/>
              <a:t>Commands (Verification</a:t>
            </a:r>
            <a:r>
              <a:rPr sz="4800"/>
              <a:t>, </a:t>
            </a:r>
            <a:r>
              <a:rPr sz="4800" smtClean="0"/>
              <a:t>Activation, Uninstall</a:t>
            </a:r>
            <a:r>
              <a:rPr sz="4800"/>
              <a:t>)</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License Management Commands</a:t>
            </a:r>
          </a:p>
        </p:txBody>
      </p:sp>
      <p:sp>
        <p:nvSpPr>
          <p:cNvPr id="16387" name="Content Placeholder 2"/>
          <p:cNvSpPr>
            <a:spLocks noGrp="1"/>
          </p:cNvSpPr>
          <p:nvPr>
            <p:ph idx="1"/>
          </p:nvPr>
        </p:nvSpPr>
        <p:spPr/>
        <p:txBody>
          <a:bodyPr/>
          <a:lstStyle/>
          <a:p>
            <a:pPr eaLnBrk="1" hangingPunct="1"/>
            <a:r>
              <a:rPr lang="en-US" smtClean="0"/>
              <a:t>Display License Info</a:t>
            </a:r>
          </a:p>
          <a:p>
            <a:pPr eaLnBrk="1" hangingPunct="1"/>
            <a:r>
              <a:rPr lang="en-US" smtClean="0"/>
              <a:t>Enable / Disable Technology Package Licenses</a:t>
            </a:r>
          </a:p>
          <a:p>
            <a:pPr eaLnBrk="1" hangingPunct="1"/>
            <a:r>
              <a:rPr lang="en-US" smtClean="0"/>
              <a:t>Additional Resources:</a:t>
            </a:r>
          </a:p>
          <a:p>
            <a:pPr lvl="1"/>
            <a:r>
              <a:rPr lang="en-US" smtClean="0">
                <a:hlinkClick r:id="rId3"/>
              </a:rPr>
              <a:t>Cisco IOS Software Activation Command Reference</a:t>
            </a:r>
            <a:endParaRPr lang="en-US" smtClean="0"/>
          </a:p>
          <a:p>
            <a:pPr lvl="1"/>
            <a:r>
              <a:rPr lang="en-US" smtClean="0">
                <a:hlinkClick r:id="rId4"/>
              </a:rPr>
              <a:t>Software Activation Configuration Guide, Cisco IOS Release 15M&amp;T</a:t>
            </a:r>
            <a:endParaRPr lang="en-US" smtClean="0"/>
          </a:p>
          <a:p>
            <a:pPr eaLnBrk="1" hangingPunct="1"/>
            <a:endParaRPr lang="en-US" smtClean="0"/>
          </a:p>
        </p:txBody>
      </p:sp>
      <p:sp>
        <p:nvSpPr>
          <p:cNvPr id="5" name="Rounded Rectangular Callout 4"/>
          <p:cNvSpPr/>
          <p:nvPr/>
        </p:nvSpPr>
        <p:spPr>
          <a:xfrm>
            <a:off x="5828511" y="3799906"/>
            <a:ext cx="2103682" cy="641445"/>
          </a:xfrm>
          <a:prstGeom prst="wedgeRoundRectCallout">
            <a:avLst>
              <a:gd name="adj1" fmla="val -43210"/>
              <a:gd name="adj2" fmla="val 93896"/>
              <a:gd name="adj3" fmla="val 16667"/>
            </a:avLst>
          </a:prstGeom>
          <a:ln/>
        </p:spPr>
        <p:style>
          <a:lnRef idx="0">
            <a:schemeClr val="accent4"/>
          </a:lnRef>
          <a:fillRef idx="3">
            <a:schemeClr val="accent4"/>
          </a:fillRef>
          <a:effectRef idx="3">
            <a:schemeClr val="accent4"/>
          </a:effectRef>
          <a:fontRef idx="minor">
            <a:schemeClr val="lt1"/>
          </a:fontRef>
        </p:style>
        <p:txBody>
          <a:bodyPr anchor="ctr"/>
          <a:lstStyle/>
          <a:p>
            <a:pPr>
              <a:defRPr/>
            </a:pPr>
            <a:r>
              <a:rPr lang="en-US" b="1" dirty="0"/>
              <a:t>Yes Officer, I have a License.</a:t>
            </a:r>
          </a:p>
        </p:txBody>
      </p:sp>
      <p:pic>
        <p:nvPicPr>
          <p:cNvPr id="16391" name="Picture 5" descr="2911.png"/>
          <p:cNvPicPr>
            <a:picLocks noChangeAspect="1"/>
          </p:cNvPicPr>
          <p:nvPr/>
        </p:nvPicPr>
        <p:blipFill>
          <a:blip r:embed="rId5"/>
          <a:srcRect/>
          <a:stretch>
            <a:fillRect/>
          </a:stretch>
        </p:blipFill>
        <p:spPr bwMode="auto">
          <a:xfrm>
            <a:off x="3544888" y="4630738"/>
            <a:ext cx="4860925" cy="134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ar-SA" smtClean="0"/>
              <a:t>Command: </a:t>
            </a:r>
            <a:r>
              <a:rPr lang="ar-SA" sz="4000" smtClean="0">
                <a:solidFill>
                  <a:schemeClr val="accent2"/>
                </a:solidFill>
              </a:rPr>
              <a:t>show license udi</a:t>
            </a:r>
            <a:endParaRPr lang="en-US" sz="4000" smtClean="0">
              <a:solidFill>
                <a:schemeClr val="accent2"/>
              </a:solidFill>
            </a:endParaRPr>
          </a:p>
        </p:txBody>
      </p:sp>
      <p:sp>
        <p:nvSpPr>
          <p:cNvPr id="3" name="Content Placeholder 2"/>
          <p:cNvSpPr>
            <a:spLocks noGrp="1"/>
          </p:cNvSpPr>
          <p:nvPr>
            <p:ph idx="1"/>
          </p:nvPr>
        </p:nvSpPr>
        <p:spPr/>
        <p:txBody>
          <a:bodyPr/>
          <a:lstStyle/>
          <a:p>
            <a:pPr>
              <a:defRPr/>
            </a:pPr>
            <a:r>
              <a:rPr dirty="0" smtClean="0"/>
              <a:t>Displays all the unique device identifier (UDI) values that can be licensed on the system</a:t>
            </a:r>
          </a:p>
          <a:p>
            <a:pPr marL="1028700" indent="-1028700">
              <a:buFont typeface="Wingdings" pitchFamily="2" charset="2"/>
              <a:buNone/>
              <a:defRPr/>
            </a:pPr>
            <a:r>
              <a:rPr dirty="0" smtClean="0"/>
              <a:t>	</a:t>
            </a:r>
          </a:p>
          <a:p>
            <a:pPr>
              <a:defRPr/>
            </a:pPr>
            <a:endParaRPr dirty="0" smtClean="0"/>
          </a:p>
          <a:p>
            <a:pPr>
              <a:defRPr/>
            </a:pPr>
            <a:endParaRPr lang="en-US" dirty="0"/>
          </a:p>
        </p:txBody>
      </p:sp>
      <p:pic>
        <p:nvPicPr>
          <p:cNvPr id="17412" name="Picture 6" descr="show_license_udi.png"/>
          <p:cNvPicPr>
            <a:picLocks noChangeAspect="1"/>
          </p:cNvPicPr>
          <p:nvPr/>
        </p:nvPicPr>
        <p:blipFill>
          <a:blip r:embed="rId3"/>
          <a:srcRect/>
          <a:stretch>
            <a:fillRect/>
          </a:stretch>
        </p:blipFill>
        <p:spPr bwMode="auto">
          <a:xfrm>
            <a:off x="590550" y="2239963"/>
            <a:ext cx="6375400" cy="882650"/>
          </a:xfrm>
          <a:prstGeom prst="rect">
            <a:avLst/>
          </a:prstGeom>
          <a:noFill/>
          <a:ln w="9525">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677863" y="3557588"/>
            <a:ext cx="4657725" cy="2181225"/>
          </a:xfrm>
          <a:prstGeom prst="rect">
            <a:avLst/>
          </a:prstGeom>
          <a:noFill/>
          <a:ln w="9525">
            <a:noFill/>
            <a:miter lim="800000"/>
            <a:headEnd/>
            <a:tailEnd/>
          </a:ln>
        </p:spPr>
      </p:pic>
      <p:pic>
        <p:nvPicPr>
          <p:cNvPr id="17414" name="Picture 3"/>
          <p:cNvPicPr>
            <a:picLocks noChangeAspect="1" noChangeArrowheads="1"/>
          </p:cNvPicPr>
          <p:nvPr/>
        </p:nvPicPr>
        <p:blipFill>
          <a:blip r:embed="rId5"/>
          <a:srcRect/>
          <a:stretch>
            <a:fillRect/>
          </a:stretch>
        </p:blipFill>
        <p:spPr bwMode="auto">
          <a:xfrm>
            <a:off x="6169025" y="3171825"/>
            <a:ext cx="1749425" cy="2911475"/>
          </a:xfrm>
          <a:prstGeom prst="rect">
            <a:avLst/>
          </a:prstGeom>
          <a:noFill/>
          <a:ln w="9525">
            <a:noFill/>
            <a:miter lim="800000"/>
            <a:headEnd/>
            <a:tailEnd/>
          </a:ln>
        </p:spPr>
      </p:pic>
      <p:sp>
        <p:nvSpPr>
          <p:cNvPr id="17415" name="Oval 9"/>
          <p:cNvSpPr>
            <a:spLocks noChangeArrowheads="1"/>
          </p:cNvSpPr>
          <p:nvPr/>
        </p:nvSpPr>
        <p:spPr bwMode="auto">
          <a:xfrm>
            <a:off x="2773363" y="4295775"/>
            <a:ext cx="1047750" cy="914400"/>
          </a:xfrm>
          <a:prstGeom prst="ellipse">
            <a:avLst/>
          </a:prstGeom>
          <a:noFill/>
          <a:ln w="25400" algn="ctr">
            <a:solidFill>
              <a:schemeClr val="accent2"/>
            </a:solidFill>
            <a:round/>
            <a:headEnd/>
            <a:tailEnd/>
          </a:ln>
        </p:spPr>
        <p:txBody>
          <a:bodyPr lIns="82124" tIns="41061" rIns="82124" bIns="41061"/>
          <a:lstStyle/>
          <a:p>
            <a:endParaRPr lang="ar-SA"/>
          </a:p>
        </p:txBody>
      </p:sp>
      <p:cxnSp>
        <p:nvCxnSpPr>
          <p:cNvPr id="17416" name="Straight Arrow Connector 11"/>
          <p:cNvCxnSpPr>
            <a:cxnSpLocks noChangeShapeType="1"/>
          </p:cNvCxnSpPr>
          <p:nvPr/>
        </p:nvCxnSpPr>
        <p:spPr bwMode="auto">
          <a:xfrm flipV="1">
            <a:off x="3821113" y="4648200"/>
            <a:ext cx="2522537" cy="109538"/>
          </a:xfrm>
          <a:prstGeom prst="straightConnector1">
            <a:avLst/>
          </a:prstGeom>
          <a:noFill/>
          <a:ln w="25400" algn="ctr">
            <a:solidFill>
              <a:schemeClr val="accent2"/>
            </a:solidFill>
            <a:round/>
            <a:headEnd/>
            <a:tailEnd type="arrow" w="med" len="med"/>
          </a:ln>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Command:</a:t>
            </a:r>
            <a:r>
              <a:rPr lang="en-US" sz="4000" smtClean="0"/>
              <a:t> </a:t>
            </a:r>
            <a:r>
              <a:rPr lang="en-US" sz="4000" smtClean="0">
                <a:solidFill>
                  <a:schemeClr val="accent2"/>
                </a:solidFill>
              </a:rPr>
              <a:t>show version</a:t>
            </a:r>
          </a:p>
        </p:txBody>
      </p:sp>
      <p:sp>
        <p:nvSpPr>
          <p:cNvPr id="18435" name="Content Placeholder 2"/>
          <p:cNvSpPr>
            <a:spLocks noGrp="1"/>
          </p:cNvSpPr>
          <p:nvPr>
            <p:ph idx="1"/>
          </p:nvPr>
        </p:nvSpPr>
        <p:spPr>
          <a:xfrm>
            <a:off x="230188" y="1339850"/>
            <a:ext cx="8550275" cy="812800"/>
          </a:xfrm>
        </p:spPr>
        <p:txBody>
          <a:bodyPr/>
          <a:lstStyle/>
          <a:p>
            <a:pPr eaLnBrk="1" hangingPunct="1"/>
            <a:r>
              <a:rPr lang="en-US" smtClean="0"/>
              <a:t>Displays the hardware and Technology Package License information.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18436" name="Picture 4" descr="show_version.png"/>
          <p:cNvPicPr>
            <a:picLocks noChangeAspect="1"/>
          </p:cNvPicPr>
          <p:nvPr/>
        </p:nvPicPr>
        <p:blipFill>
          <a:blip r:embed="rId3"/>
          <a:srcRect/>
          <a:stretch>
            <a:fillRect/>
          </a:stretch>
        </p:blipFill>
        <p:spPr bwMode="auto">
          <a:xfrm>
            <a:off x="500063" y="2122488"/>
            <a:ext cx="5946775" cy="4038600"/>
          </a:xfrm>
          <a:prstGeom prst="rect">
            <a:avLst/>
          </a:prstGeom>
          <a:noFill/>
          <a:ln w="9525">
            <a:noFill/>
            <a:miter lim="800000"/>
            <a:headEnd/>
            <a:tailEnd/>
          </a:ln>
        </p:spPr>
      </p:pic>
      <p:cxnSp>
        <p:nvCxnSpPr>
          <p:cNvPr id="18437" name="Straight Arrow Connector 11"/>
          <p:cNvCxnSpPr>
            <a:cxnSpLocks noChangeShapeType="1"/>
          </p:cNvCxnSpPr>
          <p:nvPr/>
        </p:nvCxnSpPr>
        <p:spPr bwMode="auto">
          <a:xfrm flipH="1">
            <a:off x="5341938" y="5094288"/>
            <a:ext cx="1382712" cy="179387"/>
          </a:xfrm>
          <a:prstGeom prst="straightConnector1">
            <a:avLst/>
          </a:prstGeom>
          <a:noFill/>
          <a:ln w="25400" algn="ctr">
            <a:solidFill>
              <a:schemeClr val="accent2"/>
            </a:solidFill>
            <a:round/>
            <a:headEnd/>
            <a:tailEnd type="arrow" w="med" len="med"/>
          </a:ln>
        </p:spPr>
      </p:cxnSp>
      <p:sp>
        <p:nvSpPr>
          <p:cNvPr id="18438" name="Rectangle 14"/>
          <p:cNvSpPr>
            <a:spLocks noChangeArrowheads="1"/>
          </p:cNvSpPr>
          <p:nvPr/>
        </p:nvSpPr>
        <p:spPr bwMode="auto">
          <a:xfrm>
            <a:off x="6697663" y="4633913"/>
            <a:ext cx="2886075" cy="922337"/>
          </a:xfrm>
          <a:prstGeom prst="rect">
            <a:avLst/>
          </a:prstGeom>
          <a:noFill/>
          <a:ln w="9525">
            <a:noFill/>
            <a:miter lim="800000"/>
            <a:headEnd/>
            <a:tailEnd/>
          </a:ln>
        </p:spPr>
        <p:txBody>
          <a:bodyPr>
            <a:spAutoFit/>
          </a:bodyPr>
          <a:lstStyle/>
          <a:p>
            <a:r>
              <a:rPr lang="en-US">
                <a:solidFill>
                  <a:schemeClr val="tx2"/>
                </a:solidFill>
              </a:rPr>
              <a:t>Determine Technology license status at Next Boot.</a:t>
            </a:r>
          </a:p>
        </p:txBody>
      </p:sp>
      <p:sp>
        <p:nvSpPr>
          <p:cNvPr id="18439" name="Rectangle 6"/>
          <p:cNvSpPr>
            <a:spLocks noChangeArrowheads="1"/>
          </p:cNvSpPr>
          <p:nvPr/>
        </p:nvSpPr>
        <p:spPr bwMode="auto">
          <a:xfrm>
            <a:off x="6697663" y="3975100"/>
            <a:ext cx="2886075" cy="646113"/>
          </a:xfrm>
          <a:prstGeom prst="rect">
            <a:avLst/>
          </a:prstGeom>
          <a:noFill/>
          <a:ln w="9525">
            <a:noFill/>
            <a:miter lim="800000"/>
            <a:headEnd/>
            <a:tailEnd/>
          </a:ln>
        </p:spPr>
        <p:txBody>
          <a:bodyPr>
            <a:spAutoFit/>
          </a:bodyPr>
          <a:lstStyle/>
          <a:p>
            <a:r>
              <a:rPr lang="en-US">
                <a:solidFill>
                  <a:schemeClr val="tx2"/>
                </a:solidFill>
              </a:rPr>
              <a:t>Determine Technology license Type.</a:t>
            </a:r>
          </a:p>
        </p:txBody>
      </p:sp>
      <p:cxnSp>
        <p:nvCxnSpPr>
          <p:cNvPr id="8" name="Elbow Connector 7"/>
          <p:cNvCxnSpPr/>
          <p:nvPr/>
        </p:nvCxnSpPr>
        <p:spPr>
          <a:xfrm rot="10800000" flipV="1">
            <a:off x="3473450" y="4297363"/>
            <a:ext cx="3224213" cy="450850"/>
          </a:xfrm>
          <a:prstGeom prst="bentConnector3">
            <a:avLst>
              <a:gd name="adj1" fmla="val 81629"/>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441" name="Rectangle 20"/>
          <p:cNvSpPr>
            <a:spLocks noChangeArrowheads="1"/>
          </p:cNvSpPr>
          <p:nvPr/>
        </p:nvSpPr>
        <p:spPr bwMode="auto">
          <a:xfrm>
            <a:off x="6697663" y="5568950"/>
            <a:ext cx="2886075" cy="646113"/>
          </a:xfrm>
          <a:prstGeom prst="rect">
            <a:avLst/>
          </a:prstGeom>
          <a:noFill/>
          <a:ln w="9525">
            <a:noFill/>
            <a:miter lim="800000"/>
            <a:headEnd/>
            <a:tailEnd/>
          </a:ln>
        </p:spPr>
        <p:txBody>
          <a:bodyPr>
            <a:spAutoFit/>
          </a:bodyPr>
          <a:lstStyle/>
          <a:p>
            <a:r>
              <a:rPr lang="en-US">
                <a:solidFill>
                  <a:schemeClr val="tx2"/>
                </a:solidFill>
              </a:rPr>
              <a:t>Determine Technology Package Status.</a:t>
            </a:r>
          </a:p>
        </p:txBody>
      </p:sp>
      <p:cxnSp>
        <p:nvCxnSpPr>
          <p:cNvPr id="19" name="Elbow Connector 18"/>
          <p:cNvCxnSpPr/>
          <p:nvPr/>
        </p:nvCxnSpPr>
        <p:spPr>
          <a:xfrm rot="10800000">
            <a:off x="2486025" y="5686425"/>
            <a:ext cx="4238625" cy="206375"/>
          </a:xfrm>
          <a:prstGeom prst="bentConnector3">
            <a:avLst>
              <a:gd name="adj1" fmla="val 92035"/>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how_license.png"/>
          <p:cNvPicPr>
            <a:picLocks noChangeAspect="1"/>
          </p:cNvPicPr>
          <p:nvPr/>
        </p:nvPicPr>
        <p:blipFill>
          <a:blip r:embed="rId3"/>
          <a:srcRect/>
          <a:stretch>
            <a:fillRect/>
          </a:stretch>
        </p:blipFill>
        <p:spPr bwMode="auto">
          <a:xfrm>
            <a:off x="4765675" y="1352550"/>
            <a:ext cx="3917950" cy="5097463"/>
          </a:xfrm>
          <a:prstGeom prst="rect">
            <a:avLst/>
          </a:prstGeom>
          <a:noFill/>
          <a:ln w="9525">
            <a:noFill/>
            <a:miter lim="800000"/>
            <a:headEnd/>
            <a:tailEnd/>
          </a:ln>
        </p:spPr>
      </p:pic>
      <p:sp>
        <p:nvSpPr>
          <p:cNvPr id="19459" name="Title 1"/>
          <p:cNvSpPr>
            <a:spLocks noGrp="1"/>
          </p:cNvSpPr>
          <p:nvPr>
            <p:ph type="title"/>
          </p:nvPr>
        </p:nvSpPr>
        <p:spPr>
          <a:xfrm>
            <a:off x="230188" y="287338"/>
            <a:ext cx="8647112" cy="982662"/>
          </a:xfrm>
        </p:spPr>
        <p:txBody>
          <a:bodyPr/>
          <a:lstStyle/>
          <a:p>
            <a:r>
              <a:rPr lang="ar-SA" smtClean="0"/>
              <a:t>Command: show license</a:t>
            </a:r>
            <a:endParaRPr lang="en-US" smtClean="0"/>
          </a:p>
        </p:txBody>
      </p:sp>
      <p:sp>
        <p:nvSpPr>
          <p:cNvPr id="3" name="Content Placeholder 2"/>
          <p:cNvSpPr>
            <a:spLocks noGrp="1"/>
          </p:cNvSpPr>
          <p:nvPr>
            <p:ph idx="1"/>
          </p:nvPr>
        </p:nvSpPr>
        <p:spPr>
          <a:xfrm>
            <a:off x="230188" y="1339850"/>
            <a:ext cx="4494212" cy="4965700"/>
          </a:xfrm>
        </p:spPr>
        <p:txBody>
          <a:bodyPr/>
          <a:lstStyle/>
          <a:p>
            <a:pPr>
              <a:defRPr/>
            </a:pPr>
            <a:r>
              <a:rPr dirty="0"/>
              <a:t>Displays </a:t>
            </a:r>
            <a:r>
              <a:rPr dirty="0" smtClean="0"/>
              <a:t>detailed </a:t>
            </a:r>
            <a:r>
              <a:rPr dirty="0"/>
              <a:t>information </a:t>
            </a:r>
          </a:p>
          <a:p>
            <a:pPr marL="0" indent="0">
              <a:buFont typeface="Wingdings" pitchFamily="2" charset="2"/>
              <a:buNone/>
              <a:defRPr/>
            </a:pPr>
            <a:r>
              <a:rPr lang="en-US" dirty="0" smtClean="0"/>
              <a:t>    </a:t>
            </a:r>
            <a:r>
              <a:rPr dirty="0" smtClean="0"/>
              <a:t>about </a:t>
            </a:r>
            <a:r>
              <a:rPr b="1" dirty="0">
                <a:solidFill>
                  <a:schemeClr val="accent2">
                    <a:lumMod val="75000"/>
                  </a:schemeClr>
                </a:solidFill>
              </a:rPr>
              <a:t>all</a:t>
            </a:r>
            <a:r>
              <a:rPr dirty="0"/>
              <a:t> feature </a:t>
            </a:r>
            <a:r>
              <a:rPr dirty="0" smtClean="0"/>
              <a:t>licenses.</a:t>
            </a:r>
          </a:p>
          <a:p>
            <a:pPr>
              <a:defRPr/>
            </a:pPr>
            <a:r>
              <a:rPr dirty="0" smtClean="0"/>
              <a:t>Type of license</a:t>
            </a:r>
          </a:p>
          <a:p>
            <a:pPr lvl="1">
              <a:defRPr/>
            </a:pPr>
            <a:r>
              <a:rPr lang="en-US" dirty="0" smtClean="0"/>
              <a:t>Evaluation or Permanent</a:t>
            </a:r>
            <a:endParaRPr dirty="0" smtClean="0"/>
          </a:p>
          <a:p>
            <a:pPr>
              <a:defRPr/>
            </a:pPr>
            <a:r>
              <a:rPr dirty="0" smtClean="0"/>
              <a:t>Actual usage time of the license</a:t>
            </a:r>
          </a:p>
          <a:p>
            <a:pPr lvl="1">
              <a:defRPr/>
            </a:pPr>
            <a:r>
              <a:rPr lang="en-US" dirty="0" smtClean="0"/>
              <a:t>Time used and left in the evaluation </a:t>
            </a:r>
            <a:endParaRPr dirty="0"/>
          </a:p>
          <a:p>
            <a:pPr>
              <a:defRPr/>
            </a:pPr>
            <a:endParaRPr lang="en-US" dirty="0"/>
          </a:p>
        </p:txBody>
      </p:sp>
      <p:pic>
        <p:nvPicPr>
          <p:cNvPr id="7" name="Picture 6" descr="show_license_data.png"/>
          <p:cNvPicPr>
            <a:picLocks noChangeAspect="1"/>
          </p:cNvPicPr>
          <p:nvPr/>
        </p:nvPicPr>
        <p:blipFill>
          <a:blip r:embed="rId4"/>
          <a:srcRect/>
          <a:stretch>
            <a:fillRect/>
          </a:stretch>
        </p:blipFill>
        <p:spPr bwMode="auto">
          <a:xfrm>
            <a:off x="4765675" y="3822700"/>
            <a:ext cx="3843338" cy="873125"/>
          </a:xfrm>
          <a:prstGeom prst="rect">
            <a:avLst/>
          </a:prstGeom>
          <a:noFill/>
          <a:ln w="9525">
            <a:noFill/>
            <a:miter lim="800000"/>
            <a:headEnd/>
            <a:tailEnd/>
          </a:ln>
        </p:spPr>
      </p:pic>
      <p:pic>
        <p:nvPicPr>
          <p:cNvPr id="8" name="Picture 7" descr="show_license_sslvpn.png"/>
          <p:cNvPicPr>
            <a:picLocks noChangeAspect="1"/>
          </p:cNvPicPr>
          <p:nvPr/>
        </p:nvPicPr>
        <p:blipFill>
          <a:blip r:embed="rId5"/>
          <a:srcRect/>
          <a:stretch>
            <a:fillRect/>
          </a:stretch>
        </p:blipFill>
        <p:spPr bwMode="auto">
          <a:xfrm>
            <a:off x="4756150" y="5583238"/>
            <a:ext cx="3852863" cy="866775"/>
          </a:xfrm>
          <a:prstGeom prst="rect">
            <a:avLst/>
          </a:prstGeom>
          <a:noFill/>
          <a:ln w="9525">
            <a:noFill/>
            <a:miter lim="800000"/>
            <a:headEnd/>
            <a:tailEnd/>
          </a:ln>
        </p:spPr>
      </p:pic>
      <p:cxnSp>
        <p:nvCxnSpPr>
          <p:cNvPr id="19463" name="Straight Arrow Connector 11"/>
          <p:cNvCxnSpPr>
            <a:cxnSpLocks noChangeShapeType="1"/>
          </p:cNvCxnSpPr>
          <p:nvPr/>
        </p:nvCxnSpPr>
        <p:spPr bwMode="auto">
          <a:xfrm flipV="1">
            <a:off x="3448050" y="1800225"/>
            <a:ext cx="1666875" cy="1095375"/>
          </a:xfrm>
          <a:prstGeom prst="straightConnector1">
            <a:avLst/>
          </a:prstGeom>
          <a:noFill/>
          <a:ln w="25400" algn="ctr">
            <a:solidFill>
              <a:schemeClr val="accent2"/>
            </a:solidFill>
            <a:round/>
            <a:headEnd/>
            <a:tailEnd type="arrow" w="med" len="med"/>
          </a:ln>
        </p:spPr>
      </p:cxnSp>
      <p:cxnSp>
        <p:nvCxnSpPr>
          <p:cNvPr id="19464" name="Straight Arrow Connector 11"/>
          <p:cNvCxnSpPr>
            <a:cxnSpLocks noChangeShapeType="1"/>
          </p:cNvCxnSpPr>
          <p:nvPr/>
        </p:nvCxnSpPr>
        <p:spPr bwMode="auto">
          <a:xfrm>
            <a:off x="3448050" y="2895600"/>
            <a:ext cx="1708150" cy="528638"/>
          </a:xfrm>
          <a:prstGeom prst="straightConnector1">
            <a:avLst/>
          </a:prstGeom>
          <a:noFill/>
          <a:ln w="25400" algn="ctr">
            <a:solidFill>
              <a:schemeClr val="accent2"/>
            </a:solidFill>
            <a:round/>
            <a:headEnd/>
            <a:tailEnd type="arrow" w="med" len="med"/>
          </a:ln>
        </p:spPr>
      </p:cxnSp>
      <p:cxnSp>
        <p:nvCxnSpPr>
          <p:cNvPr id="19465" name="Straight Arrow Connector 11"/>
          <p:cNvCxnSpPr>
            <a:cxnSpLocks noChangeShapeType="1"/>
          </p:cNvCxnSpPr>
          <p:nvPr/>
        </p:nvCxnSpPr>
        <p:spPr bwMode="auto">
          <a:xfrm>
            <a:off x="4410075" y="3781425"/>
            <a:ext cx="746125" cy="288925"/>
          </a:xfrm>
          <a:prstGeom prst="straightConnector1">
            <a:avLst/>
          </a:prstGeom>
          <a:noFill/>
          <a:ln w="25400" algn="ctr">
            <a:solidFill>
              <a:srgbClr val="FFC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7"/>
                                        </p:tgtEl>
                                      </p:cBhvr>
                                      <p:by x="120000" y="120000"/>
                                    </p:animScale>
                                  </p:childTnLst>
                                </p:cTn>
                              </p:par>
                              <p:par>
                                <p:cTn id="9" presetID="49" presetClass="path" presetSubtype="0" accel="50000" decel="50000" fill="hold" nodeType="withEffect">
                                  <p:stCondLst>
                                    <p:cond delay="0"/>
                                  </p:stCondLst>
                                  <p:childTnLst>
                                    <p:animMotion origin="layout" path="M 0 -4.76168E-6 L -0.43403 0.00162 " pathEditMode="relative" rAng="0" ptsTypes="AA">
                                      <p:cBhvr>
                                        <p:cTn id="10" dur="2000" fill="hold"/>
                                        <p:tgtEl>
                                          <p:spTgt spid="7"/>
                                        </p:tgtEl>
                                        <p:attrNameLst>
                                          <p:attrName>ppt_x</p:attrName>
                                          <p:attrName>ppt_y</p:attrName>
                                        </p:attrNameLst>
                                      </p:cBhvr>
                                      <p:rCtr x="-2" y="0"/>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56" presetClass="path" presetSubtype="0" accel="50000" decel="50000" fill="hold" nodeType="withEffect">
                                  <p:stCondLst>
                                    <p:cond delay="0"/>
                                  </p:stCondLst>
                                  <p:childTnLst>
                                    <p:animMotion origin="layout" path="M -0.43403 0.00162 L -0.00035 0.00069 " pathEditMode="relative" rAng="0" ptsTypes="AA">
                                      <p:cBhvr>
                                        <p:cTn id="18" dur="2000" fill="hold"/>
                                        <p:tgtEl>
                                          <p:spTgt spid="7"/>
                                        </p:tgtEl>
                                        <p:attrNameLst>
                                          <p:attrName>ppt_x</p:attrName>
                                          <p:attrName>ppt_y</p:attrName>
                                        </p:attrNameLst>
                                      </p:cBhvr>
                                      <p:rCtr x="2" y="0"/>
                                    </p:animMotion>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0.00052 0.00139 L -0.43091 -0.2552 " pathEditMode="relative" rAng="0" ptsTypes="AA">
                                      <p:cBhvr>
                                        <p:cTn id="22" dur="2000" fill="hold"/>
                                        <p:tgtEl>
                                          <p:spTgt spid="8"/>
                                        </p:tgtEl>
                                        <p:attrNameLst>
                                          <p:attrName>ppt_x</p:attrName>
                                          <p:attrName>ppt_y</p:attrName>
                                        </p:attrNameLst>
                                      </p:cBhvr>
                                      <p:rCtr x="-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86C4F0-55AC-4321-A38B-E9D020D8EFDE}"/>
</file>

<file path=customXml/itemProps2.xml><?xml version="1.0" encoding="utf-8"?>
<ds:datastoreItem xmlns:ds="http://schemas.openxmlformats.org/officeDocument/2006/customXml" ds:itemID="{E13D1ECD-0ACC-43C7-B510-B2257717A54E}"/>
</file>

<file path=customXml/itemProps3.xml><?xml version="1.0" encoding="utf-8"?>
<ds:datastoreItem xmlns:ds="http://schemas.openxmlformats.org/officeDocument/2006/customXml" ds:itemID="{E6398DDC-0F05-4D66-BAFB-DE9BEAC54D57}"/>
</file>

<file path=docProps/app.xml><?xml version="1.0" encoding="utf-8"?>
<Properties xmlns="http://schemas.openxmlformats.org/officeDocument/2006/extended-properties" xmlns:vt="http://schemas.openxmlformats.org/officeDocument/2006/docPropsVTypes">
  <TotalTime>47</TotalTime>
  <Words>2442</Words>
  <Application>Microsoft Office PowerPoint</Application>
  <PresentationFormat>On-screen Show (4:3)</PresentationFormat>
  <Paragraphs>355</Paragraphs>
  <Slides>37</Slides>
  <Notes>29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Introduction to IOS </vt:lpstr>
      <vt:lpstr>What is IOS?</vt:lpstr>
      <vt:lpstr>What is IOS?</vt:lpstr>
      <vt:lpstr>Introduction to IOS 15 CLI Licensing Commands </vt:lpstr>
      <vt:lpstr>Introduction to IOS 15 CLI Licensing Commands (Verification, Activation, Uninstall)</vt:lpstr>
      <vt:lpstr>License Management Commands</vt:lpstr>
      <vt:lpstr>Command: show license udi</vt:lpstr>
      <vt:lpstr>Command: show version</vt:lpstr>
      <vt:lpstr>Command: show license</vt:lpstr>
      <vt:lpstr>Command: show license feature</vt:lpstr>
      <vt:lpstr>Activate/Deactivate Technology Package Licenses</vt:lpstr>
      <vt:lpstr>Verifying A Technology Package License</vt:lpstr>
      <vt:lpstr>Activating A Technology Package License</vt:lpstr>
      <vt:lpstr>Verify A Technology Package License Status after Next Reboot</vt:lpstr>
      <vt:lpstr>Uninstalling A Technology Package License</vt:lpstr>
      <vt:lpstr>Slide 16</vt:lpstr>
      <vt:lpstr>Overview of IOS 15 Licensing and Process </vt:lpstr>
      <vt:lpstr>Introduction to Licensing</vt:lpstr>
      <vt:lpstr>Available License Types on ISR G2</vt:lpstr>
      <vt:lpstr>What is a Permanent License?</vt:lpstr>
      <vt:lpstr>What is a Evaluation License?</vt:lpstr>
      <vt:lpstr>What are Feature Licenses?</vt:lpstr>
      <vt:lpstr>What are Subscription and Counted Licenses?</vt:lpstr>
      <vt:lpstr>Technology Package Licenses</vt:lpstr>
      <vt:lpstr>Technology Package License: Security</vt:lpstr>
      <vt:lpstr>Technology Package License: Data</vt:lpstr>
      <vt:lpstr>Technology Package License: UC</vt:lpstr>
      <vt:lpstr>Licensing Process</vt:lpstr>
      <vt:lpstr>Slide 29</vt:lpstr>
      <vt:lpstr>Introduction to IOS 15 Trains, Numbering, and System Image Packaging</vt:lpstr>
      <vt:lpstr>Universal IOS Image</vt:lpstr>
      <vt:lpstr>What is a Universal Image?</vt:lpstr>
      <vt:lpstr>Universal IOS Images</vt:lpstr>
      <vt:lpstr>IOS Release 15 Timeline</vt:lpstr>
      <vt:lpstr>What are the Maintenance Releases?</vt:lpstr>
      <vt:lpstr>   c2900-universalk9-mz.SPA.151-4.M1.bin</vt:lpstr>
      <vt:lpstr>Slide 37</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85</cp:revision>
  <cp:lastPrinted>2007-06-27T16:18:00Z</cp:lastPrinted>
  <dcterms:created xsi:type="dcterms:W3CDTF">2010-12-15T15:59:42Z</dcterms:created>
  <dcterms:modified xsi:type="dcterms:W3CDTF">2018-09-24T18:15:27Z</dcterms:modified>
</cp:coreProperties>
</file>