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DD210-FD0F-4E7D-A9D0-6F29F93883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1" name="Rectangle 2"/>
          <p:cNvSpPr>
            <a:spLocks noChangeAspect="1" noChangeArrowheads="1" noTextEdit="1"/>
          </p:cNvSpPr>
          <p:nvPr>
            <p:ph type="sldImg"/>
          </p:nvPr>
        </p:nvSpPr>
        <p:spPr>
          <a:xfrm>
            <a:off x="859236" y="241305"/>
            <a:ext cx="5201470" cy="392479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59" y="4306726"/>
            <a:ext cx="5987647" cy="4183676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9677D-4889-465C-B3B7-45393C0C5CA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81010-C27D-405C-8743-A9B48DA5E4E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70306-D7B2-4D70-B4E9-2DBFBF3205D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2A895-C13A-4197-95C6-DFAAACF9093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B0CB9-58F2-46DD-BBA0-380004949E0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3F0FB-518D-4C83-B92C-91CC82A13A0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en/US/products/hw/route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/>
          <a:lstStyle/>
          <a:p>
            <a:r>
              <a:rPr lang="en-US" sz="4400" dirty="0" smtClean="0"/>
              <a:t>Cisco Routers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772400" cy="2739008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3600" b="1" dirty="0" smtClean="0"/>
              <a:t>Presented By</a:t>
            </a:r>
          </a:p>
          <a:p>
            <a:pPr algn="ctr"/>
            <a:r>
              <a:rPr lang="en-US" sz="3600" b="1" dirty="0" smtClean="0"/>
              <a:t>Dr. </a:t>
            </a:r>
            <a:r>
              <a:rPr lang="en-US" sz="3600" b="1" dirty="0" err="1" smtClean="0"/>
              <a:t>Waleed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Alseat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Mutah University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50938"/>
            <a:ext cx="25908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Management Ports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2800350"/>
            <a:ext cx="8297862" cy="3810000"/>
          </a:xfrm>
        </p:spPr>
        <p:txBody>
          <a:bodyPr/>
          <a:lstStyle/>
          <a:p>
            <a:pPr eaLnBrk="1" hangingPunct="1"/>
            <a:r>
              <a:rPr lang="en-US" sz="1600" b="1" smtClean="0"/>
              <a:t>Console port</a:t>
            </a:r>
            <a:r>
              <a:rPr lang="en-US" sz="1600" smtClean="0"/>
              <a:t> - Most common of the management ports </a:t>
            </a:r>
          </a:p>
          <a:p>
            <a:pPr lvl="1" indent="0" eaLnBrk="1" hangingPunct="1"/>
            <a:r>
              <a:rPr lang="en-US" sz="1600" smtClean="0"/>
              <a:t>Used to connect a terminal, </a:t>
            </a:r>
          </a:p>
          <a:p>
            <a:pPr lvl="1" indent="0" eaLnBrk="1" hangingPunct="1"/>
            <a:r>
              <a:rPr lang="en-US" sz="1600" smtClean="0"/>
              <a:t>Or most likely a PC running terminal emulator software, </a:t>
            </a:r>
          </a:p>
          <a:p>
            <a:pPr eaLnBrk="1" hangingPunct="1"/>
            <a:r>
              <a:rPr lang="en-US" sz="1600" smtClean="0"/>
              <a:t>No need for network access to that router. </a:t>
            </a:r>
          </a:p>
          <a:p>
            <a:pPr eaLnBrk="1" hangingPunct="1"/>
            <a:r>
              <a:rPr lang="en-US" sz="1600" smtClean="0"/>
              <a:t>The console port must be used during initial configuration of the router.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b="1" smtClean="0"/>
              <a:t>Auxiliary (AUX) port</a:t>
            </a:r>
            <a:r>
              <a:rPr lang="en-US" sz="1600" smtClean="0"/>
              <a:t> </a:t>
            </a:r>
          </a:p>
          <a:p>
            <a:pPr eaLnBrk="1" hangingPunct="1"/>
            <a:r>
              <a:rPr lang="en-US" sz="1600" smtClean="0"/>
              <a:t>Not all routers have auxiliary ports.</a:t>
            </a:r>
          </a:p>
          <a:p>
            <a:pPr lvl="1" indent="0" eaLnBrk="1" hangingPunct="1"/>
            <a:r>
              <a:rPr lang="en-US" sz="1600" smtClean="0"/>
              <a:t>At times, can be used similarly to a console port </a:t>
            </a:r>
          </a:p>
          <a:p>
            <a:pPr lvl="1" indent="0" eaLnBrk="1" hangingPunct="1"/>
            <a:r>
              <a:rPr lang="en-US" sz="1600" smtClean="0"/>
              <a:t>Can also be used to attach a modem. </a:t>
            </a:r>
          </a:p>
          <a:p>
            <a:pPr eaLnBrk="1" hangingPunct="1"/>
            <a:r>
              <a:rPr lang="en-US" sz="1600" b="1" smtClean="0"/>
              <a:t>Note</a:t>
            </a:r>
            <a:r>
              <a:rPr lang="en-US" sz="1600" smtClean="0"/>
              <a:t>: </a:t>
            </a:r>
            <a:r>
              <a:rPr lang="en-US" sz="1600" i="1" smtClean="0"/>
              <a:t>Auxiliary ports will not be used in this curriculum.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3" y="473075"/>
            <a:ext cx="5638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323975"/>
            <a:ext cx="25908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Router Interfaces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3219450"/>
            <a:ext cx="8297863" cy="3638550"/>
          </a:xfrm>
        </p:spPr>
        <p:txBody>
          <a:bodyPr/>
          <a:lstStyle/>
          <a:p>
            <a:pPr eaLnBrk="1" hangingPunct="1"/>
            <a:r>
              <a:rPr lang="en-US" sz="1600" smtClean="0"/>
              <a:t>Interface</a:t>
            </a:r>
            <a:r>
              <a:rPr lang="en-US" sz="1600" i="1" smtClean="0"/>
              <a:t> </a:t>
            </a:r>
            <a:r>
              <a:rPr lang="en-US" sz="1600" smtClean="0"/>
              <a:t>on Cisco routers refers to a </a:t>
            </a:r>
            <a:r>
              <a:rPr lang="en-US" sz="1600" b="1" smtClean="0"/>
              <a:t>physical connector</a:t>
            </a:r>
            <a:r>
              <a:rPr lang="en-US" sz="1600" smtClean="0"/>
              <a:t> on the router whose main purpose is to </a:t>
            </a:r>
            <a:r>
              <a:rPr lang="en-US" sz="1600" b="1" smtClean="0"/>
              <a:t>receive and forward packets</a:t>
            </a:r>
            <a:r>
              <a:rPr lang="en-US" sz="1600" smtClean="0"/>
              <a:t>. </a:t>
            </a:r>
          </a:p>
          <a:p>
            <a:pPr eaLnBrk="1" hangingPunct="1"/>
            <a:r>
              <a:rPr lang="en-US" sz="1600" smtClean="0"/>
              <a:t>Routers have multiple interfaces used to connect to multiple networks which may mean:</a:t>
            </a:r>
          </a:p>
          <a:p>
            <a:pPr lvl="1" indent="0" eaLnBrk="1" hangingPunct="1"/>
            <a:r>
              <a:rPr lang="en-US" sz="1600" smtClean="0"/>
              <a:t>Various types of </a:t>
            </a:r>
            <a:r>
              <a:rPr lang="en-US" sz="1600" b="1" smtClean="0"/>
              <a:t>networks</a:t>
            </a:r>
          </a:p>
          <a:p>
            <a:pPr lvl="1" indent="0" eaLnBrk="1" hangingPunct="1"/>
            <a:r>
              <a:rPr lang="en-US" sz="1600" smtClean="0"/>
              <a:t>Different types of </a:t>
            </a:r>
            <a:r>
              <a:rPr lang="en-US" sz="1600" b="1" smtClean="0"/>
              <a:t>media and connectors</a:t>
            </a:r>
            <a:r>
              <a:rPr lang="en-US" sz="1600" smtClean="0"/>
              <a:t>. </a:t>
            </a:r>
          </a:p>
          <a:p>
            <a:pPr lvl="1" indent="0" eaLnBrk="1" hangingPunct="1"/>
            <a:r>
              <a:rPr lang="en-US" sz="1600" smtClean="0"/>
              <a:t>Different types of </a:t>
            </a:r>
            <a:r>
              <a:rPr lang="en-US" sz="1600" b="1" smtClean="0"/>
              <a:t>interfaces</a:t>
            </a:r>
            <a:r>
              <a:rPr lang="en-US" sz="1600" smtClean="0"/>
              <a:t>. </a:t>
            </a:r>
          </a:p>
          <a:p>
            <a:pPr eaLnBrk="1" hangingPunct="1"/>
            <a:r>
              <a:rPr lang="en-US" sz="1600" smtClean="0"/>
              <a:t>For example, </a:t>
            </a:r>
            <a:r>
              <a:rPr lang="en-US" sz="1600" b="1" smtClean="0"/>
              <a:t>Fast Ethernet</a:t>
            </a:r>
            <a:r>
              <a:rPr lang="en-US" sz="1600" smtClean="0"/>
              <a:t> interfaces for connections to different </a:t>
            </a:r>
            <a:r>
              <a:rPr lang="en-US" sz="1600" b="1" smtClean="0"/>
              <a:t>LANs</a:t>
            </a:r>
            <a:r>
              <a:rPr lang="en-US" sz="1600" smtClean="0"/>
              <a:t> and also have different types of WAN interfaces used to connect a variety of serial links, including </a:t>
            </a:r>
            <a:r>
              <a:rPr lang="en-US" sz="1600" b="1" smtClean="0"/>
              <a:t>T1</a:t>
            </a:r>
            <a:r>
              <a:rPr lang="en-US" sz="1600" smtClean="0"/>
              <a:t>, </a:t>
            </a:r>
            <a:r>
              <a:rPr lang="en-US" sz="1600" b="1" smtClean="0"/>
              <a:t>DSL</a:t>
            </a:r>
            <a:r>
              <a:rPr lang="en-US" sz="1600" smtClean="0"/>
              <a:t>, and </a:t>
            </a:r>
            <a:r>
              <a:rPr lang="en-US" sz="1600" b="1" smtClean="0"/>
              <a:t>ISDN.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615950"/>
            <a:ext cx="5638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627063"/>
            <a:ext cx="4900612" cy="838200"/>
          </a:xfrm>
        </p:spPr>
        <p:txBody>
          <a:bodyPr/>
          <a:lstStyle/>
          <a:p>
            <a:pPr eaLnBrk="1" hangingPunct="1"/>
            <a:r>
              <a:rPr lang="en-US" smtClean="0"/>
              <a:t>Router Interfaces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4683125"/>
            <a:ext cx="8229600" cy="3200400"/>
          </a:xfrm>
        </p:spPr>
        <p:txBody>
          <a:bodyPr/>
          <a:lstStyle/>
          <a:p>
            <a:pPr eaLnBrk="1" hangingPunct="1"/>
            <a:r>
              <a:rPr lang="en-US" smtClean="0"/>
              <a:t>Every interface on the router:</a:t>
            </a:r>
          </a:p>
          <a:p>
            <a:pPr lvl="1" indent="0" eaLnBrk="1" hangingPunct="1"/>
            <a:r>
              <a:rPr lang="en-US" b="1" smtClean="0"/>
              <a:t>Belongs to a different network</a:t>
            </a:r>
          </a:p>
          <a:p>
            <a:pPr eaLnBrk="1" hangingPunct="1"/>
            <a:r>
              <a:rPr lang="en-US" b="1" i="1" smtClean="0"/>
              <a:t>Cisco IOS will not allow two active interfaces on the same router to belong to the same network.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87475"/>
            <a:ext cx="7065963" cy="3132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9813"/>
            <a:ext cx="8145463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LAN Interfaces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8458200" cy="4419600"/>
          </a:xfrm>
        </p:spPr>
        <p:txBody>
          <a:bodyPr/>
          <a:lstStyle/>
          <a:p>
            <a:pPr eaLnBrk="1" hangingPunct="1"/>
            <a:r>
              <a:rPr lang="en-US" sz="1600" b="1" smtClean="0"/>
              <a:t>Ethernet and Fast Ethernet interfaces. </a:t>
            </a:r>
          </a:p>
          <a:p>
            <a:pPr eaLnBrk="1" hangingPunct="1"/>
            <a:r>
              <a:rPr lang="en-US" sz="1600" b="1" smtClean="0"/>
              <a:t>Used to connect the router to the LAN, similar to how a PC’s Ethernet NIC.</a:t>
            </a:r>
          </a:p>
          <a:p>
            <a:pPr lvl="1" indent="0" eaLnBrk="1" hangingPunct="1"/>
            <a:r>
              <a:rPr lang="en-US" sz="1600" b="1" smtClean="0"/>
              <a:t>Layer 2 MAC address </a:t>
            </a:r>
          </a:p>
          <a:p>
            <a:pPr lvl="1" indent="0" eaLnBrk="1" hangingPunct="1"/>
            <a:r>
              <a:rPr lang="en-US" sz="1600" b="1" smtClean="0"/>
              <a:t>Participates in the Ethernet LAN the same way as any other hosts</a:t>
            </a:r>
            <a:r>
              <a:rPr lang="en-US" sz="1600" b="1" i="1" smtClean="0"/>
              <a:t> </a:t>
            </a:r>
            <a:r>
              <a:rPr lang="en-US" sz="1600" b="1" smtClean="0"/>
              <a:t>on that LAN. </a:t>
            </a:r>
          </a:p>
          <a:p>
            <a:pPr lvl="2" eaLnBrk="1" hangingPunct="1"/>
            <a:r>
              <a:rPr lang="en-US" sz="1600" b="1" smtClean="0"/>
              <a:t>Example: Address Resolution Protocol (ARP):</a:t>
            </a:r>
          </a:p>
          <a:p>
            <a:pPr lvl="3" indent="0" eaLnBrk="1" hangingPunct="1"/>
            <a:r>
              <a:rPr lang="en-US" sz="1600" b="1" smtClean="0"/>
              <a:t>Maintains ARP cache for that interface</a:t>
            </a:r>
          </a:p>
          <a:p>
            <a:pPr lvl="3" indent="0" eaLnBrk="1" hangingPunct="1"/>
            <a:r>
              <a:rPr lang="en-US" sz="1600" b="1" smtClean="0"/>
              <a:t>Sends ARP requests when needed</a:t>
            </a:r>
          </a:p>
          <a:p>
            <a:pPr lvl="3" indent="0" eaLnBrk="1" hangingPunct="1"/>
            <a:r>
              <a:rPr lang="en-US" sz="1600" b="1" smtClean="0"/>
              <a:t>Responds with ARP replies when required</a:t>
            </a:r>
          </a:p>
          <a:p>
            <a:pPr eaLnBrk="1" hangingPunct="1"/>
            <a:r>
              <a:rPr lang="en-US" sz="1600" b="1" smtClean="0"/>
              <a:t>Typically an RJ-45 jack (UTP). </a:t>
            </a:r>
          </a:p>
          <a:p>
            <a:pPr lvl="1" indent="0" eaLnBrk="1" hangingPunct="1"/>
            <a:r>
              <a:rPr lang="en-US" sz="1600" b="1" smtClean="0"/>
              <a:t>Router to switch: straight-through cable. </a:t>
            </a:r>
          </a:p>
          <a:p>
            <a:pPr lvl="1" indent="0" eaLnBrk="1" hangingPunct="1"/>
            <a:r>
              <a:rPr lang="en-US" sz="1600" b="1" smtClean="0"/>
              <a:t>Router to router via Ethernet interfaces, or PC’s NIC to router’s Ethernet interface: crossover cable.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14313"/>
            <a:ext cx="5486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WAN Interfaces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2438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smtClean="0"/>
              <a:t>Example: serial, ISDN, and Frame Relay interfaces.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/>
              <a:t>Used to connect routers to external networks, usually over a larger geographical distance.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/>
              <a:t>The Layer 2 encapsulation can be different types including:</a:t>
            </a:r>
          </a:p>
          <a:p>
            <a:pPr lvl="1" indent="0" eaLnBrk="1" hangingPunct="1">
              <a:lnSpc>
                <a:spcPct val="90000"/>
              </a:lnSpc>
            </a:pPr>
            <a:r>
              <a:rPr lang="en-US" sz="1600" b="1" smtClean="0"/>
              <a:t>PPP</a:t>
            </a:r>
          </a:p>
          <a:p>
            <a:pPr lvl="1" indent="0" eaLnBrk="1" hangingPunct="1">
              <a:lnSpc>
                <a:spcPct val="90000"/>
              </a:lnSpc>
            </a:pPr>
            <a:r>
              <a:rPr lang="en-US" sz="1600" b="1" smtClean="0"/>
              <a:t>Frame Relay</a:t>
            </a:r>
          </a:p>
          <a:p>
            <a:pPr lvl="1" indent="0" eaLnBrk="1" hangingPunct="1">
              <a:lnSpc>
                <a:spcPct val="90000"/>
              </a:lnSpc>
            </a:pPr>
            <a:r>
              <a:rPr lang="en-US" sz="1600" b="1" smtClean="0"/>
              <a:t>HDLC (High-Level Data Link Control).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/>
              <a:t>Similar to LAN interfaces, each WAN interface has its own IP address and subnet mask, making it a member of a specific network.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/>
              <a:t>Note: </a:t>
            </a:r>
            <a:r>
              <a:rPr lang="en-US" sz="1600" b="1" i="1" smtClean="0"/>
              <a:t>MAC addresses are used only on Ethernet interfaces and are not on WAN interfaces.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/>
              <a:t>However, WAN interfaces use their own Layer 2 addresses depending on the technology.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/>
              <a:t>Layer 2 WAN encapsulation types and addresses are covered later in the course.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495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Serial Connectors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560888"/>
            <a:ext cx="7940675" cy="1785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Cisco routers support the EIA/TIA-232, EIA/TIA-449, V.35, X.21, and EIA/TIA-530 standards for serial connections,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Memorizing these connection types is not important.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Just know that a router has a DB-60 port that can support five different cabling standards.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800600" cy="2338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1143000"/>
            <a:ext cx="4019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627063"/>
            <a:ext cx="558165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Serial Connectors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4829175"/>
            <a:ext cx="7940675" cy="2768600"/>
          </a:xfrm>
        </p:spPr>
        <p:txBody>
          <a:bodyPr/>
          <a:lstStyle/>
          <a:p>
            <a:pPr eaLnBrk="1" hangingPunct="1"/>
            <a:r>
              <a:rPr lang="en-US" smtClean="0"/>
              <a:t>Router is typically a DTE device.</a:t>
            </a:r>
          </a:p>
          <a:p>
            <a:pPr eaLnBrk="1" hangingPunct="1"/>
            <a:r>
              <a:rPr lang="en-US" smtClean="0"/>
              <a:t>The DTE cable is connected to the serial interface on the router to a CSU/DSU device (DCE).</a:t>
            </a:r>
          </a:p>
        </p:txBody>
      </p:sp>
      <p:pic>
        <p:nvPicPr>
          <p:cNvPr id="19460" name="Picture 4" descr="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750888"/>
            <a:ext cx="2895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732088"/>
            <a:ext cx="28956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72200" y="3962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cs typeface="Arial" pitchFamily="34" charset="0"/>
              </a:rPr>
              <a:t>DTE Cable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72200" y="1981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cs typeface="Arial" pitchFamily="34" charset="0"/>
              </a:rPr>
              <a:t>DCE Cable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2463"/>
            <a:ext cx="6172200" cy="2776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38238"/>
            <a:ext cx="41910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Physically Connecting a WAN Interface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3963"/>
            <a:ext cx="4398963" cy="33924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000" smtClean="0"/>
              <a:t>Typically, the router is the DTE device and is connected to a CSU/DSU, which is the DCE device.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z="1800" smtClean="0"/>
              <a:t>Serial interfaces require a clock signal to control the timing of the communications. 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z="1800" smtClean="0"/>
              <a:t>In most environments, the service provider (a DCE device such as a CSU/DSU) will provide the clock. </a:t>
            </a:r>
          </a:p>
          <a:p>
            <a:pPr lvl="1" indent="0" eaLnBrk="1" hangingPunct="1">
              <a:lnSpc>
                <a:spcPct val="85000"/>
              </a:lnSpc>
            </a:pPr>
            <a:r>
              <a:rPr lang="en-US" sz="1800" smtClean="0"/>
              <a:t>By default, Cisco routers are DTE devices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41488"/>
            <a:ext cx="4495800" cy="3387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Serial Connectors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1570038"/>
            <a:ext cx="7086600" cy="273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0700" y="4708525"/>
            <a:ext cx="7940675" cy="2946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our labs we will use serial DTE/DCE cables (no CSU/DSU) with a DTE cable connected to one router and a DCE cable connected to the other router.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Ethernet Connectors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900238"/>
            <a:ext cx="3455987" cy="3571875"/>
          </a:xfrm>
        </p:spPr>
        <p:txBody>
          <a:bodyPr/>
          <a:lstStyle/>
          <a:p>
            <a:pPr eaLnBrk="1" hangingPunct="1"/>
            <a:r>
              <a:rPr lang="en-US" smtClean="0"/>
              <a:t>Straight-through cables are used for:</a:t>
            </a:r>
          </a:p>
          <a:p>
            <a:pPr lvl="1" indent="0" eaLnBrk="1" hangingPunct="1"/>
            <a:r>
              <a:rPr lang="en-US" smtClean="0"/>
              <a:t>Switch-to-router</a:t>
            </a:r>
          </a:p>
          <a:p>
            <a:pPr lvl="1" indent="0" eaLnBrk="1" hangingPunct="1"/>
            <a:r>
              <a:rPr lang="en-US" smtClean="0"/>
              <a:t>Hub-to-router</a:t>
            </a:r>
          </a:p>
          <a:p>
            <a:pPr lvl="1" indent="0" eaLnBrk="1" hangingPunct="1"/>
            <a:r>
              <a:rPr lang="en-US" smtClean="0"/>
              <a:t>Switch-to-PC/server</a:t>
            </a:r>
          </a:p>
          <a:p>
            <a:pPr lvl="1" indent="0" eaLnBrk="1" hangingPunct="1"/>
            <a:r>
              <a:rPr lang="en-US" smtClean="0"/>
              <a:t>Hub-to-PC/server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2895600" cy="1546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33400"/>
            <a:ext cx="5019675" cy="305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0" y="38100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algn="l" defTabSz="814388" eaLnBrk="1" hangingPunct="1"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/>
              <a:t>Crossover cables are used for:</a:t>
            </a:r>
          </a:p>
          <a:p>
            <a:pPr marL="574675" lvl="1" algn="l" defTabSz="814388" eaLnBrk="1" hangingPunct="1">
              <a:spcBef>
                <a:spcPct val="35000"/>
              </a:spcBef>
              <a:buClr>
                <a:srgbClr val="708CA1"/>
              </a:buClr>
            </a:pPr>
            <a:r>
              <a:rPr lang="en-US" sz="2000"/>
              <a:t>Switch-to-switch</a:t>
            </a:r>
          </a:p>
          <a:p>
            <a:pPr marL="574675" lvl="1" algn="l" defTabSz="814388" eaLnBrk="1" hangingPunct="1">
              <a:spcBef>
                <a:spcPct val="35000"/>
              </a:spcBef>
              <a:buClr>
                <a:srgbClr val="708CA1"/>
              </a:buClr>
            </a:pPr>
            <a:r>
              <a:rPr lang="en-US" sz="2000"/>
              <a:t>PC/server-to-PC/server</a:t>
            </a:r>
          </a:p>
          <a:p>
            <a:pPr marL="574675" lvl="1" algn="l" defTabSz="814388" eaLnBrk="1" hangingPunct="1">
              <a:spcBef>
                <a:spcPct val="35000"/>
              </a:spcBef>
              <a:buClr>
                <a:srgbClr val="708CA1"/>
              </a:buClr>
            </a:pPr>
            <a:r>
              <a:rPr lang="en-US" sz="2000"/>
              <a:t>Switch-to-hub</a:t>
            </a:r>
          </a:p>
          <a:p>
            <a:pPr marL="574675" lvl="1" algn="l" defTabSz="814388" eaLnBrk="1" hangingPunct="1">
              <a:spcBef>
                <a:spcPct val="35000"/>
              </a:spcBef>
              <a:buClr>
                <a:srgbClr val="708CA1"/>
              </a:buClr>
            </a:pPr>
            <a:r>
              <a:rPr lang="en-US" sz="2000"/>
              <a:t>Hub-to-hub</a:t>
            </a:r>
          </a:p>
          <a:p>
            <a:pPr marL="574675" lvl="1" algn="l" defTabSz="814388" eaLnBrk="1" hangingPunct="1">
              <a:spcBef>
                <a:spcPct val="35000"/>
              </a:spcBef>
              <a:buClr>
                <a:srgbClr val="708CA1"/>
              </a:buClr>
            </a:pPr>
            <a:r>
              <a:rPr lang="en-US" sz="2000"/>
              <a:t>Router-to-router</a:t>
            </a:r>
          </a:p>
          <a:p>
            <a:pPr marL="574675" lvl="1" algn="l" defTabSz="814388" eaLnBrk="1" hangingPunct="1">
              <a:spcBef>
                <a:spcPct val="35000"/>
              </a:spcBef>
              <a:buClr>
                <a:srgbClr val="708CA1"/>
              </a:buClr>
            </a:pPr>
            <a:r>
              <a:rPr lang="en-US" sz="2000"/>
              <a:t>Router-to-PC/server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600" smtClean="0"/>
              <a:t>Cisco Routers models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Cisco Software components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9238" y="1844675"/>
            <a:ext cx="8283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algn="l">
              <a:lnSpc>
                <a:spcPct val="100000"/>
              </a:lnSpc>
              <a:buClr>
                <a:schemeClr val="folHlink"/>
              </a:buClr>
              <a:buFontTx/>
              <a:buChar char="•"/>
            </a:pPr>
            <a:r>
              <a:rPr lang="en-US" b="1">
                <a:cs typeface="Arial" pitchFamily="34" charset="0"/>
              </a:rPr>
              <a:t> Cisco IOS (Internetwork  Operating System)</a:t>
            </a:r>
          </a:p>
          <a:p>
            <a:pPr lvl="1" algn="l">
              <a:lnSpc>
                <a:spcPct val="10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b="1">
                <a:cs typeface="Arial" pitchFamily="34" charset="0"/>
              </a:rPr>
              <a:t>  </a:t>
            </a:r>
            <a:r>
              <a:rPr lang="en-US">
                <a:cs typeface="Arial" pitchFamily="34" charset="0"/>
              </a:rPr>
              <a:t>It is the operating system that manages  the hardware</a:t>
            </a:r>
          </a:p>
          <a:p>
            <a:pPr lvl="1" algn="l">
              <a:lnSpc>
                <a:spcPct val="10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     platform it is working on.</a:t>
            </a:r>
          </a:p>
          <a:p>
            <a:pPr lvl="1" algn="l">
              <a:lnSpc>
                <a:spcPct val="10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  <a:p>
            <a:pPr algn="l">
              <a:lnSpc>
                <a:spcPct val="100000"/>
              </a:lnSpc>
              <a:buClr>
                <a:schemeClr val="folHlink"/>
              </a:buClr>
              <a:buFontTx/>
              <a:buChar char="•"/>
            </a:pPr>
            <a:r>
              <a:rPr lang="en-US" b="1">
                <a:cs typeface="Arial" pitchFamily="34" charset="0"/>
              </a:rPr>
              <a:t> Configuration File </a:t>
            </a:r>
          </a:p>
          <a:p>
            <a:pPr lvl="1" algn="l">
              <a:lnSpc>
                <a:spcPct val="10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b="1">
                <a:cs typeface="Arial" pitchFamily="34" charset="0"/>
              </a:rPr>
              <a:t>  </a:t>
            </a:r>
            <a:r>
              <a:rPr lang="en-US">
                <a:cs typeface="Arial" pitchFamily="34" charset="0"/>
              </a:rPr>
              <a:t>It is a program file that contains commands that </a:t>
            </a:r>
          </a:p>
          <a:p>
            <a:pPr lvl="1" algn="l">
              <a:lnSpc>
                <a:spcPct val="10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     reflect how the router will react.</a:t>
            </a:r>
            <a:r>
              <a:rPr lang="en-US" b="1">
                <a:cs typeface="Arial" pitchFamily="34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4383088"/>
            <a:chOff x="0" y="0"/>
            <a:chExt cx="5760" cy="276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2458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2" name="Rectangle 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24583" name="Freeform 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>
                  <a:gd name="T0" fmla="*/ 1558835 w 58"/>
                  <a:gd name="T1" fmla="*/ 640377 h 80"/>
                  <a:gd name="T2" fmla="*/ 1127446 w 58"/>
                  <a:gd name="T3" fmla="*/ 534604 h 80"/>
                  <a:gd name="T4" fmla="*/ 562895 w 58"/>
                  <a:gd name="T5" fmla="*/ 1067793 h 80"/>
                  <a:gd name="T6" fmla="*/ 1127446 w 58"/>
                  <a:gd name="T7" fmla="*/ 1596643 h 80"/>
                  <a:gd name="T8" fmla="*/ 1558835 w 58"/>
                  <a:gd name="T9" fmla="*/ 1490871 h 80"/>
                  <a:gd name="T10" fmla="*/ 1558835 w 58"/>
                  <a:gd name="T11" fmla="*/ 2050145 h 80"/>
                  <a:gd name="T12" fmla="*/ 1102602 w 58"/>
                  <a:gd name="T13" fmla="*/ 2131247 h 80"/>
                  <a:gd name="T14" fmla="*/ 0 w 58"/>
                  <a:gd name="T15" fmla="*/ 1067793 h 80"/>
                  <a:gd name="T16" fmla="*/ 1102602 w 58"/>
                  <a:gd name="T17" fmla="*/ 0 h 80"/>
                  <a:gd name="T18" fmla="*/ 1558835 w 58"/>
                  <a:gd name="T19" fmla="*/ 81102 h 80"/>
                  <a:gd name="T20" fmla="*/ 1558835 w 58"/>
                  <a:gd name="T21" fmla="*/ 640377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4" name="Freeform 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>
                  <a:gd name="T0" fmla="*/ 1558835 w 58"/>
                  <a:gd name="T1" fmla="*/ 640377 h 80"/>
                  <a:gd name="T2" fmla="*/ 1127446 w 58"/>
                  <a:gd name="T3" fmla="*/ 534604 h 80"/>
                  <a:gd name="T4" fmla="*/ 562895 w 58"/>
                  <a:gd name="T5" fmla="*/ 1067793 h 80"/>
                  <a:gd name="T6" fmla="*/ 1127446 w 58"/>
                  <a:gd name="T7" fmla="*/ 1596643 h 80"/>
                  <a:gd name="T8" fmla="*/ 1558835 w 58"/>
                  <a:gd name="T9" fmla="*/ 1490871 h 80"/>
                  <a:gd name="T10" fmla="*/ 1558835 w 58"/>
                  <a:gd name="T11" fmla="*/ 2050145 h 80"/>
                  <a:gd name="T12" fmla="*/ 1076191 w 58"/>
                  <a:gd name="T13" fmla="*/ 2131247 h 80"/>
                  <a:gd name="T14" fmla="*/ 0 w 58"/>
                  <a:gd name="T15" fmla="*/ 1067793 h 80"/>
                  <a:gd name="T16" fmla="*/ 1076191 w 58"/>
                  <a:gd name="T17" fmla="*/ 0 h 80"/>
                  <a:gd name="T18" fmla="*/ 1558835 w 58"/>
                  <a:gd name="T19" fmla="*/ 81102 h 80"/>
                  <a:gd name="T20" fmla="*/ 1558835 w 58"/>
                  <a:gd name="T21" fmla="*/ 640377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5" name="Freeform 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>
                  <a:gd name="T0" fmla="*/ 2087516 w 80"/>
                  <a:gd name="T1" fmla="*/ 1067793 h 80"/>
                  <a:gd name="T2" fmla="*/ 1043720 w 80"/>
                  <a:gd name="T3" fmla="*/ 2131247 h 80"/>
                  <a:gd name="T4" fmla="*/ 0 w 80"/>
                  <a:gd name="T5" fmla="*/ 1067793 h 80"/>
                  <a:gd name="T6" fmla="*/ 1043720 w 80"/>
                  <a:gd name="T7" fmla="*/ 0 h 80"/>
                  <a:gd name="T8" fmla="*/ 2087516 w 80"/>
                  <a:gd name="T9" fmla="*/ 1067793 h 80"/>
                  <a:gd name="T10" fmla="*/ 1043720 w 80"/>
                  <a:gd name="T11" fmla="*/ 534604 h 80"/>
                  <a:gd name="T12" fmla="*/ 525406 w 80"/>
                  <a:gd name="T13" fmla="*/ 1067793 h 80"/>
                  <a:gd name="T14" fmla="*/ 1043720 w 80"/>
                  <a:gd name="T15" fmla="*/ 1596643 h 80"/>
                  <a:gd name="T16" fmla="*/ 1562089 w 80"/>
                  <a:gd name="T17" fmla="*/ 1067793 h 80"/>
                  <a:gd name="T18" fmla="*/ 1043720 w 80"/>
                  <a:gd name="T19" fmla="*/ 534604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80"/>
                  <a:gd name="T32" fmla="*/ 80 w 80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Freeform 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>
                  <a:gd name="T0" fmla="*/ 1256138 w 52"/>
                  <a:gd name="T1" fmla="*/ 502838 h 80"/>
                  <a:gd name="T2" fmla="*/ 853044 w 52"/>
                  <a:gd name="T3" fmla="*/ 453502 h 80"/>
                  <a:gd name="T4" fmla="*/ 535046 w 52"/>
                  <a:gd name="T5" fmla="*/ 614369 h 80"/>
                  <a:gd name="T6" fmla="*/ 771499 w 52"/>
                  <a:gd name="T7" fmla="*/ 801244 h 80"/>
                  <a:gd name="T8" fmla="*/ 908180 w 52"/>
                  <a:gd name="T9" fmla="*/ 850584 h 80"/>
                  <a:gd name="T10" fmla="*/ 1386747 w 52"/>
                  <a:gd name="T11" fmla="*/ 1441530 h 80"/>
                  <a:gd name="T12" fmla="*/ 559726 w 52"/>
                  <a:gd name="T13" fmla="*/ 2131247 h 80"/>
                  <a:gd name="T14" fmla="*/ 0 w 52"/>
                  <a:gd name="T15" fmla="*/ 2050145 h 80"/>
                  <a:gd name="T16" fmla="*/ 0 w 52"/>
                  <a:gd name="T17" fmla="*/ 1596643 h 80"/>
                  <a:gd name="T18" fmla="*/ 478567 w 52"/>
                  <a:gd name="T19" fmla="*/ 1677750 h 80"/>
                  <a:gd name="T20" fmla="*/ 853044 w 52"/>
                  <a:gd name="T21" fmla="*/ 1490871 h 80"/>
                  <a:gd name="T22" fmla="*/ 616591 w 52"/>
                  <a:gd name="T23" fmla="*/ 1279343 h 80"/>
                  <a:gd name="T24" fmla="*/ 503268 w 52"/>
                  <a:gd name="T25" fmla="*/ 1254673 h 80"/>
                  <a:gd name="T26" fmla="*/ 0 w 52"/>
                  <a:gd name="T27" fmla="*/ 640377 h 80"/>
                  <a:gd name="T28" fmla="*/ 747132 w 52"/>
                  <a:gd name="T29" fmla="*/ 0 h 80"/>
                  <a:gd name="T30" fmla="*/ 1256138 w 52"/>
                  <a:gd name="T31" fmla="*/ 81102 h 80"/>
                  <a:gd name="T32" fmla="*/ 1256138 w 52"/>
                  <a:gd name="T33" fmla="*/ 502838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0"/>
                  <a:gd name="T53" fmla="*/ 52 w 5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Freeform 1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>
                  <a:gd name="T0" fmla="*/ 485876 w 19"/>
                  <a:gd name="T1" fmla="*/ 264918 h 39"/>
                  <a:gd name="T2" fmla="*/ 257623 w 19"/>
                  <a:gd name="T3" fmla="*/ 0 h 39"/>
                  <a:gd name="T4" fmla="*/ 0 w 19"/>
                  <a:gd name="T5" fmla="*/ 264918 h 39"/>
                  <a:gd name="T6" fmla="*/ 0 w 19"/>
                  <a:gd name="T7" fmla="*/ 789088 h 39"/>
                  <a:gd name="T8" fmla="*/ 257623 w 19"/>
                  <a:gd name="T9" fmla="*/ 1029491 h 39"/>
                  <a:gd name="T10" fmla="*/ 485876 w 19"/>
                  <a:gd name="T11" fmla="*/ 789088 h 39"/>
                  <a:gd name="T12" fmla="*/ 485876 w 19"/>
                  <a:gd name="T13" fmla="*/ 26491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Freeform 1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>
                  <a:gd name="T0" fmla="*/ 485876 w 19"/>
                  <a:gd name="T1" fmla="*/ 243417 h 65"/>
                  <a:gd name="T2" fmla="*/ 228254 w 19"/>
                  <a:gd name="T3" fmla="*/ 0 h 65"/>
                  <a:gd name="T4" fmla="*/ 0 w 19"/>
                  <a:gd name="T5" fmla="*/ 243417 h 65"/>
                  <a:gd name="T6" fmla="*/ 0 w 19"/>
                  <a:gd name="T7" fmla="*/ 1500646 h 65"/>
                  <a:gd name="T8" fmla="*/ 228254 w 19"/>
                  <a:gd name="T9" fmla="*/ 1745407 h 65"/>
                  <a:gd name="T10" fmla="*/ 485876 w 19"/>
                  <a:gd name="T11" fmla="*/ 1500646 h 65"/>
                  <a:gd name="T12" fmla="*/ 485876 w 19"/>
                  <a:gd name="T13" fmla="*/ 2434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Freeform 1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>
                  <a:gd name="T0" fmla="*/ 485876 w 19"/>
                  <a:gd name="T1" fmla="*/ 240710 h 120"/>
                  <a:gd name="T2" fmla="*/ 257623 w 19"/>
                  <a:gd name="T3" fmla="*/ 0 h 120"/>
                  <a:gd name="T4" fmla="*/ 0 w 19"/>
                  <a:gd name="T5" fmla="*/ 240710 h 120"/>
                  <a:gd name="T6" fmla="*/ 0 w 19"/>
                  <a:gd name="T7" fmla="*/ 2934246 h 120"/>
                  <a:gd name="T8" fmla="*/ 257623 w 19"/>
                  <a:gd name="T9" fmla="*/ 3174884 h 120"/>
                  <a:gd name="T10" fmla="*/ 485876 w 19"/>
                  <a:gd name="T11" fmla="*/ 2934246 h 120"/>
                  <a:gd name="T12" fmla="*/ 485876 w 19"/>
                  <a:gd name="T13" fmla="*/ 24071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Freeform 1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>
                  <a:gd name="T0" fmla="*/ 485876 w 19"/>
                  <a:gd name="T1" fmla="*/ 243417 h 65"/>
                  <a:gd name="T2" fmla="*/ 228254 w 19"/>
                  <a:gd name="T3" fmla="*/ 0 h 65"/>
                  <a:gd name="T4" fmla="*/ 0 w 19"/>
                  <a:gd name="T5" fmla="*/ 243417 h 65"/>
                  <a:gd name="T6" fmla="*/ 0 w 19"/>
                  <a:gd name="T7" fmla="*/ 1500646 h 65"/>
                  <a:gd name="T8" fmla="*/ 228254 w 19"/>
                  <a:gd name="T9" fmla="*/ 1745407 h 65"/>
                  <a:gd name="T10" fmla="*/ 485876 w 19"/>
                  <a:gd name="T11" fmla="*/ 1500646 h 65"/>
                  <a:gd name="T12" fmla="*/ 485876 w 19"/>
                  <a:gd name="T13" fmla="*/ 2434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Freeform 1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>
                  <a:gd name="T0" fmla="*/ 543903 w 20"/>
                  <a:gd name="T1" fmla="*/ 264918 h 39"/>
                  <a:gd name="T2" fmla="*/ 271842 w 20"/>
                  <a:gd name="T3" fmla="*/ 0 h 39"/>
                  <a:gd name="T4" fmla="*/ 0 w 20"/>
                  <a:gd name="T5" fmla="*/ 264918 h 39"/>
                  <a:gd name="T6" fmla="*/ 0 w 20"/>
                  <a:gd name="T7" fmla="*/ 789088 h 39"/>
                  <a:gd name="T8" fmla="*/ 271842 w 20"/>
                  <a:gd name="T9" fmla="*/ 1029491 h 39"/>
                  <a:gd name="T10" fmla="*/ 543903 w 20"/>
                  <a:gd name="T11" fmla="*/ 789088 h 39"/>
                  <a:gd name="T12" fmla="*/ 543903 w 20"/>
                  <a:gd name="T13" fmla="*/ 26491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9"/>
                  <a:gd name="T23" fmla="*/ 20 w 20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Freeform 1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>
                  <a:gd name="T0" fmla="*/ 530152 w 19"/>
                  <a:gd name="T1" fmla="*/ 243417 h 65"/>
                  <a:gd name="T2" fmla="*/ 278627 w 19"/>
                  <a:gd name="T3" fmla="*/ 0 h 65"/>
                  <a:gd name="T4" fmla="*/ 0 w 19"/>
                  <a:gd name="T5" fmla="*/ 243417 h 65"/>
                  <a:gd name="T6" fmla="*/ 0 w 19"/>
                  <a:gd name="T7" fmla="*/ 1500646 h 65"/>
                  <a:gd name="T8" fmla="*/ 278627 w 19"/>
                  <a:gd name="T9" fmla="*/ 1745407 h 65"/>
                  <a:gd name="T10" fmla="*/ 530152 w 19"/>
                  <a:gd name="T11" fmla="*/ 1500646 h 65"/>
                  <a:gd name="T12" fmla="*/ 530152 w 19"/>
                  <a:gd name="T13" fmla="*/ 2434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Freeform 1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>
                  <a:gd name="T0" fmla="*/ 530152 w 19"/>
                  <a:gd name="T1" fmla="*/ 240710 h 120"/>
                  <a:gd name="T2" fmla="*/ 251524 w 19"/>
                  <a:gd name="T3" fmla="*/ 0 h 120"/>
                  <a:gd name="T4" fmla="*/ 0 w 19"/>
                  <a:gd name="T5" fmla="*/ 240710 h 120"/>
                  <a:gd name="T6" fmla="*/ 0 w 19"/>
                  <a:gd name="T7" fmla="*/ 2934246 h 120"/>
                  <a:gd name="T8" fmla="*/ 251524 w 19"/>
                  <a:gd name="T9" fmla="*/ 3174884 h 120"/>
                  <a:gd name="T10" fmla="*/ 530152 w 19"/>
                  <a:gd name="T11" fmla="*/ 2934246 h 120"/>
                  <a:gd name="T12" fmla="*/ 530152 w 19"/>
                  <a:gd name="T13" fmla="*/ 24071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Freeform 1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>
                  <a:gd name="T0" fmla="*/ 530152 w 19"/>
                  <a:gd name="T1" fmla="*/ 243417 h 65"/>
                  <a:gd name="T2" fmla="*/ 278627 w 19"/>
                  <a:gd name="T3" fmla="*/ 0 h 65"/>
                  <a:gd name="T4" fmla="*/ 0 w 19"/>
                  <a:gd name="T5" fmla="*/ 243417 h 65"/>
                  <a:gd name="T6" fmla="*/ 0 w 19"/>
                  <a:gd name="T7" fmla="*/ 1500646 h 65"/>
                  <a:gd name="T8" fmla="*/ 278627 w 19"/>
                  <a:gd name="T9" fmla="*/ 1745407 h 65"/>
                  <a:gd name="T10" fmla="*/ 530152 w 19"/>
                  <a:gd name="T11" fmla="*/ 1500646 h 65"/>
                  <a:gd name="T12" fmla="*/ 530152 w 19"/>
                  <a:gd name="T13" fmla="*/ 2434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Freeform 1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>
                  <a:gd name="T0" fmla="*/ 530152 w 19"/>
                  <a:gd name="T1" fmla="*/ 264918 h 39"/>
                  <a:gd name="T2" fmla="*/ 251524 w 19"/>
                  <a:gd name="T3" fmla="*/ 0 h 39"/>
                  <a:gd name="T4" fmla="*/ 0 w 19"/>
                  <a:gd name="T5" fmla="*/ 264918 h 39"/>
                  <a:gd name="T6" fmla="*/ 0 w 19"/>
                  <a:gd name="T7" fmla="*/ 789088 h 39"/>
                  <a:gd name="T8" fmla="*/ 251524 w 19"/>
                  <a:gd name="T9" fmla="*/ 1029491 h 39"/>
                  <a:gd name="T10" fmla="*/ 530152 w 19"/>
                  <a:gd name="T11" fmla="*/ 789088 h 39"/>
                  <a:gd name="T12" fmla="*/ 530152 w 19"/>
                  <a:gd name="T13" fmla="*/ 26491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0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ar-EG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7000" y="457200"/>
            <a:ext cx="9017000" cy="838200"/>
          </a:xfrm>
        </p:spPr>
        <p:txBody>
          <a:bodyPr/>
          <a:lstStyle/>
          <a:p>
            <a:r>
              <a:rPr lang="en-US" smtClean="0"/>
              <a:t>How to choose the appropriate Cisco router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http://www.cisco.com/en/US/products/hw/routers/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671763"/>
            <a:ext cx="3768725" cy="1125537"/>
          </a:xfrm>
        </p:spPr>
        <p:txBody>
          <a:bodyPr/>
          <a:lstStyle/>
          <a:p>
            <a:pPr algn="ctr" eaLnBrk="1" hangingPunct="1"/>
            <a:r>
              <a:rPr lang="en-US" sz="2600" smtClean="0"/>
              <a:t>Router Initialization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900238"/>
            <a:ext cx="7940675" cy="4214812"/>
          </a:xfrm>
        </p:spPr>
        <p:txBody>
          <a:bodyPr/>
          <a:lstStyle/>
          <a:p>
            <a:pPr eaLnBrk="1" hangingPunct="1"/>
            <a:r>
              <a:rPr lang="en-US" smtClean="0"/>
              <a:t>Router is typically like a computer which operates with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Two main components </a:t>
            </a:r>
          </a:p>
          <a:p>
            <a:pPr lvl="1" indent="0" eaLnBrk="1" hangingPunct="1"/>
            <a:endParaRPr lang="en-US" sz="2400" smtClean="0"/>
          </a:p>
          <a:p>
            <a:pPr lvl="1" indent="0" eaLnBrk="1" hangingPunct="1"/>
            <a:r>
              <a:rPr lang="en-US" sz="2400" b="1" smtClean="0">
                <a:solidFill>
                  <a:schemeClr val="tx2"/>
                </a:solidFill>
              </a:rPr>
              <a:t>Hardware  (</a:t>
            </a:r>
            <a:r>
              <a:rPr lang="en-US" b="1" smtClean="0">
                <a:solidFill>
                  <a:schemeClr val="tx2"/>
                </a:solidFill>
              </a:rPr>
              <a:t>Router physical components )</a:t>
            </a:r>
            <a:endParaRPr lang="en-US" sz="2400" b="1" smtClean="0">
              <a:solidFill>
                <a:schemeClr val="tx2"/>
              </a:solidFill>
            </a:endParaRPr>
          </a:p>
          <a:p>
            <a:pPr lvl="1" indent="0" eaLnBrk="1" hangingPunct="1"/>
            <a:r>
              <a:rPr lang="en-US" sz="2400" b="1" smtClean="0">
                <a:solidFill>
                  <a:schemeClr val="tx2"/>
                </a:solidFill>
              </a:rPr>
              <a:t>Software (IOS)</a:t>
            </a:r>
          </a:p>
          <a:p>
            <a:pPr lvl="2" eaLnBrk="1" hangingPunct="1"/>
            <a:r>
              <a:rPr lang="en-US" sz="2400" b="1" smtClean="0">
                <a:solidFill>
                  <a:schemeClr val="tx2"/>
                </a:solidFill>
              </a:rPr>
              <a:t>	Internetworking operating system.</a:t>
            </a:r>
          </a:p>
          <a:p>
            <a:pPr lvl="2" eaLnBrk="1" hangingPunct="1"/>
            <a:r>
              <a:rPr lang="en-US" sz="2400" b="1" smtClean="0">
                <a:solidFill>
                  <a:schemeClr val="tx2"/>
                </a:solidFill>
              </a:rPr>
              <a:t>        configuration file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Router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Router hardware components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3768725"/>
            <a:ext cx="8083550" cy="2852738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800" b="1" smtClean="0"/>
              <a:t>Power Supply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smtClean="0">
                <a:cs typeface="Arial" pitchFamily="34" charset="0"/>
              </a:rPr>
              <a:t>CPU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smtClean="0">
                <a:cs typeface="Arial" pitchFamily="34" charset="0"/>
              </a:rPr>
              <a:t>Memory (RAM </a:t>
            </a:r>
            <a:r>
              <a:rPr lang="en-US" sz="2800" b="1" smtClean="0"/>
              <a:t> , </a:t>
            </a:r>
            <a:r>
              <a:rPr lang="en-US" sz="2800" b="1" smtClean="0">
                <a:cs typeface="Arial" pitchFamily="34" charset="0"/>
              </a:rPr>
              <a:t>NVRAM</a:t>
            </a:r>
            <a:r>
              <a:rPr lang="en-US" sz="2800" b="1" smtClean="0"/>
              <a:t> ,ROM ,</a:t>
            </a:r>
            <a:r>
              <a:rPr lang="en-US" sz="2800" b="1" smtClean="0">
                <a:cs typeface="Arial" pitchFamily="34" charset="0"/>
              </a:rPr>
              <a:t>Flash  )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smtClean="0"/>
              <a:t>System bus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800" b="1" smtClean="0">
                <a:cs typeface="Arial" pitchFamily="34" charset="0"/>
              </a:rPr>
              <a:t>Interfaces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1449388"/>
            <a:ext cx="715327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Router physical characteristics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779588"/>
            <a:ext cx="748665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Router external connections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313"/>
            <a:ext cx="91440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431165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Ports and Interfaces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33763"/>
            <a:ext cx="8297863" cy="3638550"/>
          </a:xfrm>
        </p:spPr>
        <p:txBody>
          <a:bodyPr/>
          <a:lstStyle/>
          <a:p>
            <a:pPr eaLnBrk="1" hangingPunct="1"/>
            <a:r>
              <a:rPr lang="en-US" b="1" smtClean="0"/>
              <a:t>Port</a:t>
            </a:r>
            <a:r>
              <a:rPr lang="en-US" smtClean="0"/>
              <a:t> - normally means one of the management ports used for administrative access</a:t>
            </a:r>
          </a:p>
          <a:p>
            <a:pPr eaLnBrk="1" hangingPunct="1"/>
            <a:r>
              <a:rPr lang="en-US" b="1" smtClean="0"/>
              <a:t>Interface</a:t>
            </a:r>
            <a:r>
              <a:rPr lang="en-US" smtClean="0"/>
              <a:t> normally refers to interfaces that are capable of sending and receiving user traffic.</a:t>
            </a:r>
          </a:p>
          <a:p>
            <a:pPr eaLnBrk="1" hangingPunct="1"/>
            <a:r>
              <a:rPr lang="en-US" b="1" smtClean="0"/>
              <a:t>Note</a:t>
            </a:r>
            <a:r>
              <a:rPr lang="en-US" smtClean="0"/>
              <a:t>: </a:t>
            </a:r>
            <a:r>
              <a:rPr lang="en-US" i="1" smtClean="0"/>
              <a:t>However, these terms are often used interchangeably in the industry and even with IOS output.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443038"/>
            <a:ext cx="58277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78530A-7C88-46E4-9BF2-C0D65A2C6ADB}"/>
</file>

<file path=customXml/itemProps2.xml><?xml version="1.0" encoding="utf-8"?>
<ds:datastoreItem xmlns:ds="http://schemas.openxmlformats.org/officeDocument/2006/customXml" ds:itemID="{03786EEA-FB80-42F2-B570-B0DE0AA1828D}"/>
</file>

<file path=customXml/itemProps3.xml><?xml version="1.0" encoding="utf-8"?>
<ds:datastoreItem xmlns:ds="http://schemas.openxmlformats.org/officeDocument/2006/customXml" ds:itemID="{6CF4F82D-870A-4B2E-8ADE-09B2B7A9FFCC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822</Words>
  <Application>Microsoft Office PowerPoint</Application>
  <PresentationFormat>On-screen Show (4:3)</PresentationFormat>
  <Paragraphs>119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Cisco Routers  </vt:lpstr>
      <vt:lpstr>Cisco Routers models </vt:lpstr>
      <vt:lpstr>How to choose the appropriate Cisco router</vt:lpstr>
      <vt:lpstr>Router Initialization</vt:lpstr>
      <vt:lpstr>Router components </vt:lpstr>
      <vt:lpstr>Router hardware components </vt:lpstr>
      <vt:lpstr>Router physical characteristics </vt:lpstr>
      <vt:lpstr>Router external connections</vt:lpstr>
      <vt:lpstr>Ports and Interfaces</vt:lpstr>
      <vt:lpstr>Management Ports</vt:lpstr>
      <vt:lpstr>Router Interfaces</vt:lpstr>
      <vt:lpstr>Router Interfaces</vt:lpstr>
      <vt:lpstr>LAN Interfaces</vt:lpstr>
      <vt:lpstr>WAN Interfaces</vt:lpstr>
      <vt:lpstr>Serial Connectors</vt:lpstr>
      <vt:lpstr>Serial Connectors</vt:lpstr>
      <vt:lpstr>Physically Connecting a WAN Interface</vt:lpstr>
      <vt:lpstr>Serial Connectors</vt:lpstr>
      <vt:lpstr>Ethernet Connectors</vt:lpstr>
      <vt:lpstr>Cisco Software components</vt:lpstr>
      <vt:lpstr>Slide 21</vt:lpstr>
    </vt:vector>
  </TitlesOfParts>
  <Company>University of Brighton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Civil Head</cp:lastModifiedBy>
  <cp:revision>85</cp:revision>
  <cp:lastPrinted>2007-06-27T16:18:00Z</cp:lastPrinted>
  <dcterms:created xsi:type="dcterms:W3CDTF">2010-12-15T15:59:42Z</dcterms:created>
  <dcterms:modified xsi:type="dcterms:W3CDTF">2018-09-24T18:18:08Z</dcterms:modified>
</cp:coreProperties>
</file>