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jpeg" ContentType="image/jpeg"/>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36.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4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8.xml" ContentType="application/vnd.openxmlformats-officedocument.presentationml.slide+xml"/>
  <Override PartName="/ppt/slides/slide35.xml" ContentType="application/vnd.openxmlformats-officedocument.presentationml.slide+xml"/>
  <Override PartName="/ppt/slides/slide39.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40.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7.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16.xml" ContentType="application/vnd.openxmlformats-officedocument.presentationml.slide+xml"/>
  <Override PartName="/ppt/slides/slide43.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5"/>
  </p:notesMasterIdLst>
  <p:handoutMasterIdLst>
    <p:handoutMasterId r:id="rId46"/>
  </p:handoutMasterIdLst>
  <p:sldIdLst>
    <p:sldId id="295" r:id="rId2"/>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CB293"/>
    <a:srgbClr val="2AFFC9"/>
    <a:srgbClr val="6366E3"/>
    <a:srgbClr val="5394E3"/>
    <a:srgbClr val="598DE3"/>
    <a:srgbClr val="63A6E3"/>
    <a:srgbClr val="32A7E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87" d="100"/>
          <a:sy n="87" d="100"/>
        </p:scale>
        <p:origin x="-876" y="-72"/>
      </p:cViewPr>
      <p:guideLst>
        <p:guide orient="horz" pos="2160"/>
        <p:guide pos="2880"/>
      </p:guideLst>
    </p:cSldViewPr>
  </p:slideViewPr>
  <p:outlineViewPr>
    <p:cViewPr>
      <p:scale>
        <a:sx n="72" d="100"/>
        <a:sy n="72" d="100"/>
      </p:scale>
      <p:origin x="0" y="0"/>
    </p:cViewPr>
    <p:sldLst>
      <p:sld r:id="rId1" collapse="1"/>
    </p:sldLst>
  </p:outlineViewPr>
  <p:notesTextViewPr>
    <p:cViewPr>
      <p:scale>
        <a:sx n="100" d="100"/>
        <a:sy n="100" d="100"/>
      </p:scale>
      <p:origin x="0" y="0"/>
    </p:cViewPr>
  </p:notesTextViewPr>
  <p:sorterViewPr>
    <p:cViewPr>
      <p:scale>
        <a:sx n="150" d="100"/>
        <a:sy n="150" d="100"/>
      </p:scale>
      <p:origin x="0" y="240"/>
    </p:cViewPr>
  </p:sorterViewPr>
  <p:notesViewPr>
    <p:cSldViewPr>
      <p:cViewPr>
        <p:scale>
          <a:sx n="200" d="100"/>
          <a:sy n="200" d="100"/>
        </p:scale>
        <p:origin x="-88" y="614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88707A85-C75C-4F55-B192-241C478CBAA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18045B8-7725-49ED-8896-12536C5099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1"/>
          <p:cNvSpPr>
            <a:spLocks noGrp="1" noChangeArrowheads="1"/>
          </p:cNvSpPr>
          <p:nvPr>
            <p:ph type="sldNum" sz="quarter" idx="5"/>
          </p:nvPr>
        </p:nvSpPr>
        <p:spPr>
          <a:noFill/>
        </p:spPr>
        <p:txBody>
          <a:bodyPr/>
          <a:lstStyle/>
          <a:p>
            <a:fld id="{928A93AE-C83D-4482-92FB-202C9A23BB6A}" type="slidenum">
              <a:rPr lang="en-US" smtClean="0"/>
              <a:pPr/>
              <a:t>4</a:t>
            </a:fld>
            <a:endParaRPr lang="en-US" smtClean="0"/>
          </a:p>
        </p:txBody>
      </p:sp>
      <p:sp>
        <p:nvSpPr>
          <p:cNvPr id="49155" name="Rectangle 2"/>
          <p:cNvSpPr>
            <a:spLocks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ar-EG"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1"/>
          <p:cNvSpPr>
            <a:spLocks noGrp="1" noChangeArrowheads="1"/>
          </p:cNvSpPr>
          <p:nvPr>
            <p:ph type="sldNum" sz="quarter" idx="5"/>
          </p:nvPr>
        </p:nvSpPr>
        <p:spPr>
          <a:noFill/>
        </p:spPr>
        <p:txBody>
          <a:bodyPr/>
          <a:lstStyle/>
          <a:p>
            <a:fld id="{7C900546-A926-4FBD-9F42-80A650D2F89A}" type="slidenum">
              <a:rPr lang="en-US" smtClean="0"/>
              <a:pPr/>
              <a:t>37</a:t>
            </a:fld>
            <a:endParaRPr lang="en-US" smtClean="0"/>
          </a:p>
        </p:txBody>
      </p:sp>
      <p:sp>
        <p:nvSpPr>
          <p:cNvPr id="58371" name="Rectangle 2"/>
          <p:cNvSpPr>
            <a:spLocks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ar-EG"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sldNum" sz="quarter" idx="5"/>
          </p:nvPr>
        </p:nvSpPr>
        <p:spPr>
          <a:noFill/>
        </p:spPr>
        <p:txBody>
          <a:bodyPr/>
          <a:lstStyle/>
          <a:p>
            <a:fld id="{BC9A1063-B2AB-4357-A9B0-8529AC5ED7FD}" type="slidenum">
              <a:rPr lang="en-US" smtClean="0"/>
              <a:pPr/>
              <a:t>43</a:t>
            </a:fld>
            <a:endParaRPr lang="en-US" smtClean="0"/>
          </a:p>
        </p:txBody>
      </p:sp>
      <p:sp>
        <p:nvSpPr>
          <p:cNvPr id="59395" name="Rectangle 2"/>
          <p:cNvSpPr>
            <a:spLocks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ar-EG"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1"/>
          <p:cNvSpPr>
            <a:spLocks noGrp="1" noChangeArrowheads="1"/>
          </p:cNvSpPr>
          <p:nvPr>
            <p:ph type="sldNum" sz="quarter" idx="5"/>
          </p:nvPr>
        </p:nvSpPr>
        <p:spPr>
          <a:noFill/>
        </p:spPr>
        <p:txBody>
          <a:bodyPr/>
          <a:lstStyle/>
          <a:p>
            <a:fld id="{ED90D4B3-A409-43F4-8B30-8B11863F354B}" type="slidenum">
              <a:rPr lang="en-US" smtClean="0"/>
              <a:pPr/>
              <a:t>8</a:t>
            </a:fld>
            <a:endParaRPr lang="en-US" smtClean="0"/>
          </a:p>
        </p:txBody>
      </p:sp>
      <p:sp>
        <p:nvSpPr>
          <p:cNvPr id="50179" name="Rectangle 2"/>
          <p:cNvSpPr>
            <a:spLocks noChangeAspect="1" noChangeArrowheads="1" noTextEdit="1"/>
          </p:cNvSpPr>
          <p:nvPr>
            <p:ph type="sldImg"/>
          </p:nvPr>
        </p:nvSpPr>
        <p:spPr>
          <a:xfrm>
            <a:off x="1108588" y="302031"/>
            <a:ext cx="4671001" cy="3525282"/>
          </a:xfrm>
          <a:ln/>
        </p:spPr>
      </p:sp>
      <p:sp>
        <p:nvSpPr>
          <p:cNvPr id="50180" name="Rectangle 3"/>
          <p:cNvSpPr>
            <a:spLocks noGrp="1" noChangeArrowheads="1"/>
          </p:cNvSpPr>
          <p:nvPr>
            <p:ph type="body" idx="1"/>
          </p:nvPr>
        </p:nvSpPr>
        <p:spPr>
          <a:xfrm>
            <a:off x="524118" y="4052637"/>
            <a:ext cx="5835176" cy="4579990"/>
          </a:xfrm>
          <a:noFill/>
          <a:ln/>
        </p:spPr>
        <p:txBody>
          <a:bodyPr lIns="0" tIns="0" rIns="0" bIns="0"/>
          <a:lstStyle/>
          <a:p>
            <a:r>
              <a:rPr lang="en-US" b="1" smtClean="0"/>
              <a:t>Note:  </a:t>
            </a:r>
            <a:r>
              <a:rPr lang="en-US" smtClean="0"/>
              <a:t>Mini Cisco IOS is the Rxboot mode.</a:t>
            </a:r>
          </a:p>
          <a:p>
            <a:r>
              <a:rPr lang="en-US" smtClean="0"/>
              <a:t>One use of the ROM monitor is for password recovery. From ROM monitor, you can set the config register to 0x2142 so the NVRAM will be ignored during startup.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
          <p:cNvSpPr>
            <a:spLocks noGrp="1" noChangeArrowheads="1"/>
          </p:cNvSpPr>
          <p:nvPr>
            <p:ph type="sldNum" sz="quarter" idx="5"/>
          </p:nvPr>
        </p:nvSpPr>
        <p:spPr>
          <a:noFill/>
        </p:spPr>
        <p:txBody>
          <a:bodyPr/>
          <a:lstStyle/>
          <a:p>
            <a:fld id="{FA9990D3-30A8-404E-B285-3EE39C111059}" type="slidenum">
              <a:rPr lang="en-US" smtClean="0"/>
              <a:pPr/>
              <a:t>9</a:t>
            </a:fld>
            <a:endParaRPr lang="en-US" smtClean="0"/>
          </a:p>
        </p:txBody>
      </p:sp>
      <p:sp>
        <p:nvSpPr>
          <p:cNvPr id="51203" name="Rectangle 2"/>
          <p:cNvSpPr>
            <a:spLocks noChangeAspect="1" noChangeArrowheads="1" noTextEdit="1"/>
          </p:cNvSpPr>
          <p:nvPr>
            <p:ph type="sldImg"/>
          </p:nvPr>
        </p:nvSpPr>
        <p:spPr>
          <a:xfrm>
            <a:off x="1107001" y="302031"/>
            <a:ext cx="4670999" cy="3525282"/>
          </a:xfrm>
          <a:ln/>
        </p:spPr>
      </p:sp>
      <p:sp>
        <p:nvSpPr>
          <p:cNvPr id="51204" name="Rectangle 3"/>
          <p:cNvSpPr>
            <a:spLocks noGrp="1" noChangeArrowheads="1"/>
          </p:cNvSpPr>
          <p:nvPr>
            <p:ph type="body" idx="1"/>
          </p:nvPr>
        </p:nvSpPr>
        <p:spPr>
          <a:xfrm>
            <a:off x="524118" y="4052637"/>
            <a:ext cx="5835176" cy="4503284"/>
          </a:xfrm>
          <a:noFill/>
          <a:ln/>
        </p:spPr>
        <p:txBody>
          <a:bodyPr lIns="86483" tIns="43242" rIns="86483" bIns="43242"/>
          <a:lstStyle/>
          <a:p>
            <a:r>
              <a:rPr lang="en-US" b="1" smtClean="0"/>
              <a:t>Note: </a:t>
            </a:r>
            <a:r>
              <a:rPr lang="en-US" smtClean="0"/>
              <a:t>The 2500 series routers do not operate this way. The 2500 series routers normally run Cisco IOS from Flash. The Cisco IOS in Flash is not compressed but it is relocatable. Relocatable means the Cisco IOS image can be run from Flash or from RAM. </a:t>
            </a:r>
          </a:p>
          <a:p>
            <a:r>
              <a:rPr lang="en-US" smtClean="0"/>
              <a:t>The 2500 can run from RAM if you use the </a:t>
            </a:r>
            <a:r>
              <a:rPr lang="en-US" b="1" smtClean="0"/>
              <a:t>boot system tftp</a:t>
            </a:r>
            <a:r>
              <a:rPr lang="en-US" smtClean="0"/>
              <a:t> command to boot the Cisco IOS image. </a:t>
            </a:r>
          </a:p>
          <a:p>
            <a:r>
              <a:rPr lang="en-US" smtClean="0"/>
              <a:t>The Rxboot mode is also run from RAM on the 2500 routers.</a:t>
            </a:r>
            <a:endParaRPr lang="en-US" b="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1"/>
          <p:cNvSpPr>
            <a:spLocks noGrp="1" noChangeArrowheads="1"/>
          </p:cNvSpPr>
          <p:nvPr>
            <p:ph type="sldNum" sz="quarter" idx="5"/>
          </p:nvPr>
        </p:nvSpPr>
        <p:spPr>
          <a:noFill/>
        </p:spPr>
        <p:txBody>
          <a:bodyPr/>
          <a:lstStyle/>
          <a:p>
            <a:fld id="{B1222DB2-024B-4446-A20D-805E82E100C1}" type="slidenum">
              <a:rPr lang="en-US" smtClean="0"/>
              <a:pPr/>
              <a:t>10</a:t>
            </a:fld>
            <a:endParaRPr lang="en-US" smtClean="0"/>
          </a:p>
        </p:txBody>
      </p:sp>
      <p:sp>
        <p:nvSpPr>
          <p:cNvPr id="52227" name="Rectangle 2"/>
          <p:cNvSpPr>
            <a:spLocks noChangeAspect="1" noChangeArrowheads="1" noTextEdit="1"/>
          </p:cNvSpPr>
          <p:nvPr>
            <p:ph type="sldImg"/>
          </p:nvPr>
        </p:nvSpPr>
        <p:spPr>
          <a:xfrm>
            <a:off x="1107001" y="302031"/>
            <a:ext cx="4670999" cy="3525282"/>
          </a:xfrm>
          <a:ln/>
        </p:spPr>
      </p:sp>
      <p:sp>
        <p:nvSpPr>
          <p:cNvPr id="52228" name="Rectangle 3"/>
          <p:cNvSpPr>
            <a:spLocks noGrp="1" noChangeArrowheads="1"/>
          </p:cNvSpPr>
          <p:nvPr>
            <p:ph type="body" idx="1"/>
          </p:nvPr>
        </p:nvSpPr>
        <p:spPr>
          <a:xfrm>
            <a:off x="524118" y="4052636"/>
            <a:ext cx="5835176" cy="4429774"/>
          </a:xfrm>
          <a:noFill/>
          <a:ln/>
        </p:spPr>
        <p:txBody>
          <a:bodyPr lIns="86483" tIns="43242" rIns="86483" bIns="43242"/>
          <a:lstStyle/>
          <a:p>
            <a:r>
              <a:rPr lang="en-US" b="1" smtClean="0"/>
              <a:t>Emphasize: </a:t>
            </a:r>
            <a:r>
              <a:rPr lang="en-US" smtClean="0"/>
              <a:t> Using the default config register value (0x2102), the router will load the config from NVRAM at startup.</a:t>
            </a:r>
            <a:endParaRPr lang="en-US" b="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1"/>
          <p:cNvSpPr>
            <a:spLocks noGrp="1" noChangeArrowheads="1"/>
          </p:cNvSpPr>
          <p:nvPr>
            <p:ph type="sldNum" sz="quarter" idx="5"/>
          </p:nvPr>
        </p:nvSpPr>
        <p:spPr>
          <a:noFill/>
        </p:spPr>
        <p:txBody>
          <a:bodyPr/>
          <a:lstStyle/>
          <a:p>
            <a:fld id="{F33A21EC-8DBA-4A7D-A6DF-0BA808CA8E75}" type="slidenum">
              <a:rPr lang="en-US" smtClean="0"/>
              <a:pPr/>
              <a:t>11</a:t>
            </a:fld>
            <a:endParaRPr lang="en-US" smtClean="0"/>
          </a:p>
        </p:txBody>
      </p:sp>
      <p:sp>
        <p:nvSpPr>
          <p:cNvPr id="53251" name="Rectangle 2"/>
          <p:cNvSpPr>
            <a:spLocks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ar-EG"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sldNum" sz="quarter" idx="5"/>
          </p:nvPr>
        </p:nvSpPr>
        <p:spPr>
          <a:noFill/>
        </p:spPr>
        <p:txBody>
          <a:bodyPr/>
          <a:lstStyle/>
          <a:p>
            <a:fld id="{BF54A432-A3A3-4DE1-96AA-5BA50531113D}" type="slidenum">
              <a:rPr lang="en-US" smtClean="0"/>
              <a:pPr/>
              <a:t>19</a:t>
            </a:fld>
            <a:endParaRPr lang="en-US" smtClean="0"/>
          </a:p>
        </p:txBody>
      </p:sp>
      <p:sp>
        <p:nvSpPr>
          <p:cNvPr id="54275" name="Rectangle 2"/>
          <p:cNvSpPr>
            <a:spLocks noChangeAspect="1" noChangeArrowheads="1" noTextEdit="1"/>
          </p:cNvSpPr>
          <p:nvPr>
            <p:ph type="sldImg"/>
          </p:nvPr>
        </p:nvSpPr>
        <p:spPr>
          <a:xfrm>
            <a:off x="1107000" y="300432"/>
            <a:ext cx="4674176" cy="3526881"/>
          </a:xfrm>
          <a:ln/>
        </p:spPr>
      </p:sp>
      <p:sp>
        <p:nvSpPr>
          <p:cNvPr id="54276" name="Rectangle 3"/>
          <p:cNvSpPr>
            <a:spLocks noGrp="1" noChangeArrowheads="1"/>
          </p:cNvSpPr>
          <p:nvPr>
            <p:ph type="body" idx="1"/>
          </p:nvPr>
        </p:nvSpPr>
        <p:spPr>
          <a:xfrm>
            <a:off x="524118" y="4052637"/>
            <a:ext cx="5835176" cy="4579990"/>
          </a:xfrm>
          <a:noFill/>
          <a:ln/>
        </p:spPr>
        <p:txBody>
          <a:bodyPr/>
          <a:lstStyle/>
          <a:p>
            <a:r>
              <a:rPr lang="en-US" b="1" smtClean="0"/>
              <a:t>Purpose: </a:t>
            </a:r>
            <a:r>
              <a:rPr lang="en-US" smtClean="0"/>
              <a:t>This slide describes the console output on the Catalyst 1900 switch during startup.</a:t>
            </a:r>
            <a:endParaRPr lang="en-US" b="1" smtClean="0"/>
          </a:p>
          <a:p>
            <a:r>
              <a:rPr lang="en-US" b="1" smtClean="0"/>
              <a:t>Emphasize:</a:t>
            </a:r>
            <a:r>
              <a:rPr lang="en-US" smtClean="0"/>
              <a:t> If a POST fails, a corresponding console message will be displayed indicating the POST failure. In this slide, the switch started up without any POST error.</a:t>
            </a:r>
          </a:p>
          <a:p>
            <a:r>
              <a:rPr lang="en-US" smtClean="0"/>
              <a:t>From the User Interface menu, select K to access the command-line interface.</a:t>
            </a:r>
          </a:p>
          <a:p>
            <a:r>
              <a:rPr lang="en-US" smtClean="0"/>
              <a:t>In this class, we will only discuss the Catalyst 1900 CLI configuration method. </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sldNum" sz="quarter" idx="5"/>
          </p:nvPr>
        </p:nvSpPr>
        <p:spPr>
          <a:noFill/>
        </p:spPr>
        <p:txBody>
          <a:bodyPr/>
          <a:lstStyle/>
          <a:p>
            <a:fld id="{B741558D-F6FE-45BC-B5C5-FA12257A694F}" type="slidenum">
              <a:rPr lang="en-US" smtClean="0"/>
              <a:pPr/>
              <a:t>27</a:t>
            </a:fld>
            <a:endParaRPr lang="en-US" smtClean="0"/>
          </a:p>
        </p:txBody>
      </p:sp>
      <p:sp>
        <p:nvSpPr>
          <p:cNvPr id="55299" name="Rectangle 2"/>
          <p:cNvSpPr>
            <a:spLocks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ar-EG"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p:cNvSpPr>
            <a:spLocks noGrp="1" noChangeArrowheads="1"/>
          </p:cNvSpPr>
          <p:nvPr>
            <p:ph type="sldNum" sz="quarter" idx="5"/>
          </p:nvPr>
        </p:nvSpPr>
        <p:spPr>
          <a:noFill/>
        </p:spPr>
        <p:txBody>
          <a:bodyPr/>
          <a:lstStyle/>
          <a:p>
            <a:fld id="{C7D3CD4C-F5F7-4954-A47B-47E7D385C93D}" type="slidenum">
              <a:rPr lang="en-US" smtClean="0"/>
              <a:pPr/>
              <a:t>28</a:t>
            </a:fld>
            <a:endParaRPr lang="en-US" smtClean="0"/>
          </a:p>
        </p:txBody>
      </p:sp>
      <p:sp>
        <p:nvSpPr>
          <p:cNvPr id="56323" name="Rectangle 2"/>
          <p:cNvSpPr>
            <a:spLocks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ar-EG"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sldNum" sz="quarter" idx="5"/>
          </p:nvPr>
        </p:nvSpPr>
        <p:spPr>
          <a:noFill/>
        </p:spPr>
        <p:txBody>
          <a:bodyPr/>
          <a:lstStyle/>
          <a:p>
            <a:fld id="{EFE3AABE-3C1D-4881-B8BB-A07A1939698E}" type="slidenum">
              <a:rPr lang="en-US" smtClean="0"/>
              <a:pPr/>
              <a:t>32</a:t>
            </a:fld>
            <a:endParaRPr lang="en-US" smtClean="0"/>
          </a:p>
        </p:txBody>
      </p:sp>
      <p:sp>
        <p:nvSpPr>
          <p:cNvPr id="57347" name="Rectangle 2"/>
          <p:cNvSpPr>
            <a:spLocks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ar-EG"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B892B6-5E51-492C-965F-BB8E022869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651930-80BC-4CC0-B7D8-64E5922DD5B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29AEBB86-F3E6-47FA-BF5D-CFC90BEAA6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rtl="0" eaLnBrk="0" fontAlgn="base" hangingPunct="0">
        <a:spcBef>
          <a:spcPct val="0"/>
        </a:spcBef>
        <a:spcAft>
          <a:spcPct val="0"/>
        </a:spcAft>
        <a:defRPr sz="2800">
          <a:solidFill>
            <a:srgbClr val="5394E3"/>
          </a:solidFill>
          <a:latin typeface="+mj-lt"/>
          <a:ea typeface="+mj-ea"/>
          <a:cs typeface="+mj-cs"/>
        </a:defRPr>
      </a:lvl1pPr>
      <a:lvl2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5pPr>
      <a:lvl6pPr marL="4572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6pPr>
      <a:lvl7pPr marL="9144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7pPr>
      <a:lvl8pPr marL="13716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8pPr>
      <a:lvl9pPr marL="18288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400">
          <a:solidFill>
            <a:schemeClr val="tx1"/>
          </a:solidFill>
          <a:latin typeface="+mn-lt"/>
          <a:ea typeface="+mn-ea"/>
        </a:defRPr>
      </a:lvl4pPr>
      <a:lvl5pPr marL="2057400" indent="-228600" algn="l" rtl="0" eaLnBrk="0" fontAlgn="base" hangingPunct="0">
        <a:spcBef>
          <a:spcPct val="20000"/>
        </a:spcBef>
        <a:spcAft>
          <a:spcPct val="0"/>
        </a:spcAft>
        <a:buChar char="»"/>
        <a:defRPr sz="2400">
          <a:solidFill>
            <a:schemeClr val="tx1"/>
          </a:solidFill>
          <a:latin typeface="+mn-lt"/>
          <a:ea typeface="+mn-ea"/>
        </a:defRPr>
      </a:lvl5pPr>
      <a:lvl6pPr marL="2514600" indent="-228600" algn="l" rtl="0" fontAlgn="base">
        <a:spcBef>
          <a:spcPct val="20000"/>
        </a:spcBef>
        <a:spcAft>
          <a:spcPct val="0"/>
        </a:spcAft>
        <a:buChar char="»"/>
        <a:defRPr sz="2400">
          <a:solidFill>
            <a:schemeClr val="tx1"/>
          </a:solidFill>
          <a:latin typeface="+mn-lt"/>
          <a:ea typeface="+mn-ea"/>
        </a:defRPr>
      </a:lvl6pPr>
      <a:lvl7pPr marL="2971800" indent="-228600" algn="l" rtl="0" fontAlgn="base">
        <a:spcBef>
          <a:spcPct val="20000"/>
        </a:spcBef>
        <a:spcAft>
          <a:spcPct val="0"/>
        </a:spcAft>
        <a:buChar char="»"/>
        <a:defRPr sz="2400">
          <a:solidFill>
            <a:schemeClr val="tx1"/>
          </a:solidFill>
          <a:latin typeface="+mn-lt"/>
          <a:ea typeface="+mn-ea"/>
        </a:defRPr>
      </a:lvl7pPr>
      <a:lvl8pPr marL="3429000" indent="-228600" algn="l" rtl="0" fontAlgn="base">
        <a:spcBef>
          <a:spcPct val="20000"/>
        </a:spcBef>
        <a:spcAft>
          <a:spcPct val="0"/>
        </a:spcAft>
        <a:buChar char="»"/>
        <a:defRPr sz="2400">
          <a:solidFill>
            <a:schemeClr val="tx1"/>
          </a:solidFill>
          <a:latin typeface="+mn-lt"/>
          <a:ea typeface="+mn-ea"/>
        </a:defRPr>
      </a:lvl8pPr>
      <a:lvl9pPr marL="3886200" indent="-228600" algn="l" rtl="0" fontAlgn="base">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bbn.com/"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96752"/>
            <a:ext cx="7772400" cy="1143000"/>
          </a:xfrm>
        </p:spPr>
        <p:txBody>
          <a:bodyPr/>
          <a:lstStyle/>
          <a:p>
            <a:r>
              <a:rPr lang="en-US" sz="4400" dirty="0" smtClean="0"/>
              <a:t>Router Initialization steps </a:t>
            </a:r>
            <a:r>
              <a:rPr lang="en-US" altLang="zh-TW" sz="4400" dirty="0" smtClean="0"/>
              <a:t/>
            </a:r>
            <a:br>
              <a:rPr lang="en-US" altLang="zh-TW" sz="4400" dirty="0" smtClean="0"/>
            </a:br>
            <a:endParaRPr lang="en-US" sz="4400" b="1" dirty="0">
              <a:solidFill>
                <a:srgbClr val="C00000"/>
              </a:solidFill>
            </a:endParaRPr>
          </a:p>
        </p:txBody>
      </p:sp>
      <p:sp>
        <p:nvSpPr>
          <p:cNvPr id="3" name="Content Placeholder 2"/>
          <p:cNvSpPr>
            <a:spLocks noGrp="1"/>
          </p:cNvSpPr>
          <p:nvPr>
            <p:ph idx="1"/>
          </p:nvPr>
        </p:nvSpPr>
        <p:spPr>
          <a:xfrm>
            <a:off x="611560" y="1988840"/>
            <a:ext cx="7772400" cy="2739008"/>
          </a:xfrm>
        </p:spPr>
        <p:txBody>
          <a:bodyPr/>
          <a:lstStyle/>
          <a:p>
            <a:endParaRPr lang="en-US" dirty="0" smtClean="0"/>
          </a:p>
          <a:p>
            <a:pPr algn="ctr"/>
            <a:r>
              <a:rPr lang="en-US" sz="3600" b="1" dirty="0" smtClean="0"/>
              <a:t>Presented By</a:t>
            </a:r>
          </a:p>
          <a:p>
            <a:pPr algn="ctr"/>
            <a:r>
              <a:rPr lang="en-US" sz="3600" b="1" dirty="0" smtClean="0"/>
              <a:t>Dr. </a:t>
            </a:r>
            <a:r>
              <a:rPr lang="en-US" sz="3600" b="1" dirty="0" err="1" smtClean="0"/>
              <a:t>Waleed</a:t>
            </a:r>
            <a:r>
              <a:rPr lang="en-US" sz="3600" b="1" dirty="0" smtClean="0"/>
              <a:t> </a:t>
            </a:r>
            <a:r>
              <a:rPr lang="en-US" sz="3600" b="1" dirty="0" err="1" smtClean="0"/>
              <a:t>Alseat</a:t>
            </a:r>
            <a:endParaRPr lang="en-US" sz="3600" b="1" dirty="0" smtClean="0"/>
          </a:p>
          <a:p>
            <a:pPr algn="ctr"/>
            <a:r>
              <a:rPr lang="en-US" sz="3600" b="1" dirty="0" smtClean="0"/>
              <a:t>Mutah University</a:t>
            </a:r>
            <a:endParaRPr lang="en-US"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smtClean="0"/>
              <a:t>Loading the Configuration</a:t>
            </a:r>
          </a:p>
        </p:txBody>
      </p:sp>
      <p:sp>
        <p:nvSpPr>
          <p:cNvPr id="13315" name="Rectangle 3"/>
          <p:cNvSpPr>
            <a:spLocks noChangeArrowheads="1"/>
          </p:cNvSpPr>
          <p:nvPr/>
        </p:nvSpPr>
        <p:spPr bwMode="auto">
          <a:xfrm>
            <a:off x="412750" y="5464175"/>
            <a:ext cx="8434388" cy="949325"/>
          </a:xfrm>
          <a:prstGeom prst="rect">
            <a:avLst/>
          </a:prstGeom>
          <a:noFill/>
          <a:ln w="9525">
            <a:noFill/>
            <a:miter lim="800000"/>
            <a:headEnd/>
            <a:tailEnd/>
          </a:ln>
        </p:spPr>
        <p:txBody>
          <a:bodyPr lIns="82532" tIns="41265" rIns="82532" bIns="41265"/>
          <a:lstStyle/>
          <a:p>
            <a:pPr marL="342900" lvl="1" indent="-228600" algn="l">
              <a:spcBef>
                <a:spcPct val="35000"/>
              </a:spcBef>
              <a:buClr>
                <a:schemeClr val="folHlink"/>
              </a:buClr>
              <a:buFontTx/>
              <a:buChar char="•"/>
            </a:pPr>
            <a:r>
              <a:rPr lang="en-US" sz="2200" b="1">
                <a:cs typeface="Arial" pitchFamily="34" charset="0"/>
              </a:rPr>
              <a:t>Load and execute the configuration from NVRAM.</a:t>
            </a:r>
          </a:p>
          <a:p>
            <a:pPr marL="342900" lvl="1" indent="-228600" algn="l">
              <a:spcBef>
                <a:spcPct val="35000"/>
              </a:spcBef>
              <a:buClr>
                <a:schemeClr val="folHlink"/>
              </a:buClr>
            </a:pPr>
            <a:endParaRPr lang="en-US" sz="2500" b="1">
              <a:cs typeface="Arial" pitchFamily="34" charset="0"/>
            </a:endParaRPr>
          </a:p>
        </p:txBody>
      </p:sp>
      <p:pic>
        <p:nvPicPr>
          <p:cNvPr id="13316" name="Picture 4"/>
          <p:cNvPicPr>
            <a:picLocks noChangeAspect="1" noChangeArrowheads="1"/>
          </p:cNvPicPr>
          <p:nvPr/>
        </p:nvPicPr>
        <p:blipFill>
          <a:blip r:embed="rId3"/>
          <a:srcRect/>
          <a:stretch>
            <a:fillRect/>
          </a:stretch>
        </p:blipFill>
        <p:spPr bwMode="auto">
          <a:xfrm>
            <a:off x="1219200" y="1676400"/>
            <a:ext cx="6586538" cy="37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85750" y="728663"/>
            <a:ext cx="8145463" cy="941387"/>
          </a:xfrm>
        </p:spPr>
        <p:txBody>
          <a:bodyPr/>
          <a:lstStyle/>
          <a:p>
            <a:pPr eaLnBrk="1" hangingPunct="1"/>
            <a:r>
              <a:rPr lang="en-US" smtClean="0"/>
              <a:t>SECTION SUMMARY</a:t>
            </a:r>
          </a:p>
        </p:txBody>
      </p:sp>
      <p:sp>
        <p:nvSpPr>
          <p:cNvPr id="14339" name="Rectangle 3"/>
          <p:cNvSpPr>
            <a:spLocks noGrp="1" noChangeArrowheads="1"/>
          </p:cNvSpPr>
          <p:nvPr>
            <p:ph type="body" idx="1"/>
          </p:nvPr>
        </p:nvSpPr>
        <p:spPr>
          <a:xfrm>
            <a:off x="615950" y="2073275"/>
            <a:ext cx="7940675" cy="4784725"/>
          </a:xfrm>
        </p:spPr>
        <p:txBody>
          <a:bodyPr/>
          <a:lstStyle/>
          <a:p>
            <a:pPr marL="457200" indent="-457200" eaLnBrk="1" hangingPunct="1">
              <a:buFont typeface="Wingdings" pitchFamily="2" charset="2"/>
              <a:buAutoNum type="arabicPeriod"/>
            </a:pPr>
            <a:r>
              <a:rPr lang="en-US" sz="2800" b="1" smtClean="0">
                <a:solidFill>
                  <a:schemeClr val="tx2"/>
                </a:solidFill>
              </a:rPr>
              <a:t>Router hardware components</a:t>
            </a:r>
          </a:p>
          <a:p>
            <a:pPr marL="457200" indent="-457200" eaLnBrk="1" hangingPunct="1">
              <a:buFont typeface="Wingdings" pitchFamily="2" charset="2"/>
              <a:buAutoNum type="arabicPeriod"/>
            </a:pPr>
            <a:r>
              <a:rPr lang="en-US" sz="2800" b="1" smtClean="0">
                <a:solidFill>
                  <a:schemeClr val="tx2"/>
                </a:solidFill>
              </a:rPr>
              <a:t>Cisco Software components</a:t>
            </a:r>
          </a:p>
          <a:p>
            <a:pPr marL="457200" indent="-457200" eaLnBrk="1" hangingPunct="1">
              <a:buFont typeface="Wingdings" pitchFamily="2" charset="2"/>
              <a:buAutoNum type="arabicPeriod"/>
            </a:pPr>
            <a:r>
              <a:rPr lang="en-US" sz="2800" b="1" smtClean="0">
                <a:solidFill>
                  <a:schemeClr val="tx2"/>
                </a:solidFill>
              </a:rPr>
              <a:t>Router memory</a:t>
            </a:r>
          </a:p>
          <a:p>
            <a:pPr marL="457200" indent="-457200" eaLnBrk="1" hangingPunct="1">
              <a:buFont typeface="Wingdings" pitchFamily="2" charset="2"/>
              <a:buAutoNum type="arabicPeriod"/>
            </a:pPr>
            <a:r>
              <a:rPr lang="en-US" sz="2800" b="1" smtClean="0">
                <a:solidFill>
                  <a:schemeClr val="tx2"/>
                </a:solidFill>
              </a:rPr>
              <a:t>Router Initialization Steps.</a:t>
            </a:r>
          </a:p>
          <a:p>
            <a:pPr marL="457200" indent="-457200" eaLnBrk="1" hangingPunct="1">
              <a:buFont typeface="Wingdings" pitchFamily="2" charset="2"/>
              <a:buNone/>
            </a:pPr>
            <a:endParaRPr lang="en-US" sz="2800" b="1" smtClean="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algn="ctr" eaLnBrk="1" hangingPunct="1"/>
            <a:r>
              <a:rPr lang="en-US" sz="2600" smtClean="0"/>
              <a:t>Router Access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ROUTER ACCESS METHODS</a:t>
            </a:r>
          </a:p>
        </p:txBody>
      </p:sp>
      <p:sp>
        <p:nvSpPr>
          <p:cNvPr id="16387" name="Rectangle 4"/>
          <p:cNvSpPr>
            <a:spLocks noGrp="1" noChangeArrowheads="1"/>
          </p:cNvSpPr>
          <p:nvPr>
            <p:ph type="body" idx="1"/>
          </p:nvPr>
        </p:nvSpPr>
        <p:spPr>
          <a:xfrm>
            <a:off x="655638" y="1752600"/>
            <a:ext cx="7940675" cy="4191000"/>
          </a:xfrm>
          <a:noFill/>
        </p:spPr>
        <p:txBody>
          <a:bodyPr/>
          <a:lstStyle/>
          <a:p>
            <a:pPr eaLnBrk="1" hangingPunct="1"/>
            <a:r>
              <a:rPr lang="en-US" smtClean="0"/>
              <a:t>Directly using the console port</a:t>
            </a:r>
          </a:p>
          <a:p>
            <a:pPr lvl="1" indent="0" eaLnBrk="1" hangingPunct="1"/>
            <a:r>
              <a:rPr lang="en-US" smtClean="0"/>
              <a:t>No configuration needed on the router</a:t>
            </a:r>
          </a:p>
          <a:p>
            <a:pPr eaLnBrk="1" hangingPunct="1"/>
            <a:r>
              <a:rPr lang="en-US" smtClean="0"/>
              <a:t>Telnet – over the network</a:t>
            </a:r>
          </a:p>
          <a:p>
            <a:pPr lvl="1" indent="0" eaLnBrk="1" hangingPunct="1"/>
            <a:r>
              <a:rPr lang="en-US" smtClean="0"/>
              <a:t>Network connection</a:t>
            </a:r>
          </a:p>
          <a:p>
            <a:pPr lvl="1" indent="0" eaLnBrk="1" hangingPunct="1"/>
            <a:r>
              <a:rPr lang="en-US" smtClean="0"/>
              <a:t>Network configuration on both ends (IP address, subnet mask, etc.)</a:t>
            </a:r>
          </a:p>
          <a:p>
            <a:pPr lvl="1" indent="0" eaLnBrk="1" hangingPunct="1"/>
            <a:r>
              <a:rPr lang="en-US" smtClean="0"/>
              <a:t>Telnet password configured on router</a:t>
            </a:r>
          </a:p>
          <a:p>
            <a:pPr eaLnBrk="1" hangingPunct="1"/>
            <a:r>
              <a:rPr lang="en-US" smtClean="0"/>
              <a:t>Modem (AUX.PORT on the router)</a:t>
            </a:r>
          </a:p>
          <a:p>
            <a:pPr eaLnBrk="1" hangingPunct="1"/>
            <a:r>
              <a:rPr lang="en-US" smtClean="0"/>
              <a:t>Web access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Console</a:t>
            </a:r>
          </a:p>
        </p:txBody>
      </p:sp>
      <p:sp>
        <p:nvSpPr>
          <p:cNvPr id="17411" name="Rectangle 3"/>
          <p:cNvSpPr>
            <a:spLocks noGrp="1" noChangeArrowheads="1"/>
          </p:cNvSpPr>
          <p:nvPr>
            <p:ph type="body" idx="1"/>
          </p:nvPr>
        </p:nvSpPr>
        <p:spPr>
          <a:xfrm>
            <a:off x="519113" y="1489075"/>
            <a:ext cx="7940675" cy="4957763"/>
          </a:xfrm>
        </p:spPr>
        <p:txBody>
          <a:bodyPr/>
          <a:lstStyle/>
          <a:p>
            <a:pPr eaLnBrk="1" hangingPunct="1"/>
            <a:r>
              <a:rPr lang="en-US" sz="1600" smtClean="0"/>
              <a:t>The console port is a management port that provides out-of-band access to a router. </a:t>
            </a:r>
          </a:p>
          <a:p>
            <a:pPr eaLnBrk="1" hangingPunct="1"/>
            <a:r>
              <a:rPr lang="en-US" sz="1600" smtClean="0"/>
              <a:t>Examples of console use are: </a:t>
            </a:r>
          </a:p>
          <a:p>
            <a:pPr lvl="1" indent="0" eaLnBrk="1" hangingPunct="1"/>
            <a:r>
              <a:rPr lang="en-US" sz="1600" smtClean="0"/>
              <a:t>The initial configuration of the network device</a:t>
            </a:r>
          </a:p>
          <a:p>
            <a:pPr lvl="1" indent="0" eaLnBrk="1" hangingPunct="1"/>
            <a:r>
              <a:rPr lang="en-US" sz="1600" smtClean="0"/>
              <a:t>Disaster recovery procedures and troubleshooting where remote access is not possible</a:t>
            </a:r>
          </a:p>
          <a:p>
            <a:pPr lvl="1" indent="0" eaLnBrk="1" hangingPunct="1"/>
            <a:r>
              <a:rPr lang="en-US" sz="1600" smtClean="0"/>
              <a:t>Password recovery procedures</a:t>
            </a:r>
          </a:p>
        </p:txBody>
      </p:sp>
      <p:pic>
        <p:nvPicPr>
          <p:cNvPr id="17412" name="Picture 4"/>
          <p:cNvPicPr>
            <a:picLocks noChangeAspect="1" noChangeArrowheads="1"/>
          </p:cNvPicPr>
          <p:nvPr/>
        </p:nvPicPr>
        <p:blipFill>
          <a:blip r:embed="rId2"/>
          <a:srcRect l="6062" t="30981" r="43764" b="24742"/>
          <a:stretch>
            <a:fillRect/>
          </a:stretch>
        </p:blipFill>
        <p:spPr bwMode="auto">
          <a:xfrm>
            <a:off x="1065213" y="3606800"/>
            <a:ext cx="6437312" cy="325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0" y="1568450"/>
            <a:ext cx="9144000" cy="5870575"/>
          </a:xfrm>
          <a:prstGeom prst="rect">
            <a:avLst/>
          </a:prstGeom>
          <a:noFill/>
          <a:ln w="9525">
            <a:noFill/>
            <a:miter lim="800000"/>
            <a:headEnd/>
            <a:tailEnd/>
          </a:ln>
        </p:spPr>
      </p:pic>
      <p:sp>
        <p:nvSpPr>
          <p:cNvPr id="18435" name="Rectangle 6"/>
          <p:cNvSpPr>
            <a:spLocks noGrp="1" noChangeArrowheads="1"/>
          </p:cNvSpPr>
          <p:nvPr>
            <p:ph type="title"/>
          </p:nvPr>
        </p:nvSpPr>
        <p:spPr>
          <a:noFill/>
        </p:spPr>
        <p:txBody>
          <a:bodyPr/>
          <a:lstStyle/>
          <a:p>
            <a:pPr eaLnBrk="1" hangingPunct="1"/>
            <a:r>
              <a:rPr lang="en-US" smtClean="0"/>
              <a:t>AUXILIARY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Using HyperTerminal</a:t>
            </a:r>
          </a:p>
        </p:txBody>
      </p:sp>
      <p:pic>
        <p:nvPicPr>
          <p:cNvPr id="19459" name="Picture 3" descr="hyperterminal">
            <a:hlinkClick r:id="rId2"/>
          </p:cNvPr>
          <p:cNvPicPr>
            <a:picLocks noChangeAspect="1" noChangeArrowheads="1"/>
          </p:cNvPicPr>
          <p:nvPr/>
        </p:nvPicPr>
        <p:blipFill>
          <a:blip r:embed="rId3"/>
          <a:srcRect/>
          <a:stretch>
            <a:fillRect/>
          </a:stretch>
        </p:blipFill>
        <p:spPr bwMode="auto">
          <a:xfrm>
            <a:off x="349250" y="1822450"/>
            <a:ext cx="3810000" cy="2233613"/>
          </a:xfrm>
          <a:prstGeom prst="rect">
            <a:avLst/>
          </a:prstGeom>
          <a:noFill/>
          <a:ln w="9525">
            <a:noFill/>
            <a:miter lim="800000"/>
            <a:headEnd/>
            <a:tailEnd/>
          </a:ln>
        </p:spPr>
      </p:pic>
      <p:pic>
        <p:nvPicPr>
          <p:cNvPr id="19460" name="Picture 4" descr="hyperterm_cisco"/>
          <p:cNvPicPr>
            <a:picLocks noChangeAspect="1" noChangeArrowheads="1"/>
          </p:cNvPicPr>
          <p:nvPr/>
        </p:nvPicPr>
        <p:blipFill>
          <a:blip r:embed="rId4"/>
          <a:srcRect/>
          <a:stretch>
            <a:fillRect/>
          </a:stretch>
        </p:blipFill>
        <p:spPr bwMode="auto">
          <a:xfrm>
            <a:off x="4800600" y="1143000"/>
            <a:ext cx="2590800" cy="2278063"/>
          </a:xfrm>
          <a:prstGeom prst="rect">
            <a:avLst/>
          </a:prstGeom>
          <a:noFill/>
          <a:ln w="9525">
            <a:noFill/>
            <a:miter lim="800000"/>
            <a:headEnd/>
            <a:tailEnd/>
          </a:ln>
        </p:spPr>
      </p:pic>
      <p:sp>
        <p:nvSpPr>
          <p:cNvPr id="19461" name="Rectangle 5"/>
          <p:cNvSpPr>
            <a:spLocks noChangeArrowheads="1"/>
          </p:cNvSpPr>
          <p:nvPr/>
        </p:nvSpPr>
        <p:spPr bwMode="auto">
          <a:xfrm>
            <a:off x="3370263" y="2857500"/>
            <a:ext cx="838200" cy="609600"/>
          </a:xfrm>
          <a:prstGeom prst="rect">
            <a:avLst/>
          </a:prstGeom>
          <a:noFill/>
          <a:ln w="31750">
            <a:solidFill>
              <a:srgbClr val="FF0000"/>
            </a:solidFill>
            <a:miter lim="800000"/>
            <a:headEnd/>
            <a:tailEnd/>
          </a:ln>
        </p:spPr>
        <p:txBody>
          <a:bodyPr anchor="ctr">
            <a:spAutoFit/>
          </a:bodyPr>
          <a:lstStyle/>
          <a:p>
            <a:endParaRPr lang="ar-EG"/>
          </a:p>
        </p:txBody>
      </p:sp>
      <p:pic>
        <p:nvPicPr>
          <p:cNvPr id="19462" name="Picture 6" descr="hyperterm_cisco1"/>
          <p:cNvPicPr>
            <a:picLocks noChangeAspect="1" noChangeArrowheads="1"/>
          </p:cNvPicPr>
          <p:nvPr/>
        </p:nvPicPr>
        <p:blipFill>
          <a:blip r:embed="rId5"/>
          <a:srcRect/>
          <a:stretch>
            <a:fillRect/>
          </a:stretch>
        </p:blipFill>
        <p:spPr bwMode="auto">
          <a:xfrm>
            <a:off x="2362200" y="3733800"/>
            <a:ext cx="2971800" cy="2941638"/>
          </a:xfrm>
          <a:prstGeom prst="rect">
            <a:avLst/>
          </a:prstGeom>
          <a:noFill/>
          <a:ln w="9525">
            <a:noFill/>
            <a:miter lim="800000"/>
            <a:headEnd/>
            <a:tailEnd/>
          </a:ln>
        </p:spPr>
      </p:pic>
      <p:pic>
        <p:nvPicPr>
          <p:cNvPr id="19463" name="Picture 7" descr="hyperterm_cisco2"/>
          <p:cNvPicPr>
            <a:picLocks noChangeAspect="1" noChangeArrowheads="1"/>
          </p:cNvPicPr>
          <p:nvPr/>
        </p:nvPicPr>
        <p:blipFill>
          <a:blip r:embed="rId6"/>
          <a:srcRect/>
          <a:stretch>
            <a:fillRect/>
          </a:stretch>
        </p:blipFill>
        <p:spPr bwMode="auto">
          <a:xfrm>
            <a:off x="5791200" y="3581400"/>
            <a:ext cx="2817813" cy="3276600"/>
          </a:xfrm>
          <a:prstGeom prst="rect">
            <a:avLst/>
          </a:prstGeom>
          <a:noFill/>
          <a:ln w="9525">
            <a:noFill/>
            <a:miter lim="800000"/>
            <a:headEnd/>
            <a:tailEnd/>
          </a:ln>
        </p:spPr>
      </p:pic>
      <p:sp>
        <p:nvSpPr>
          <p:cNvPr id="19464" name="Oval 8"/>
          <p:cNvSpPr>
            <a:spLocks noChangeArrowheads="1"/>
          </p:cNvSpPr>
          <p:nvPr/>
        </p:nvSpPr>
        <p:spPr bwMode="auto">
          <a:xfrm>
            <a:off x="3200400" y="5715000"/>
            <a:ext cx="1298575" cy="384175"/>
          </a:xfrm>
          <a:prstGeom prst="ellipse">
            <a:avLst/>
          </a:prstGeom>
          <a:noFill/>
          <a:ln w="25400">
            <a:solidFill>
              <a:srgbClr val="FF0000"/>
            </a:solidFill>
            <a:round/>
            <a:headEnd/>
            <a:tailEnd/>
          </a:ln>
        </p:spPr>
        <p:txBody>
          <a:bodyPr wrap="none" anchor="ctr"/>
          <a:lstStyle/>
          <a:p>
            <a:endParaRPr lang="ar-EG"/>
          </a:p>
        </p:txBody>
      </p:sp>
      <p:sp>
        <p:nvSpPr>
          <p:cNvPr id="19465" name="Line 9"/>
          <p:cNvSpPr>
            <a:spLocks noChangeShapeType="1"/>
          </p:cNvSpPr>
          <p:nvPr/>
        </p:nvSpPr>
        <p:spPr bwMode="auto">
          <a:xfrm>
            <a:off x="1752600" y="5562600"/>
            <a:ext cx="1447800" cy="304800"/>
          </a:xfrm>
          <a:prstGeom prst="line">
            <a:avLst/>
          </a:prstGeom>
          <a:noFill/>
          <a:ln w="50800">
            <a:solidFill>
              <a:srgbClr val="FF0000"/>
            </a:solidFill>
            <a:round/>
            <a:headEnd/>
            <a:tailEnd type="triangle" w="med" len="med"/>
          </a:ln>
        </p:spPr>
        <p:txBody>
          <a:bodyPr/>
          <a:lstStyle/>
          <a:p>
            <a:endParaRPr lang="en-US"/>
          </a:p>
        </p:txBody>
      </p:sp>
      <p:sp>
        <p:nvSpPr>
          <p:cNvPr id="19466" name="Text Box 10"/>
          <p:cNvSpPr txBox="1">
            <a:spLocks noChangeArrowheads="1"/>
          </p:cNvSpPr>
          <p:nvPr/>
        </p:nvSpPr>
        <p:spPr bwMode="auto">
          <a:xfrm>
            <a:off x="609600" y="4800600"/>
            <a:ext cx="1371600" cy="1006475"/>
          </a:xfrm>
          <a:prstGeom prst="rect">
            <a:avLst/>
          </a:prstGeom>
          <a:noFill/>
          <a:ln w="25400">
            <a:noFill/>
            <a:miter lim="800000"/>
            <a:headEnd/>
            <a:tailEnd/>
          </a:ln>
        </p:spPr>
        <p:txBody>
          <a:bodyPr>
            <a:spAutoFit/>
          </a:bodyPr>
          <a:lstStyle/>
          <a:p>
            <a:pPr algn="l" eaLnBrk="1" hangingPunct="1">
              <a:lnSpc>
                <a:spcPct val="100000"/>
              </a:lnSpc>
              <a:spcBef>
                <a:spcPct val="50000"/>
              </a:spcBef>
            </a:pPr>
            <a:r>
              <a:rPr lang="en-US" sz="2000">
                <a:solidFill>
                  <a:srgbClr val="FF3300"/>
                </a:solidFill>
              </a:rPr>
              <a:t>Match serial port on PC</a:t>
            </a:r>
          </a:p>
        </p:txBody>
      </p:sp>
      <p:sp>
        <p:nvSpPr>
          <p:cNvPr id="19467" name="Rectangle 11"/>
          <p:cNvSpPr>
            <a:spLocks noChangeArrowheads="1"/>
          </p:cNvSpPr>
          <p:nvPr/>
        </p:nvSpPr>
        <p:spPr bwMode="auto">
          <a:xfrm>
            <a:off x="6096000" y="4191000"/>
            <a:ext cx="2286000" cy="1828800"/>
          </a:xfrm>
          <a:prstGeom prst="rect">
            <a:avLst/>
          </a:prstGeom>
          <a:noFill/>
          <a:ln w="25400">
            <a:solidFill>
              <a:srgbClr val="FF0000"/>
            </a:solidFill>
            <a:miter lim="800000"/>
            <a:headEnd/>
            <a:tailEnd/>
          </a:ln>
        </p:spPr>
        <p:txBody>
          <a:bodyPr wrap="none" anchor="ctr"/>
          <a:lstStyle/>
          <a:p>
            <a:endParaRPr lang="ar-EG"/>
          </a:p>
        </p:txBody>
      </p:sp>
      <p:sp>
        <p:nvSpPr>
          <p:cNvPr id="19468" name="Line 12"/>
          <p:cNvSpPr>
            <a:spLocks noChangeShapeType="1"/>
          </p:cNvSpPr>
          <p:nvPr/>
        </p:nvSpPr>
        <p:spPr bwMode="auto">
          <a:xfrm flipH="1">
            <a:off x="7997825" y="2814638"/>
            <a:ext cx="228600" cy="1444625"/>
          </a:xfrm>
          <a:prstGeom prst="line">
            <a:avLst/>
          </a:prstGeom>
          <a:noFill/>
          <a:ln w="50800">
            <a:solidFill>
              <a:srgbClr val="FF0000"/>
            </a:solidFill>
            <a:round/>
            <a:headEnd/>
            <a:tailEnd type="triangle" w="med" len="med"/>
          </a:ln>
        </p:spPr>
        <p:txBody>
          <a:bodyPr/>
          <a:lstStyle/>
          <a:p>
            <a:endParaRPr lang="en-US"/>
          </a:p>
        </p:txBody>
      </p:sp>
      <p:sp>
        <p:nvSpPr>
          <p:cNvPr id="19469" name="Text Box 13"/>
          <p:cNvSpPr txBox="1">
            <a:spLocks noChangeArrowheads="1"/>
          </p:cNvSpPr>
          <p:nvPr/>
        </p:nvSpPr>
        <p:spPr bwMode="auto">
          <a:xfrm>
            <a:off x="7543800" y="2362200"/>
            <a:ext cx="1371600" cy="396875"/>
          </a:xfrm>
          <a:prstGeom prst="rect">
            <a:avLst/>
          </a:prstGeom>
          <a:noFill/>
          <a:ln w="25400">
            <a:noFill/>
            <a:miter lim="800000"/>
            <a:headEnd/>
            <a:tailEnd/>
          </a:ln>
        </p:spPr>
        <p:txBody>
          <a:bodyPr>
            <a:spAutoFit/>
          </a:bodyPr>
          <a:lstStyle/>
          <a:p>
            <a:pPr algn="l" eaLnBrk="1" hangingPunct="1">
              <a:lnSpc>
                <a:spcPct val="100000"/>
              </a:lnSpc>
              <a:spcBef>
                <a:spcPct val="50000"/>
              </a:spcBef>
            </a:pPr>
            <a:r>
              <a:rPr lang="en-US" sz="2000">
                <a:solidFill>
                  <a:srgbClr val="FF3300"/>
                </a:solidFill>
              </a:rPr>
              <a:t>Settings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AUX</a:t>
            </a:r>
          </a:p>
        </p:txBody>
      </p:sp>
      <p:sp>
        <p:nvSpPr>
          <p:cNvPr id="20483" name="Rectangle 3"/>
          <p:cNvSpPr>
            <a:spLocks noGrp="1" noChangeArrowheads="1"/>
          </p:cNvSpPr>
          <p:nvPr>
            <p:ph type="body" idx="1"/>
          </p:nvPr>
        </p:nvSpPr>
        <p:spPr>
          <a:xfrm>
            <a:off x="655638" y="1900238"/>
            <a:ext cx="7940675" cy="4546600"/>
          </a:xfrm>
        </p:spPr>
        <p:txBody>
          <a:bodyPr/>
          <a:lstStyle/>
          <a:p>
            <a:pPr eaLnBrk="1" hangingPunct="1"/>
            <a:r>
              <a:rPr lang="en-US" smtClean="0"/>
              <a:t>Another way to establish a CLI session remotely is via a telephone dialup connection using a modem connected to the router's AUX port. </a:t>
            </a:r>
          </a:p>
          <a:p>
            <a:pPr eaLnBrk="1" hangingPunct="1"/>
            <a:r>
              <a:rPr lang="en-US" smtClean="0"/>
              <a:t>Similar to the console connection, this method does not require any networking services </a:t>
            </a:r>
          </a:p>
          <a:p>
            <a:pPr eaLnBrk="1" hangingPunct="1"/>
            <a:r>
              <a:rPr lang="en-US" smtClean="0"/>
              <a:t>The AUX port can also be used locally, like the console port.</a:t>
            </a:r>
          </a:p>
          <a:p>
            <a:pPr eaLnBrk="1" hangingPunct="1"/>
            <a:r>
              <a:rPr lang="en-US" smtClean="0"/>
              <a:t>Generally, the only time the AUX port is used locally instead of the console port is when there are problems using the console port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Telnet and SSH</a:t>
            </a:r>
          </a:p>
        </p:txBody>
      </p:sp>
      <p:sp>
        <p:nvSpPr>
          <p:cNvPr id="21507" name="Rectangle 3"/>
          <p:cNvSpPr>
            <a:spLocks noGrp="1" noChangeArrowheads="1"/>
          </p:cNvSpPr>
          <p:nvPr>
            <p:ph type="body" idx="1"/>
          </p:nvPr>
        </p:nvSpPr>
        <p:spPr>
          <a:xfrm>
            <a:off x="655638" y="1900238"/>
            <a:ext cx="7940675" cy="4044950"/>
          </a:xfrm>
        </p:spPr>
        <p:txBody>
          <a:bodyPr/>
          <a:lstStyle/>
          <a:p>
            <a:pPr eaLnBrk="1" hangingPunct="1"/>
            <a:r>
              <a:rPr lang="en-US" smtClean="0"/>
              <a:t>Unlike the console connection, Telnet sessions require active networking services on the device. </a:t>
            </a:r>
          </a:p>
          <a:p>
            <a:pPr eaLnBrk="1" hangingPunct="1"/>
            <a:r>
              <a:rPr lang="en-US" smtClean="0"/>
              <a:t>A host with a Telnet client can access the z sessions running on the Cisco device. </a:t>
            </a:r>
          </a:p>
          <a:p>
            <a:pPr eaLnBrk="1" hangingPunct="1"/>
            <a:r>
              <a:rPr lang="en-US" smtClean="0"/>
              <a:t>The Secure Shell (SSH) protocol is a more secure method for remote device access. </a:t>
            </a:r>
          </a:p>
          <a:p>
            <a:pPr eaLnBrk="1" hangingPunct="1"/>
            <a:r>
              <a:rPr lang="en-US" smtClean="0"/>
              <a:t>SSH client software is not provided by default on all computer operating systems.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022P_227"/>
          <p:cNvPicPr>
            <a:picLocks noChangeAspect="1" noChangeArrowheads="1"/>
          </p:cNvPicPr>
          <p:nvPr/>
        </p:nvPicPr>
        <p:blipFill>
          <a:blip r:embed="rId3"/>
          <a:srcRect/>
          <a:stretch>
            <a:fillRect/>
          </a:stretch>
        </p:blipFill>
        <p:spPr bwMode="auto">
          <a:xfrm>
            <a:off x="708025" y="2057400"/>
            <a:ext cx="7727950" cy="4605338"/>
          </a:xfrm>
          <a:prstGeom prst="rect">
            <a:avLst/>
          </a:prstGeom>
          <a:noFill/>
          <a:ln w="9525">
            <a:noFill/>
            <a:miter lim="800000"/>
            <a:headEnd/>
            <a:tailEnd/>
          </a:ln>
        </p:spPr>
      </p:pic>
      <p:sp>
        <p:nvSpPr>
          <p:cNvPr id="22531" name="Rectangle 3"/>
          <p:cNvSpPr>
            <a:spLocks noGrp="1" noChangeArrowheads="1"/>
          </p:cNvSpPr>
          <p:nvPr>
            <p:ph type="title"/>
          </p:nvPr>
        </p:nvSpPr>
        <p:spPr>
          <a:xfrm>
            <a:off x="0" y="277813"/>
            <a:ext cx="8229600" cy="1143000"/>
          </a:xfrm>
        </p:spPr>
        <p:txBody>
          <a:bodyPr/>
          <a:lstStyle/>
          <a:p>
            <a:pPr algn="ctr" eaLnBrk="1" hangingPunct="1"/>
            <a:r>
              <a:rPr lang="en-US" smtClean="0"/>
              <a:t>Setup mode</a:t>
            </a:r>
          </a:p>
        </p:txBody>
      </p:sp>
      <p:sp>
        <p:nvSpPr>
          <p:cNvPr id="22532" name="Text Box 4"/>
          <p:cNvSpPr txBox="1">
            <a:spLocks noChangeArrowheads="1"/>
          </p:cNvSpPr>
          <p:nvPr/>
        </p:nvSpPr>
        <p:spPr bwMode="auto">
          <a:xfrm>
            <a:off x="304800" y="1295400"/>
            <a:ext cx="8839200" cy="701675"/>
          </a:xfrm>
          <a:prstGeom prst="rect">
            <a:avLst/>
          </a:prstGeom>
          <a:noFill/>
          <a:ln w="9525">
            <a:noFill/>
            <a:miter lim="800000"/>
            <a:headEnd/>
            <a:tailEnd/>
          </a:ln>
        </p:spPr>
        <p:txBody>
          <a:bodyPr>
            <a:spAutoFit/>
          </a:bodyPr>
          <a:lstStyle/>
          <a:p>
            <a:pPr algn="l" rtl="1" eaLnBrk="1" hangingPunct="1">
              <a:lnSpc>
                <a:spcPct val="100000"/>
              </a:lnSpc>
              <a:spcBef>
                <a:spcPct val="50000"/>
              </a:spcBef>
            </a:pPr>
            <a:r>
              <a:rPr lang="en-US" sz="2000" b="1">
                <a:cs typeface="Arial" pitchFamily="34" charset="0"/>
              </a:rPr>
              <a:t>- Permit the administrator to install a minimal configuration for a router   ( appeared if no saved configuration , </a:t>
            </a:r>
            <a:r>
              <a:rPr lang="en-US" sz="1800" b="1">
                <a:cs typeface="Arial" pitchFamily="34" charset="0"/>
              </a:rPr>
              <a:t>Ctrl-C to skip </a:t>
            </a:r>
            <a:r>
              <a:rPr lang="en-US" sz="2000" b="1">
                <a:cs typeface="Arial" pitchFamily="34"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Router Initialization Steps.</a:t>
            </a:r>
          </a:p>
        </p:txBody>
      </p:sp>
      <p:sp>
        <p:nvSpPr>
          <p:cNvPr id="6147" name="Rectangle 3"/>
          <p:cNvSpPr>
            <a:spLocks noGrp="1" noChangeArrowheads="1"/>
          </p:cNvSpPr>
          <p:nvPr>
            <p:ph type="body" idx="1"/>
          </p:nvPr>
        </p:nvSpPr>
        <p:spPr>
          <a:xfrm>
            <a:off x="0" y="1919288"/>
            <a:ext cx="9144000" cy="4527550"/>
          </a:xfrm>
        </p:spPr>
        <p:txBody>
          <a:bodyPr/>
          <a:lstStyle/>
          <a:p>
            <a:pPr marL="457200" indent="-457200" eaLnBrk="1" hangingPunct="1">
              <a:buFont typeface="Wingdings" pitchFamily="2" charset="2"/>
              <a:buAutoNum type="arabicPeriod"/>
            </a:pPr>
            <a:r>
              <a:rPr lang="en-US" b="1" smtClean="0"/>
              <a:t>POST</a:t>
            </a:r>
          </a:p>
          <a:p>
            <a:pPr marL="457200" indent="-457200" eaLnBrk="1" hangingPunct="1">
              <a:buFont typeface="Wingdings" pitchFamily="2" charset="2"/>
              <a:buAutoNum type="arabicPeriod"/>
            </a:pPr>
            <a:r>
              <a:rPr lang="en-US" b="1" smtClean="0"/>
              <a:t>loading Bootstrap program from ROM into RAM.</a:t>
            </a:r>
          </a:p>
          <a:p>
            <a:pPr marL="457200" indent="-457200" eaLnBrk="1" hangingPunct="1">
              <a:buFont typeface="Wingdings" pitchFamily="2" charset="2"/>
              <a:buAutoNum type="arabicPeriod"/>
            </a:pPr>
            <a:r>
              <a:rPr lang="en-US" b="1" smtClean="0"/>
              <a:t>Loading IOS image into RAM.</a:t>
            </a:r>
          </a:p>
          <a:p>
            <a:pPr marL="457200" indent="-457200" eaLnBrk="1" hangingPunct="1">
              <a:buFont typeface="Wingdings" pitchFamily="2" charset="2"/>
              <a:buAutoNum type="arabicPeriod"/>
            </a:pPr>
            <a:r>
              <a:rPr lang="en-US" b="1" smtClean="0"/>
              <a:t>Loading Configuration file into RAM.</a:t>
            </a:r>
          </a:p>
          <a:p>
            <a:pPr marL="955675" lvl="1" indent="-381000" eaLnBrk="1" hangingPunct="1">
              <a:buFont typeface="Wingdings" pitchFamily="2" charset="2"/>
              <a:buNone/>
            </a:pPr>
            <a:endParaRPr lang="en-US" b="1" smtClean="0"/>
          </a:p>
          <a:p>
            <a:pPr marL="955675" lvl="1" indent="-381000" eaLnBrk="1" hangingPunct="1">
              <a:buFont typeface="Wingdings" pitchFamily="2" charset="2"/>
              <a:buChar char="§"/>
            </a:pPr>
            <a:r>
              <a:rPr lang="en-US" b="1" smtClean="0"/>
              <a:t>After POST is done the bootstrap program is loaded from</a:t>
            </a:r>
          </a:p>
          <a:p>
            <a:pPr marL="1295400" lvl="2" indent="-381000" eaLnBrk="1" hangingPunct="1">
              <a:buFont typeface="Wingdings" pitchFamily="2" charset="2"/>
              <a:buNone/>
            </a:pPr>
            <a:r>
              <a:rPr lang="en-US" b="1" smtClean="0"/>
              <a:t>ROM Into RAM to be executed </a:t>
            </a:r>
          </a:p>
          <a:p>
            <a:pPr marL="955675" lvl="1" indent="-381000" eaLnBrk="1" hangingPunct="1">
              <a:buFont typeface="Wingdings" pitchFamily="2" charset="2"/>
              <a:buChar char="§"/>
            </a:pPr>
            <a:r>
              <a:rPr lang="en-US" b="1" smtClean="0"/>
              <a:t>The main job of bootstrap program is HOW to get the</a:t>
            </a:r>
          </a:p>
          <a:p>
            <a:pPr marL="1295400" lvl="2" indent="-381000" eaLnBrk="1" hangingPunct="1">
              <a:buFont typeface="Wingdings" pitchFamily="2" charset="2"/>
              <a:buNone/>
            </a:pPr>
            <a:r>
              <a:rPr lang="en-US" b="1" smtClean="0"/>
              <a:t> IOS loaded into RAM.</a:t>
            </a:r>
          </a:p>
          <a:p>
            <a:pPr marL="955675" lvl="1" indent="-381000" eaLnBrk="1" hangingPunct="1">
              <a:buFont typeface="Wingdings" pitchFamily="2" charset="2"/>
              <a:buNone/>
            </a:pPr>
            <a:endParaRPr lang="en-US" b="1"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solidFill>
                  <a:schemeClr val="tx1"/>
                </a:solidFill>
              </a:rPr>
              <a:t>Setup Mode</a:t>
            </a:r>
          </a:p>
        </p:txBody>
      </p:sp>
      <p:sp>
        <p:nvSpPr>
          <p:cNvPr id="23555" name="Rectangle 3"/>
          <p:cNvSpPr>
            <a:spLocks noGrp="1" noChangeArrowheads="1"/>
          </p:cNvSpPr>
          <p:nvPr>
            <p:ph type="body" idx="1"/>
          </p:nvPr>
        </p:nvSpPr>
        <p:spPr/>
        <p:txBody>
          <a:bodyPr/>
          <a:lstStyle/>
          <a:p>
            <a:pPr eaLnBrk="1" hangingPunct="1"/>
            <a:r>
              <a:rPr lang="en-US" sz="2500" smtClean="0"/>
              <a:t>The router will enter setup mode when:</a:t>
            </a:r>
          </a:p>
          <a:p>
            <a:pPr lvl="1" indent="0" eaLnBrk="1" hangingPunct="1"/>
            <a:r>
              <a:rPr lang="en-US" sz="2400" smtClean="0"/>
              <a:t>The contents of NVRAM have been erased with the “erase start” command</a:t>
            </a:r>
          </a:p>
          <a:p>
            <a:pPr lvl="1" indent="0" eaLnBrk="1" hangingPunct="1"/>
            <a:r>
              <a:rPr lang="en-US" sz="2400" smtClean="0"/>
              <a:t>When the router is “out of the box” and has not been initially configured</a:t>
            </a:r>
          </a:p>
          <a:p>
            <a:pPr lvl="1" indent="0" eaLnBrk="1" hangingPunct="1"/>
            <a:r>
              <a:rPr lang="en-US" sz="2400" smtClean="0"/>
              <a:t>After deleting the backup configuration and reloading the router</a:t>
            </a:r>
          </a:p>
          <a:p>
            <a:pPr eaLnBrk="1" hangingPunct="1"/>
            <a:r>
              <a:rPr lang="en-US" sz="2500" smtClean="0">
                <a:solidFill>
                  <a:schemeClr val="accent2"/>
                </a:solidFill>
              </a:rPr>
              <a:t>You can make the router enter setup mode by entering:</a:t>
            </a:r>
          </a:p>
          <a:p>
            <a:pPr lvl="1" indent="0" eaLnBrk="1" hangingPunct="1"/>
            <a:r>
              <a:rPr lang="en-US" sz="2400" smtClean="0">
                <a:solidFill>
                  <a:schemeClr val="accent2"/>
                </a:solidFill>
              </a:rPr>
              <a:t>	Router#setup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655638" y="1900238"/>
            <a:ext cx="7940675" cy="3921125"/>
          </a:xfrm>
        </p:spPr>
        <p:txBody>
          <a:bodyPr/>
          <a:lstStyle/>
          <a:p>
            <a:pPr marL="457200" indent="-457200" eaLnBrk="1" hangingPunct="1">
              <a:buFont typeface="Wingdings" pitchFamily="2" charset="2"/>
              <a:buAutoNum type="arabicPeriod"/>
            </a:pPr>
            <a:r>
              <a:rPr lang="en-US" b="1" smtClean="0">
                <a:solidFill>
                  <a:schemeClr val="tx2"/>
                </a:solidFill>
              </a:rPr>
              <a:t>ROUTER ACCESS METHODS</a:t>
            </a:r>
          </a:p>
          <a:p>
            <a:pPr marL="955675" lvl="1" indent="-381000" eaLnBrk="1" hangingPunct="1"/>
            <a:r>
              <a:rPr lang="en-US" sz="2400" b="1" smtClean="0">
                <a:solidFill>
                  <a:schemeClr val="tx2"/>
                </a:solidFill>
              </a:rPr>
              <a:t>Console , AUXILIARY , TELNET , WEB ACCESS</a:t>
            </a:r>
          </a:p>
          <a:p>
            <a:pPr marL="457200" indent="-457200" eaLnBrk="1" hangingPunct="1">
              <a:buFont typeface="Wingdings" pitchFamily="2" charset="2"/>
              <a:buAutoNum type="arabicPeriod"/>
            </a:pPr>
            <a:r>
              <a:rPr lang="en-US" b="1" smtClean="0">
                <a:solidFill>
                  <a:schemeClr val="tx2"/>
                </a:solidFill>
              </a:rPr>
              <a:t>Using HyperTerminal</a:t>
            </a:r>
          </a:p>
          <a:p>
            <a:pPr marL="457200" indent="-457200" eaLnBrk="1" hangingPunct="1">
              <a:buFont typeface="Wingdings" pitchFamily="2" charset="2"/>
              <a:buAutoNum type="arabicPeriod"/>
            </a:pPr>
            <a:r>
              <a:rPr lang="en-US" b="1" smtClean="0">
                <a:solidFill>
                  <a:schemeClr val="tx2"/>
                </a:solidFill>
              </a:rPr>
              <a:t>Telnet and SSH</a:t>
            </a:r>
          </a:p>
          <a:p>
            <a:pPr marL="457200" indent="-457200" eaLnBrk="1" hangingPunct="1">
              <a:buFont typeface="Wingdings" pitchFamily="2" charset="2"/>
              <a:buAutoNum type="arabicPeriod"/>
            </a:pPr>
            <a:r>
              <a:rPr lang="en-US" b="1" smtClean="0">
                <a:solidFill>
                  <a:schemeClr val="tx2"/>
                </a:solidFill>
              </a:rPr>
              <a:t>Setup mode</a:t>
            </a:r>
          </a:p>
        </p:txBody>
      </p:sp>
      <p:sp>
        <p:nvSpPr>
          <p:cNvPr id="24579" name="Rectangle 4"/>
          <p:cNvSpPr>
            <a:spLocks noGrp="1" noChangeArrowheads="1"/>
          </p:cNvSpPr>
          <p:nvPr>
            <p:ph type="title"/>
          </p:nvPr>
        </p:nvSpPr>
        <p:spPr>
          <a:noFill/>
        </p:spPr>
        <p:txBody>
          <a:bodyPr/>
          <a:lstStyle/>
          <a:p>
            <a:pPr eaLnBrk="1" hangingPunct="1"/>
            <a:r>
              <a:rPr lang="en-US" smtClean="0"/>
              <a:t>SECTION SUMMARY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p:txBody>
          <a:bodyPr/>
          <a:lstStyle/>
          <a:p>
            <a:pPr algn="ctr" eaLnBrk="1" hangingPunct="1"/>
            <a:r>
              <a:rPr lang="en-US" sz="2600" smtClean="0"/>
              <a:t>CLI First look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l="8594" t="24124" r="40625" b="17654"/>
          <a:stretch>
            <a:fillRect/>
          </a:stretch>
        </p:blipFill>
        <p:spPr bwMode="auto">
          <a:xfrm>
            <a:off x="928688" y="1795463"/>
            <a:ext cx="5715000" cy="4748212"/>
          </a:xfrm>
          <a:prstGeom prst="rect">
            <a:avLst/>
          </a:prstGeom>
          <a:noFill/>
          <a:ln w="9525">
            <a:noFill/>
            <a:miter lim="800000"/>
            <a:headEnd/>
            <a:tailEnd/>
          </a:ln>
        </p:spPr>
      </p:pic>
      <p:sp>
        <p:nvSpPr>
          <p:cNvPr id="26627" name="Text Box 3"/>
          <p:cNvSpPr txBox="1">
            <a:spLocks noChangeArrowheads="1"/>
          </p:cNvSpPr>
          <p:nvPr/>
        </p:nvSpPr>
        <p:spPr bwMode="auto">
          <a:xfrm>
            <a:off x="6599238" y="3068638"/>
            <a:ext cx="1143000" cy="457200"/>
          </a:xfrm>
          <a:prstGeom prst="rect">
            <a:avLst/>
          </a:prstGeom>
          <a:noFill/>
          <a:ln w="9525">
            <a:noFill/>
            <a:miter lim="800000"/>
            <a:headEnd/>
            <a:tailEnd/>
          </a:ln>
        </p:spPr>
        <p:txBody>
          <a:bodyPr>
            <a:spAutoFit/>
          </a:bodyPr>
          <a:lstStyle/>
          <a:p>
            <a:pPr algn="l">
              <a:lnSpc>
                <a:spcPct val="100000"/>
              </a:lnSpc>
              <a:spcBef>
                <a:spcPct val="50000"/>
              </a:spcBef>
            </a:pPr>
            <a:r>
              <a:rPr lang="en-US" b="1">
                <a:solidFill>
                  <a:srgbClr val="FF0000"/>
                </a:solidFill>
                <a:latin typeface="Courier New" pitchFamily="49" charset="0"/>
              </a:rPr>
              <a:t>exit</a:t>
            </a:r>
          </a:p>
        </p:txBody>
      </p:sp>
      <p:sp>
        <p:nvSpPr>
          <p:cNvPr id="26628" name="Text Box 4"/>
          <p:cNvSpPr txBox="1">
            <a:spLocks noChangeArrowheads="1"/>
          </p:cNvSpPr>
          <p:nvPr/>
        </p:nvSpPr>
        <p:spPr bwMode="auto">
          <a:xfrm>
            <a:off x="6629400" y="2312988"/>
            <a:ext cx="1143000" cy="457200"/>
          </a:xfrm>
          <a:prstGeom prst="rect">
            <a:avLst/>
          </a:prstGeom>
          <a:noFill/>
          <a:ln w="9525">
            <a:noFill/>
            <a:miter lim="800000"/>
            <a:headEnd/>
            <a:tailEnd/>
          </a:ln>
        </p:spPr>
        <p:txBody>
          <a:bodyPr>
            <a:spAutoFit/>
          </a:bodyPr>
          <a:lstStyle/>
          <a:p>
            <a:pPr algn="l">
              <a:lnSpc>
                <a:spcPct val="100000"/>
              </a:lnSpc>
              <a:spcBef>
                <a:spcPct val="50000"/>
              </a:spcBef>
            </a:pPr>
            <a:r>
              <a:rPr lang="en-US" b="1">
                <a:solidFill>
                  <a:srgbClr val="FF0000"/>
                </a:solidFill>
                <a:latin typeface="Courier New" pitchFamily="49" charset="0"/>
              </a:rPr>
              <a:t>end</a:t>
            </a:r>
          </a:p>
        </p:txBody>
      </p:sp>
      <p:sp>
        <p:nvSpPr>
          <p:cNvPr id="26629" name="Rectangle 5"/>
          <p:cNvSpPr>
            <a:spLocks noGrp="1" noChangeArrowheads="1"/>
          </p:cNvSpPr>
          <p:nvPr>
            <p:ph type="title"/>
          </p:nvPr>
        </p:nvSpPr>
        <p:spPr/>
        <p:txBody>
          <a:bodyPr/>
          <a:lstStyle/>
          <a:p>
            <a:pPr eaLnBrk="1" hangingPunct="1"/>
            <a:r>
              <a:rPr lang="en-US" smtClean="0"/>
              <a:t>ROUTER Modes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49250" y="387350"/>
            <a:ext cx="8428038" cy="776288"/>
          </a:xfrm>
        </p:spPr>
        <p:txBody>
          <a:bodyPr/>
          <a:lstStyle/>
          <a:p>
            <a:pPr eaLnBrk="1" hangingPunct="1"/>
            <a:r>
              <a:rPr lang="en-US" smtClean="0">
                <a:solidFill>
                  <a:schemeClr val="tx1"/>
                </a:solidFill>
              </a:rPr>
              <a:t>User EXEC Mode</a:t>
            </a:r>
          </a:p>
        </p:txBody>
      </p:sp>
      <p:sp>
        <p:nvSpPr>
          <p:cNvPr id="27651" name="Rectangle 3"/>
          <p:cNvSpPr>
            <a:spLocks noGrp="1" noChangeArrowheads="1"/>
          </p:cNvSpPr>
          <p:nvPr>
            <p:ph type="body" idx="1"/>
          </p:nvPr>
        </p:nvSpPr>
        <p:spPr>
          <a:xfrm>
            <a:off x="393700" y="1284288"/>
            <a:ext cx="8337550" cy="5195887"/>
          </a:xfrm>
        </p:spPr>
        <p:txBody>
          <a:bodyPr/>
          <a:lstStyle/>
          <a:p>
            <a:pPr eaLnBrk="1" hangingPunct="1">
              <a:lnSpc>
                <a:spcPct val="110000"/>
              </a:lnSpc>
            </a:pPr>
            <a:r>
              <a:rPr lang="en-US" sz="2500" smtClean="0">
                <a:solidFill>
                  <a:schemeClr val="accent2"/>
                </a:solidFill>
                <a:latin typeface="Arial Unicode MS" pitchFamily="34" charset="-128"/>
                <a:ea typeface="Arial Unicode MS" pitchFamily="34" charset="-128"/>
                <a:cs typeface="Arial Unicode MS" pitchFamily="34" charset="-128"/>
              </a:rPr>
              <a:t>The user EXEC mode allows only a limited number of basic monitoring commands. </a:t>
            </a:r>
          </a:p>
          <a:p>
            <a:pPr eaLnBrk="1" hangingPunct="1">
              <a:lnSpc>
                <a:spcPct val="110000"/>
              </a:lnSpc>
            </a:pPr>
            <a:r>
              <a:rPr lang="en-US" sz="2500" smtClean="0">
                <a:solidFill>
                  <a:srgbClr val="000000"/>
                </a:solidFill>
                <a:latin typeface="Arial Unicode MS" pitchFamily="34" charset="-128"/>
                <a:ea typeface="Arial Unicode MS" pitchFamily="34" charset="-128"/>
                <a:cs typeface="Arial Unicode MS" pitchFamily="34" charset="-128"/>
              </a:rPr>
              <a:t>This is often referred to as a view only mode. </a:t>
            </a:r>
          </a:p>
          <a:p>
            <a:pPr eaLnBrk="1" hangingPunct="1">
              <a:lnSpc>
                <a:spcPct val="110000"/>
              </a:lnSpc>
            </a:pPr>
            <a:r>
              <a:rPr lang="en-US" sz="2500" smtClean="0">
                <a:solidFill>
                  <a:srgbClr val="000000"/>
                </a:solidFill>
                <a:latin typeface="Arial Unicode MS" pitchFamily="34" charset="-128"/>
                <a:ea typeface="Arial Unicode MS" pitchFamily="34" charset="-128"/>
                <a:cs typeface="Arial Unicode MS" pitchFamily="34" charset="-128"/>
              </a:rPr>
              <a:t>The user EXEC level does not allow any commands that might change the configuration of the router. </a:t>
            </a:r>
          </a:p>
          <a:p>
            <a:pPr eaLnBrk="1" hangingPunct="1">
              <a:lnSpc>
                <a:spcPct val="110000"/>
              </a:lnSpc>
            </a:pPr>
            <a:r>
              <a:rPr lang="en-US" sz="2500" smtClean="0">
                <a:solidFill>
                  <a:schemeClr val="accent2"/>
                </a:solidFill>
                <a:latin typeface="Arial Unicode MS" pitchFamily="34" charset="-128"/>
                <a:ea typeface="Arial Unicode MS" pitchFamily="34" charset="-128"/>
                <a:cs typeface="Arial Unicode MS" pitchFamily="34" charset="-128"/>
              </a:rPr>
              <a:t>The user EXEC mode can be identified by the </a:t>
            </a:r>
            <a:r>
              <a:rPr lang="en-US" sz="2500" b="1" smtClean="0">
                <a:solidFill>
                  <a:schemeClr val="accent2"/>
                </a:solidFill>
                <a:latin typeface="Courier"/>
                <a:ea typeface="Arial Unicode MS" pitchFamily="34" charset="-128"/>
                <a:cs typeface="Arial Unicode MS" pitchFamily="34" charset="-128"/>
              </a:rPr>
              <a:t>&gt;</a:t>
            </a:r>
            <a:r>
              <a:rPr lang="en-US" sz="2500" smtClean="0">
                <a:solidFill>
                  <a:schemeClr val="accent2"/>
                </a:solidFill>
                <a:latin typeface="Arial Unicode MS" pitchFamily="34" charset="-128"/>
                <a:ea typeface="Arial Unicode MS" pitchFamily="34" charset="-128"/>
                <a:cs typeface="Arial Unicode MS" pitchFamily="34" charset="-128"/>
              </a:rPr>
              <a:t> prompt.</a:t>
            </a:r>
          </a:p>
          <a:p>
            <a:pPr eaLnBrk="1" hangingPunct="1">
              <a:lnSpc>
                <a:spcPct val="110000"/>
              </a:lnSpc>
            </a:pPr>
            <a:endParaRPr lang="en-US" sz="2500" smtClean="0">
              <a:solidFill>
                <a:schemeClr val="accent2"/>
              </a:solidFill>
              <a:latin typeface="Arial Unicode MS" pitchFamily="34" charset="-128"/>
              <a:ea typeface="Arial Unicode MS" pitchFamily="34" charset="-128"/>
              <a:cs typeface="Arial Unicode MS" pitchFamily="34" charset="-128"/>
            </a:endParaRPr>
          </a:p>
          <a:p>
            <a:pPr lvl="1" indent="0" eaLnBrk="1" hangingPunct="1">
              <a:lnSpc>
                <a:spcPct val="110000"/>
              </a:lnSpc>
            </a:pPr>
            <a:endParaRPr lang="en-US" sz="2400" smtClean="0">
              <a:solidFill>
                <a:srgbClr val="00999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49250" y="387350"/>
            <a:ext cx="8428038" cy="776288"/>
          </a:xfrm>
        </p:spPr>
        <p:txBody>
          <a:bodyPr/>
          <a:lstStyle/>
          <a:p>
            <a:pPr eaLnBrk="1" hangingPunct="1"/>
            <a:r>
              <a:rPr lang="en-US" smtClean="0">
                <a:solidFill>
                  <a:schemeClr val="tx1"/>
                </a:solidFill>
              </a:rPr>
              <a:t>Privileged EXEC Mode</a:t>
            </a:r>
          </a:p>
        </p:txBody>
      </p:sp>
      <p:sp>
        <p:nvSpPr>
          <p:cNvPr id="28675" name="Rectangle 3"/>
          <p:cNvSpPr>
            <a:spLocks noGrp="1" noChangeArrowheads="1"/>
          </p:cNvSpPr>
          <p:nvPr>
            <p:ph type="body" idx="1"/>
          </p:nvPr>
        </p:nvSpPr>
        <p:spPr>
          <a:xfrm>
            <a:off x="393700" y="1284288"/>
            <a:ext cx="8337550" cy="5195887"/>
          </a:xfrm>
        </p:spPr>
        <p:txBody>
          <a:bodyPr/>
          <a:lstStyle/>
          <a:p>
            <a:pPr eaLnBrk="1" hangingPunct="1">
              <a:lnSpc>
                <a:spcPct val="110000"/>
              </a:lnSpc>
            </a:pPr>
            <a:r>
              <a:rPr lang="en-US" sz="2500" smtClean="0">
                <a:solidFill>
                  <a:schemeClr val="accent2"/>
                </a:solidFill>
                <a:latin typeface="Arial Unicode MS" pitchFamily="34" charset="-128"/>
                <a:ea typeface="Arial Unicode MS" pitchFamily="34" charset="-128"/>
                <a:cs typeface="Arial Unicode MS" pitchFamily="34" charset="-128"/>
              </a:rPr>
              <a:t>The privileged EXEC mode provides access to all router commands. </a:t>
            </a:r>
          </a:p>
          <a:p>
            <a:pPr eaLnBrk="1" hangingPunct="1">
              <a:lnSpc>
                <a:spcPct val="110000"/>
              </a:lnSpc>
            </a:pPr>
            <a:r>
              <a:rPr lang="en-US" sz="2500" smtClean="0">
                <a:solidFill>
                  <a:srgbClr val="000000"/>
                </a:solidFill>
                <a:latin typeface="Arial Unicode MS" pitchFamily="34" charset="-128"/>
                <a:ea typeface="Arial Unicode MS" pitchFamily="34" charset="-128"/>
                <a:cs typeface="Arial Unicode MS" pitchFamily="34" charset="-128"/>
              </a:rPr>
              <a:t>This mode can be configured to require a password. </a:t>
            </a:r>
          </a:p>
          <a:p>
            <a:pPr eaLnBrk="1" hangingPunct="1">
              <a:lnSpc>
                <a:spcPct val="110000"/>
              </a:lnSpc>
            </a:pPr>
            <a:r>
              <a:rPr lang="en-US" sz="2500" smtClean="0">
                <a:solidFill>
                  <a:srgbClr val="000000"/>
                </a:solidFill>
                <a:latin typeface="Arial Unicode MS" pitchFamily="34" charset="-128"/>
                <a:ea typeface="Arial Unicode MS" pitchFamily="34" charset="-128"/>
                <a:cs typeface="Arial Unicode MS" pitchFamily="34" charset="-128"/>
              </a:rPr>
              <a:t>Configuration and management commands require that the network administrator be at the privileged EXEC level.</a:t>
            </a:r>
          </a:p>
          <a:p>
            <a:pPr eaLnBrk="1" hangingPunct="1">
              <a:lnSpc>
                <a:spcPct val="110000"/>
              </a:lnSpc>
            </a:pPr>
            <a:r>
              <a:rPr lang="en-US" sz="2500" smtClean="0">
                <a:solidFill>
                  <a:schemeClr val="accent2"/>
                </a:solidFill>
                <a:latin typeface="Arial Unicode MS" pitchFamily="34" charset="-128"/>
                <a:ea typeface="Arial Unicode MS" pitchFamily="34" charset="-128"/>
                <a:cs typeface="Arial Unicode MS" pitchFamily="34" charset="-128"/>
              </a:rPr>
              <a:t>Global configuration mode and all other more specific configuration modes can only be reached from the privileged EXEC mode. </a:t>
            </a:r>
          </a:p>
          <a:p>
            <a:pPr eaLnBrk="1" hangingPunct="1">
              <a:lnSpc>
                <a:spcPct val="110000"/>
              </a:lnSpc>
            </a:pPr>
            <a:r>
              <a:rPr lang="en-US" sz="2500" smtClean="0">
                <a:solidFill>
                  <a:schemeClr val="accent2"/>
                </a:solidFill>
                <a:latin typeface="Arial Unicode MS" pitchFamily="34" charset="-128"/>
                <a:ea typeface="Arial Unicode MS" pitchFamily="34" charset="-128"/>
                <a:cs typeface="Arial Unicode MS" pitchFamily="34" charset="-128"/>
              </a:rPr>
              <a:t>The privileged EXEC mode can be identified by the </a:t>
            </a:r>
            <a:r>
              <a:rPr lang="en-US" sz="2500" b="1" smtClean="0">
                <a:solidFill>
                  <a:schemeClr val="accent2"/>
                </a:solidFill>
                <a:latin typeface="Courier"/>
                <a:ea typeface="Arial Unicode MS" pitchFamily="34" charset="-128"/>
                <a:cs typeface="Arial Unicode MS" pitchFamily="34" charset="-128"/>
              </a:rPr>
              <a:t>#</a:t>
            </a:r>
            <a:r>
              <a:rPr lang="en-US" sz="2500" smtClean="0">
                <a:solidFill>
                  <a:schemeClr val="accent2"/>
                </a:solidFill>
                <a:latin typeface="Arial Unicode MS" pitchFamily="34" charset="-128"/>
                <a:ea typeface="Arial Unicode MS" pitchFamily="34" charset="-128"/>
                <a:cs typeface="Arial Unicode MS" pitchFamily="34" charset="-128"/>
              </a:rPr>
              <a:t> prompt.</a:t>
            </a:r>
          </a:p>
          <a:p>
            <a:pPr eaLnBrk="1" hangingPunct="1">
              <a:lnSpc>
                <a:spcPct val="110000"/>
              </a:lnSpc>
            </a:pPr>
            <a:endParaRPr lang="en-US" sz="2500" smtClean="0">
              <a:solidFill>
                <a:schemeClr val="accent2"/>
              </a:solidFill>
              <a:latin typeface="Arial Unicode MS" pitchFamily="34" charset="-128"/>
              <a:ea typeface="Arial Unicode MS" pitchFamily="34" charset="-128"/>
              <a:cs typeface="Arial Unicode MS" pitchFamily="34" charset="-128"/>
            </a:endParaRPr>
          </a:p>
          <a:p>
            <a:pPr lvl="1" indent="0" eaLnBrk="1" hangingPunct="1">
              <a:lnSpc>
                <a:spcPct val="110000"/>
              </a:lnSpc>
            </a:pPr>
            <a:endParaRPr lang="en-US" sz="2400" smtClean="0">
              <a:solidFill>
                <a:srgbClr val="00999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2800" smtClean="0"/>
              <a:t>Moving between the User EXEC and Privileged EXEC Modes</a:t>
            </a:r>
          </a:p>
        </p:txBody>
      </p:sp>
      <p:pic>
        <p:nvPicPr>
          <p:cNvPr id="29699" name="Picture 4"/>
          <p:cNvPicPr>
            <a:picLocks noChangeAspect="1" noChangeArrowheads="1"/>
          </p:cNvPicPr>
          <p:nvPr/>
        </p:nvPicPr>
        <p:blipFill>
          <a:blip r:embed="rId2"/>
          <a:srcRect/>
          <a:stretch>
            <a:fillRect/>
          </a:stretch>
        </p:blipFill>
        <p:spPr bwMode="auto">
          <a:xfrm>
            <a:off x="952500" y="1481138"/>
            <a:ext cx="7027863" cy="511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3600" b="0" smtClean="0"/>
              <a:t>Basic IOS command structure</a:t>
            </a:r>
          </a:p>
        </p:txBody>
      </p:sp>
      <p:sp>
        <p:nvSpPr>
          <p:cNvPr id="30723" name="Rectangle 3"/>
          <p:cNvSpPr>
            <a:spLocks noGrp="1" noChangeArrowheads="1"/>
          </p:cNvSpPr>
          <p:nvPr>
            <p:ph type="body" idx="1"/>
          </p:nvPr>
        </p:nvSpPr>
        <p:spPr>
          <a:xfrm>
            <a:off x="655638" y="1392238"/>
            <a:ext cx="7940675" cy="5076825"/>
          </a:xfrm>
        </p:spPr>
        <p:txBody>
          <a:bodyPr/>
          <a:lstStyle/>
          <a:p>
            <a:pPr eaLnBrk="1" hangingPunct="1"/>
            <a:r>
              <a:rPr lang="en-US" smtClean="0"/>
              <a:t>Identify the basic command structure for IOS commands </a:t>
            </a:r>
          </a:p>
          <a:p>
            <a:pPr eaLnBrk="1" hangingPunct="1"/>
            <a:endParaRPr lang="en-US" smtClean="0"/>
          </a:p>
          <a:p>
            <a:pPr eaLnBrk="1" hangingPunct="1">
              <a:buFont typeface="Symbol" pitchFamily="18" charset="2"/>
              <a:buChar char=""/>
            </a:pPr>
            <a:endParaRPr lang="en-US" smtClean="0"/>
          </a:p>
        </p:txBody>
      </p:sp>
      <p:pic>
        <p:nvPicPr>
          <p:cNvPr id="30724" name="Picture 4"/>
          <p:cNvPicPr>
            <a:picLocks noChangeAspect="1" noChangeArrowheads="1"/>
          </p:cNvPicPr>
          <p:nvPr/>
        </p:nvPicPr>
        <p:blipFill>
          <a:blip r:embed="rId3"/>
          <a:srcRect/>
          <a:stretch>
            <a:fillRect/>
          </a:stretch>
        </p:blipFill>
        <p:spPr bwMode="auto">
          <a:xfrm>
            <a:off x="1141413" y="2317750"/>
            <a:ext cx="6796087" cy="41529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600" b="0" smtClean="0"/>
              <a:t>Using CLI help</a:t>
            </a:r>
          </a:p>
        </p:txBody>
      </p:sp>
      <p:sp>
        <p:nvSpPr>
          <p:cNvPr id="31747" name="Rectangle 3"/>
          <p:cNvSpPr>
            <a:spLocks noGrp="1" noChangeArrowheads="1"/>
          </p:cNvSpPr>
          <p:nvPr>
            <p:ph type="body" idx="1"/>
          </p:nvPr>
        </p:nvSpPr>
        <p:spPr>
          <a:xfrm>
            <a:off x="655638" y="1392238"/>
            <a:ext cx="7940675" cy="5076825"/>
          </a:xfrm>
        </p:spPr>
        <p:txBody>
          <a:bodyPr/>
          <a:lstStyle/>
          <a:p>
            <a:pPr eaLnBrk="1" hangingPunct="1"/>
            <a:r>
              <a:rPr lang="en-US" smtClean="0"/>
              <a:t>Identify the types of help and feedback available while using IOS and use these features to get help, take shortcuts and ascertain success </a:t>
            </a:r>
          </a:p>
          <a:p>
            <a:pPr eaLnBrk="1" hangingPunct="1">
              <a:buFont typeface="Symbol" pitchFamily="18" charset="2"/>
              <a:buChar char=""/>
            </a:pPr>
            <a:endParaRPr lang="en-US" smtClean="0"/>
          </a:p>
        </p:txBody>
      </p:sp>
      <p:sp>
        <p:nvSpPr>
          <p:cNvPr id="31748" name="Picture 4"/>
          <p:cNvSpPr>
            <a:spLocks noChangeAspect="1" noChangeArrowheads="1"/>
          </p:cNvSpPr>
          <p:nvPr/>
        </p:nvSpPr>
        <p:spPr bwMode="auto">
          <a:xfrm>
            <a:off x="533400" y="2181225"/>
            <a:ext cx="8456613" cy="4397375"/>
          </a:xfrm>
          <a:prstGeom prst="rect">
            <a:avLst/>
          </a:prstGeom>
          <a:noFill/>
          <a:ln w="9525" algn="ctr">
            <a:noFill/>
            <a:miter lim="800000"/>
            <a:headEnd/>
            <a:tailEnd/>
          </a:ln>
        </p:spPr>
        <p:txBody>
          <a:bodyPr/>
          <a:lstStyle/>
          <a:p>
            <a:endParaRPr lang="ar-SA"/>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600" b="0" smtClean="0"/>
              <a:t>Using CLI help</a:t>
            </a:r>
          </a:p>
        </p:txBody>
      </p:sp>
      <p:pic>
        <p:nvPicPr>
          <p:cNvPr id="32771" name="Picture 4"/>
          <p:cNvPicPr>
            <a:picLocks noChangeAspect="1" noChangeArrowheads="1"/>
          </p:cNvPicPr>
          <p:nvPr/>
        </p:nvPicPr>
        <p:blipFill>
          <a:blip r:embed="rId2"/>
          <a:srcRect/>
          <a:stretch>
            <a:fillRect/>
          </a:stretch>
        </p:blipFill>
        <p:spPr bwMode="auto">
          <a:xfrm>
            <a:off x="998538" y="2022475"/>
            <a:ext cx="6751637" cy="427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0"/>
            <a:ext cx="5380038" cy="1143000"/>
          </a:xfrm>
        </p:spPr>
        <p:txBody>
          <a:bodyPr/>
          <a:lstStyle/>
          <a:p>
            <a:pPr marL="609600" indent="-609600" eaLnBrk="1" hangingPunct="1"/>
            <a:r>
              <a:rPr lang="en-US" sz="2800" smtClean="0"/>
              <a:t>Router CPU and Memory</a:t>
            </a:r>
          </a:p>
        </p:txBody>
      </p:sp>
      <p:sp>
        <p:nvSpPr>
          <p:cNvPr id="7171" name="Rectangle 3"/>
          <p:cNvSpPr>
            <a:spLocks noGrp="1" noChangeArrowheads="1"/>
          </p:cNvSpPr>
          <p:nvPr>
            <p:ph type="body" idx="1"/>
          </p:nvPr>
        </p:nvSpPr>
        <p:spPr>
          <a:xfrm>
            <a:off x="0" y="1281113"/>
            <a:ext cx="8901113" cy="5241925"/>
          </a:xfrm>
        </p:spPr>
        <p:txBody>
          <a:bodyPr/>
          <a:lstStyle/>
          <a:p>
            <a:pPr eaLnBrk="1" hangingPunct="1">
              <a:lnSpc>
                <a:spcPct val="80000"/>
              </a:lnSpc>
            </a:pPr>
            <a:r>
              <a:rPr lang="en-US" sz="2000" b="1" smtClean="0">
                <a:solidFill>
                  <a:schemeClr val="tx2"/>
                </a:solidFill>
              </a:rPr>
              <a:t>CPU </a:t>
            </a:r>
          </a:p>
          <a:p>
            <a:pPr lvl="1" indent="0" eaLnBrk="1" hangingPunct="1">
              <a:lnSpc>
                <a:spcPct val="80000"/>
              </a:lnSpc>
            </a:pPr>
            <a:r>
              <a:rPr lang="en-US" sz="1800" b="1" smtClean="0"/>
              <a:t>Executes operating system instructions</a:t>
            </a:r>
          </a:p>
          <a:p>
            <a:pPr eaLnBrk="1" hangingPunct="1">
              <a:lnSpc>
                <a:spcPct val="80000"/>
              </a:lnSpc>
            </a:pPr>
            <a:r>
              <a:rPr lang="en-US" sz="2000" b="1" smtClean="0">
                <a:solidFill>
                  <a:schemeClr val="tx2"/>
                </a:solidFill>
              </a:rPr>
              <a:t>RAM</a:t>
            </a:r>
          </a:p>
          <a:p>
            <a:pPr lvl="1" indent="0" eaLnBrk="1" hangingPunct="1">
              <a:lnSpc>
                <a:spcPct val="80000"/>
              </a:lnSpc>
            </a:pPr>
            <a:r>
              <a:rPr lang="en-US" b="1" smtClean="0"/>
              <a:t>running copy of configuration file.  </a:t>
            </a:r>
          </a:p>
          <a:p>
            <a:pPr lvl="1" indent="0" eaLnBrk="1" hangingPunct="1">
              <a:lnSpc>
                <a:spcPct val="80000"/>
              </a:lnSpc>
            </a:pPr>
            <a:r>
              <a:rPr lang="en-US" b="1" smtClean="0"/>
              <a:t>routing table</a:t>
            </a:r>
          </a:p>
          <a:p>
            <a:pPr lvl="1" indent="0" eaLnBrk="1" hangingPunct="1">
              <a:lnSpc>
                <a:spcPct val="80000"/>
              </a:lnSpc>
            </a:pPr>
            <a:r>
              <a:rPr lang="en-US" b="1" smtClean="0"/>
              <a:t>ARP cache</a:t>
            </a:r>
          </a:p>
          <a:p>
            <a:pPr eaLnBrk="1" hangingPunct="1">
              <a:lnSpc>
                <a:spcPct val="80000"/>
              </a:lnSpc>
            </a:pPr>
            <a:r>
              <a:rPr lang="en-US" sz="2000" b="1" smtClean="0">
                <a:solidFill>
                  <a:schemeClr val="tx2"/>
                </a:solidFill>
              </a:rPr>
              <a:t>Read-only memory (ROM) </a:t>
            </a:r>
          </a:p>
          <a:p>
            <a:pPr lvl="1" indent="0" eaLnBrk="1" hangingPunct="1">
              <a:lnSpc>
                <a:spcPct val="80000"/>
              </a:lnSpc>
            </a:pPr>
            <a:r>
              <a:rPr lang="en-US" b="1" smtClean="0"/>
              <a:t>POST used when router is powered up.  </a:t>
            </a:r>
          </a:p>
          <a:p>
            <a:pPr lvl="1" indent="0" eaLnBrk="1" hangingPunct="1">
              <a:lnSpc>
                <a:spcPct val="80000"/>
              </a:lnSpc>
            </a:pPr>
            <a:r>
              <a:rPr lang="en-US" b="1" smtClean="0"/>
              <a:t>Router’s bootstrap program</a:t>
            </a:r>
          </a:p>
          <a:p>
            <a:pPr lvl="1" indent="0" eaLnBrk="1" hangingPunct="1">
              <a:lnSpc>
                <a:spcPct val="80000"/>
              </a:lnSpc>
            </a:pPr>
            <a:r>
              <a:rPr lang="en-US" b="1" smtClean="0"/>
              <a:t>Scaled down version of operating system IOS</a:t>
            </a:r>
          </a:p>
          <a:p>
            <a:pPr eaLnBrk="1" hangingPunct="1">
              <a:lnSpc>
                <a:spcPct val="80000"/>
              </a:lnSpc>
            </a:pPr>
            <a:r>
              <a:rPr lang="en-US" sz="2000" b="1" smtClean="0">
                <a:solidFill>
                  <a:schemeClr val="tx2"/>
                </a:solidFill>
              </a:rPr>
              <a:t>Non-volatile RAM (NVRAM)</a:t>
            </a:r>
            <a:r>
              <a:rPr lang="en-US" sz="2000" b="1" smtClean="0"/>
              <a:t> </a:t>
            </a:r>
          </a:p>
          <a:p>
            <a:pPr lvl="1" indent="0" eaLnBrk="1" hangingPunct="1">
              <a:lnSpc>
                <a:spcPct val="80000"/>
              </a:lnSpc>
            </a:pPr>
            <a:r>
              <a:rPr lang="en-US" b="1" smtClean="0"/>
              <a:t>Stores startup configuration.  (including IP addresses, Routing protocol)</a:t>
            </a:r>
          </a:p>
          <a:p>
            <a:pPr eaLnBrk="1" hangingPunct="1">
              <a:lnSpc>
                <a:spcPct val="80000"/>
              </a:lnSpc>
            </a:pPr>
            <a:r>
              <a:rPr lang="en-US" sz="2000" b="1" smtClean="0">
                <a:solidFill>
                  <a:schemeClr val="tx2"/>
                </a:solidFill>
              </a:rPr>
              <a:t>Flash memory</a:t>
            </a:r>
            <a:r>
              <a:rPr lang="en-US" sz="2000" b="1" smtClean="0"/>
              <a:t> - Contains the operating system (Cisco IOS)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600" b="0" smtClean="0"/>
              <a:t>Using CLI help</a:t>
            </a:r>
          </a:p>
        </p:txBody>
      </p:sp>
      <p:pic>
        <p:nvPicPr>
          <p:cNvPr id="33795" name="Picture 4"/>
          <p:cNvPicPr>
            <a:picLocks noChangeAspect="1" noChangeArrowheads="1"/>
          </p:cNvPicPr>
          <p:nvPr/>
        </p:nvPicPr>
        <p:blipFill>
          <a:blip r:embed="rId2"/>
          <a:srcRect/>
          <a:stretch>
            <a:fillRect/>
          </a:stretch>
        </p:blipFill>
        <p:spPr bwMode="auto">
          <a:xfrm>
            <a:off x="0" y="1647825"/>
            <a:ext cx="8789988" cy="521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2800" smtClean="0"/>
              <a:t>Abbreviated commands (Router and Switch)</a:t>
            </a:r>
          </a:p>
        </p:txBody>
      </p:sp>
      <p:sp>
        <p:nvSpPr>
          <p:cNvPr id="34819" name="Rectangle 3"/>
          <p:cNvSpPr>
            <a:spLocks noGrp="1" noChangeArrowheads="1"/>
          </p:cNvSpPr>
          <p:nvPr>
            <p:ph type="body" idx="1"/>
          </p:nvPr>
        </p:nvSpPr>
        <p:spPr>
          <a:xfrm>
            <a:off x="655638" y="1900238"/>
            <a:ext cx="7940675" cy="1760537"/>
          </a:xfrm>
          <a:noFill/>
          <a:ln>
            <a:solidFill>
              <a:schemeClr val="tx1"/>
            </a:solidFill>
          </a:ln>
        </p:spPr>
        <p:txBody>
          <a:bodyPr/>
          <a:lstStyle/>
          <a:p>
            <a:pPr eaLnBrk="1" hangingPunct="1">
              <a:buFont typeface="Wingdings" pitchFamily="2" charset="2"/>
              <a:buNone/>
            </a:pPr>
            <a:r>
              <a:rPr lang="en-US" smtClean="0">
                <a:latin typeface="Courier New" pitchFamily="49" charset="0"/>
              </a:rPr>
              <a:t>Router# </a:t>
            </a:r>
            <a:r>
              <a:rPr lang="en-US" b="1" smtClean="0">
                <a:latin typeface="Courier New" pitchFamily="49" charset="0"/>
              </a:rPr>
              <a:t>sh inter</a:t>
            </a:r>
            <a:r>
              <a:rPr lang="en-US" smtClean="0">
                <a:latin typeface="Courier New" pitchFamily="49" charset="0"/>
              </a:rPr>
              <a:t> </a:t>
            </a:r>
          </a:p>
          <a:p>
            <a:pPr eaLnBrk="1" hangingPunct="1">
              <a:buFont typeface="Wingdings" pitchFamily="2" charset="2"/>
              <a:buNone/>
            </a:pPr>
            <a:endParaRPr lang="en-US" smtClean="0">
              <a:latin typeface="Courier New" pitchFamily="49" charset="0"/>
            </a:endParaRPr>
          </a:p>
          <a:p>
            <a:pPr eaLnBrk="1" hangingPunct="1">
              <a:buFont typeface="Wingdings" pitchFamily="2" charset="2"/>
              <a:buNone/>
            </a:pPr>
            <a:r>
              <a:rPr lang="en-US" smtClean="0"/>
              <a:t>Same as </a:t>
            </a:r>
          </a:p>
          <a:p>
            <a:pPr eaLnBrk="1" hangingPunct="1">
              <a:buFont typeface="Wingdings" pitchFamily="2" charset="2"/>
              <a:buNone/>
            </a:pPr>
            <a:endParaRPr lang="en-US" smtClean="0"/>
          </a:p>
          <a:p>
            <a:pPr eaLnBrk="1" hangingPunct="1">
              <a:buFont typeface="Wingdings" pitchFamily="2" charset="2"/>
              <a:buNone/>
            </a:pPr>
            <a:r>
              <a:rPr lang="en-US" smtClean="0">
                <a:latin typeface="Courier New" pitchFamily="49" charset="0"/>
              </a:rPr>
              <a:t>Router# </a:t>
            </a:r>
            <a:r>
              <a:rPr lang="en-US" b="1" smtClean="0">
                <a:latin typeface="Courier New" pitchFamily="49" charset="0"/>
              </a:rPr>
              <a:t>show interfaces</a:t>
            </a:r>
            <a:r>
              <a:rPr lang="en-US" smtClean="0"/>
              <a:t> </a:t>
            </a:r>
            <a:r>
              <a:rPr lang="en-US" sz="2000" smtClean="0">
                <a:latin typeface="Courier New" pitchFamily="49" charset="0"/>
              </a:rPr>
              <a:t>    </a:t>
            </a:r>
          </a:p>
        </p:txBody>
      </p:sp>
      <p:sp>
        <p:nvSpPr>
          <p:cNvPr id="34820" name="Rectangle 4"/>
          <p:cNvSpPr>
            <a:spLocks noChangeArrowheads="1"/>
          </p:cNvSpPr>
          <p:nvPr/>
        </p:nvSpPr>
        <p:spPr bwMode="auto">
          <a:xfrm>
            <a:off x="457200" y="4648200"/>
            <a:ext cx="8534400" cy="1676400"/>
          </a:xfrm>
          <a:prstGeom prst="rect">
            <a:avLst/>
          </a:prstGeom>
          <a:noFill/>
          <a:ln w="9525">
            <a:noFill/>
            <a:miter lim="800000"/>
            <a:headEnd/>
            <a:tailEnd/>
          </a:ln>
        </p:spPr>
        <p:txBody>
          <a:bodyPr/>
          <a:lstStyle/>
          <a:p>
            <a:pPr marL="236538" indent="-236538" algn="l" defTabSz="814388" eaLnBrk="1" hangingPunct="1">
              <a:lnSpc>
                <a:spcPct val="95000"/>
              </a:lnSpc>
              <a:spcBef>
                <a:spcPct val="50000"/>
              </a:spcBef>
              <a:buClr>
                <a:srgbClr val="708CA1"/>
              </a:buClr>
              <a:buFont typeface="Wingdings" pitchFamily="2" charset="2"/>
              <a:buChar char="§"/>
            </a:pPr>
            <a:r>
              <a:rPr lang="en-US"/>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600" b="0" smtClean="0"/>
              <a:t>IOS "examination" commands</a:t>
            </a:r>
          </a:p>
        </p:txBody>
      </p:sp>
      <p:sp>
        <p:nvSpPr>
          <p:cNvPr id="35843" name="Rectangle 3"/>
          <p:cNvSpPr>
            <a:spLocks noGrp="1" noChangeArrowheads="1"/>
          </p:cNvSpPr>
          <p:nvPr>
            <p:ph type="body" idx="1"/>
          </p:nvPr>
        </p:nvSpPr>
        <p:spPr>
          <a:xfrm>
            <a:off x="655638" y="1392238"/>
            <a:ext cx="7940675" cy="5076825"/>
          </a:xfrm>
        </p:spPr>
        <p:txBody>
          <a:bodyPr/>
          <a:lstStyle/>
          <a:p>
            <a:pPr eaLnBrk="1" hangingPunct="1"/>
            <a:r>
              <a:rPr lang="en-US" smtClean="0"/>
              <a:t>Identify the purpose of the show command and several of its variations </a:t>
            </a:r>
          </a:p>
          <a:p>
            <a:pPr eaLnBrk="1" hangingPunct="1"/>
            <a:endParaRPr lang="en-US" smtClean="0"/>
          </a:p>
          <a:p>
            <a:pPr eaLnBrk="1" hangingPunct="1">
              <a:buFont typeface="Symbol" pitchFamily="18" charset="2"/>
              <a:buChar char=""/>
            </a:pPr>
            <a:endParaRPr lang="en-US" smtClean="0"/>
          </a:p>
        </p:txBody>
      </p:sp>
      <p:pic>
        <p:nvPicPr>
          <p:cNvPr id="35844" name="Picture 4"/>
          <p:cNvPicPr>
            <a:picLocks noChangeAspect="1" noChangeArrowheads="1"/>
          </p:cNvPicPr>
          <p:nvPr/>
        </p:nvPicPr>
        <p:blipFill>
          <a:blip r:embed="rId3"/>
          <a:srcRect/>
          <a:stretch>
            <a:fillRect/>
          </a:stretch>
        </p:blipFill>
        <p:spPr bwMode="auto">
          <a:xfrm>
            <a:off x="1163638" y="2279650"/>
            <a:ext cx="6818312" cy="43180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l="5087" t="31796" r="40427" b="21893"/>
          <a:stretch>
            <a:fillRect/>
          </a:stretch>
        </p:blipFill>
        <p:spPr bwMode="auto">
          <a:xfrm>
            <a:off x="290513" y="736600"/>
            <a:ext cx="8577262" cy="5467350"/>
          </a:xfrm>
          <a:prstGeom prst="rect">
            <a:avLst/>
          </a:prstGeom>
          <a:noFill/>
          <a:ln w="9525">
            <a:noFill/>
            <a:miter lim="800000"/>
            <a:headEnd/>
            <a:tailEnd/>
          </a:ln>
        </p:spPr>
      </p:pic>
      <p:sp>
        <p:nvSpPr>
          <p:cNvPr id="36867" name="Text Box 3"/>
          <p:cNvSpPr txBox="1">
            <a:spLocks noChangeArrowheads="1"/>
          </p:cNvSpPr>
          <p:nvPr/>
        </p:nvSpPr>
        <p:spPr bwMode="auto">
          <a:xfrm>
            <a:off x="1508125" y="3095625"/>
            <a:ext cx="6338888" cy="1735138"/>
          </a:xfrm>
          <a:prstGeom prst="rect">
            <a:avLst/>
          </a:prstGeom>
          <a:solidFill>
            <a:srgbClr val="009999"/>
          </a:solidFill>
          <a:ln w="9525">
            <a:noFill/>
            <a:miter lim="800000"/>
            <a:headEnd/>
            <a:tailEnd/>
          </a:ln>
        </p:spPr>
        <p:txBody>
          <a:bodyPr>
            <a:spAutoFit/>
          </a:bodyPr>
          <a:lstStyle/>
          <a:p>
            <a:pPr algn="l" eaLnBrk="1" hangingPunct="1">
              <a:lnSpc>
                <a:spcPct val="100000"/>
              </a:lnSpc>
              <a:spcBef>
                <a:spcPct val="50000"/>
              </a:spcBef>
            </a:pPr>
            <a:r>
              <a:rPr lang="en-US" b="1">
                <a:solidFill>
                  <a:schemeClr val="bg1"/>
                </a:solidFill>
              </a:rPr>
              <a:t>This command will show all of the Cisco IOS image files</a:t>
            </a:r>
            <a:r>
              <a:rPr lang="en-US">
                <a:solidFill>
                  <a:schemeClr val="bg1"/>
                </a:solidFill>
              </a:rPr>
              <a:t> – not just the one that the router booted from.</a:t>
            </a:r>
          </a:p>
          <a:p>
            <a:pPr algn="l" eaLnBrk="1" hangingPunct="1">
              <a:lnSpc>
                <a:spcPct val="100000"/>
              </a:lnSpc>
              <a:spcBef>
                <a:spcPct val="50000"/>
              </a:spcBef>
            </a:pPr>
            <a:r>
              <a:rPr lang="en-US">
                <a:solidFill>
                  <a:schemeClr val="bg1"/>
                </a:solidFill>
              </a:rPr>
              <a:t>Might compare to a directory listing</a:t>
            </a:r>
          </a:p>
        </p:txBody>
      </p:sp>
      <p:sp>
        <p:nvSpPr>
          <p:cNvPr id="36868" name="Line 4"/>
          <p:cNvSpPr>
            <a:spLocks noChangeShapeType="1"/>
          </p:cNvSpPr>
          <p:nvPr/>
        </p:nvSpPr>
        <p:spPr bwMode="auto">
          <a:xfrm>
            <a:off x="2544763" y="2181225"/>
            <a:ext cx="2925762" cy="0"/>
          </a:xfrm>
          <a:prstGeom prst="line">
            <a:avLst/>
          </a:prstGeom>
          <a:noFill/>
          <a:ln w="28575">
            <a:solidFill>
              <a:schemeClr val="accent2"/>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solidFill>
                  <a:schemeClr val="tx1"/>
                </a:solidFill>
              </a:rPr>
              <a:t>IOS software and features</a:t>
            </a:r>
          </a:p>
        </p:txBody>
      </p:sp>
      <p:sp>
        <p:nvSpPr>
          <p:cNvPr id="37891" name="Rectangle 3"/>
          <p:cNvSpPr>
            <a:spLocks noGrp="1" noChangeArrowheads="1"/>
          </p:cNvSpPr>
          <p:nvPr>
            <p:ph type="body" idx="1"/>
          </p:nvPr>
        </p:nvSpPr>
        <p:spPr>
          <a:xfrm>
            <a:off x="334963" y="1570038"/>
            <a:ext cx="8428037" cy="4997450"/>
          </a:xfrm>
        </p:spPr>
        <p:txBody>
          <a:bodyPr/>
          <a:lstStyle/>
          <a:p>
            <a:pPr eaLnBrk="1" hangingPunct="1">
              <a:lnSpc>
                <a:spcPct val="110000"/>
              </a:lnSpc>
            </a:pPr>
            <a:r>
              <a:rPr lang="en-US" sz="2000" smtClean="0">
                <a:solidFill>
                  <a:schemeClr val="accent2"/>
                </a:solidFill>
                <a:latin typeface="Arial Unicode MS" pitchFamily="34" charset="-128"/>
                <a:ea typeface="Arial Unicode MS" pitchFamily="34" charset="-128"/>
                <a:cs typeface="Arial Unicode MS" pitchFamily="34" charset="-128"/>
              </a:rPr>
              <a:t>The naming convention for the different Cisco IOS releases contains three parts:  </a:t>
            </a:r>
          </a:p>
          <a:p>
            <a:pPr lvl="1" indent="0" eaLnBrk="1" hangingPunct="1">
              <a:lnSpc>
                <a:spcPct val="110000"/>
              </a:lnSpc>
            </a:pPr>
            <a:r>
              <a:rPr lang="en-US" smtClean="0">
                <a:solidFill>
                  <a:schemeClr val="accent2"/>
                </a:solidFill>
                <a:latin typeface="Arial Unicode MS" pitchFamily="34" charset="-128"/>
                <a:ea typeface="Arial Unicode MS" pitchFamily="34" charset="-128"/>
                <a:cs typeface="Arial Unicode MS" pitchFamily="34" charset="-128"/>
              </a:rPr>
              <a:t>The platform on which the image runs </a:t>
            </a:r>
          </a:p>
          <a:p>
            <a:pPr lvl="1" indent="0" eaLnBrk="1" hangingPunct="1">
              <a:lnSpc>
                <a:spcPct val="110000"/>
              </a:lnSpc>
            </a:pPr>
            <a:r>
              <a:rPr lang="en-US" smtClean="0">
                <a:solidFill>
                  <a:schemeClr val="accent2"/>
                </a:solidFill>
                <a:latin typeface="Arial Unicode MS" pitchFamily="34" charset="-128"/>
                <a:ea typeface="Arial Unicode MS" pitchFamily="34" charset="-128"/>
                <a:cs typeface="Arial Unicode MS" pitchFamily="34" charset="-128"/>
              </a:rPr>
              <a:t>The special features supported in the image </a:t>
            </a:r>
          </a:p>
          <a:p>
            <a:pPr lvl="1" indent="0" eaLnBrk="1" hangingPunct="1">
              <a:lnSpc>
                <a:spcPct val="110000"/>
              </a:lnSpc>
            </a:pPr>
            <a:r>
              <a:rPr lang="en-US" smtClean="0">
                <a:solidFill>
                  <a:schemeClr val="accent2"/>
                </a:solidFill>
                <a:latin typeface="Arial Unicode MS" pitchFamily="34" charset="-128"/>
                <a:ea typeface="Arial Unicode MS" pitchFamily="34" charset="-128"/>
                <a:cs typeface="Arial Unicode MS" pitchFamily="34" charset="-128"/>
              </a:rPr>
              <a:t>Where the image runs and whether it has been zipped or compressed </a:t>
            </a:r>
          </a:p>
          <a:p>
            <a:pPr lvl="1" indent="0" eaLnBrk="1" hangingPunct="1">
              <a:lnSpc>
                <a:spcPct val="110000"/>
              </a:lnSpc>
            </a:pPr>
            <a:endParaRPr lang="en-US" smtClean="0">
              <a:solidFill>
                <a:schemeClr val="accent2"/>
              </a:solidFill>
            </a:endParaRPr>
          </a:p>
        </p:txBody>
      </p:sp>
      <p:pic>
        <p:nvPicPr>
          <p:cNvPr id="37892" name="Picture 5"/>
          <p:cNvPicPr>
            <a:picLocks noChangeAspect="1" noChangeArrowheads="1"/>
          </p:cNvPicPr>
          <p:nvPr/>
        </p:nvPicPr>
        <p:blipFill>
          <a:blip r:embed="rId2"/>
          <a:srcRect l="7040" t="32040" r="41994" b="27618"/>
          <a:stretch>
            <a:fillRect/>
          </a:stretch>
        </p:blipFill>
        <p:spPr bwMode="auto">
          <a:xfrm>
            <a:off x="3135313" y="3798888"/>
            <a:ext cx="4257675" cy="252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022P_250"/>
          <p:cNvPicPr>
            <a:picLocks noChangeAspect="1" noChangeArrowheads="1"/>
          </p:cNvPicPr>
          <p:nvPr>
            <p:ph type="body" idx="1"/>
          </p:nvPr>
        </p:nvPicPr>
        <p:blipFill>
          <a:blip r:embed="rId2"/>
          <a:srcRect/>
          <a:stretch>
            <a:fillRect/>
          </a:stretch>
        </p:blipFill>
        <p:spPr>
          <a:xfrm>
            <a:off x="2159000" y="1296988"/>
            <a:ext cx="5862638" cy="5224462"/>
          </a:xfrm>
          <a:noFill/>
        </p:spPr>
      </p:pic>
      <p:sp>
        <p:nvSpPr>
          <p:cNvPr id="38915" name="Rectangle 5"/>
          <p:cNvSpPr>
            <a:spLocks noGrp="1" noChangeArrowheads="1"/>
          </p:cNvSpPr>
          <p:nvPr>
            <p:ph type="title"/>
          </p:nvPr>
        </p:nvSpPr>
        <p:spPr>
          <a:xfrm>
            <a:off x="241300" y="346075"/>
            <a:ext cx="8145463" cy="838200"/>
          </a:xfrm>
          <a:noFill/>
        </p:spPr>
        <p:txBody>
          <a:bodyPr/>
          <a:lstStyle/>
          <a:p>
            <a:pPr algn="ctr" eaLnBrk="1" hangingPunct="1"/>
            <a:r>
              <a:rPr lang="en-US" smtClean="0"/>
              <a:t>show version Command</a:t>
            </a:r>
          </a:p>
        </p:txBody>
      </p:sp>
      <p:sp>
        <p:nvSpPr>
          <p:cNvPr id="38916" name="Text Box 6"/>
          <p:cNvSpPr txBox="1">
            <a:spLocks noChangeArrowheads="1"/>
          </p:cNvSpPr>
          <p:nvPr/>
        </p:nvSpPr>
        <p:spPr bwMode="auto">
          <a:xfrm>
            <a:off x="7062788" y="1833563"/>
            <a:ext cx="1570037" cy="366712"/>
          </a:xfrm>
          <a:prstGeom prst="rect">
            <a:avLst/>
          </a:prstGeom>
          <a:solidFill>
            <a:schemeClr val="accent2"/>
          </a:solidFill>
          <a:ln w="9525">
            <a:noFill/>
            <a:miter lim="800000"/>
            <a:headEnd/>
            <a:tailEnd/>
          </a:ln>
        </p:spPr>
        <p:txBody>
          <a:bodyPr>
            <a:spAutoFit/>
          </a:bodyPr>
          <a:lstStyle/>
          <a:p>
            <a:pPr algn="l" eaLnBrk="1" hangingPunct="1">
              <a:lnSpc>
                <a:spcPct val="100000"/>
              </a:lnSpc>
              <a:spcBef>
                <a:spcPct val="50000"/>
              </a:spcBef>
            </a:pPr>
            <a:r>
              <a:rPr lang="en-US" sz="1800" b="1">
                <a:solidFill>
                  <a:schemeClr val="bg1"/>
                </a:solidFill>
              </a:rPr>
              <a:t>IOS version</a:t>
            </a:r>
          </a:p>
        </p:txBody>
      </p:sp>
      <p:sp>
        <p:nvSpPr>
          <p:cNvPr id="38917" name="Line 7"/>
          <p:cNvSpPr>
            <a:spLocks noChangeShapeType="1"/>
          </p:cNvSpPr>
          <p:nvPr/>
        </p:nvSpPr>
        <p:spPr bwMode="auto">
          <a:xfrm flipH="1" flipV="1">
            <a:off x="5235575" y="1843088"/>
            <a:ext cx="1725613" cy="236537"/>
          </a:xfrm>
          <a:prstGeom prst="line">
            <a:avLst/>
          </a:prstGeom>
          <a:noFill/>
          <a:ln w="9525">
            <a:solidFill>
              <a:schemeClr val="tx2"/>
            </a:solidFill>
            <a:round/>
            <a:headEnd/>
            <a:tailEnd type="triangle" w="med" len="med"/>
          </a:ln>
        </p:spPr>
        <p:txBody>
          <a:bodyPr wrap="none" lIns="82124" tIns="41061" rIns="82124" bIns="41061" anchor="ctr">
            <a:spAutoFit/>
          </a:bodyPr>
          <a:lstStyle/>
          <a:p>
            <a:endParaRPr lang="en-US"/>
          </a:p>
        </p:txBody>
      </p:sp>
      <p:sp>
        <p:nvSpPr>
          <p:cNvPr id="38918" name="Text Box 8"/>
          <p:cNvSpPr txBox="1">
            <a:spLocks noChangeArrowheads="1"/>
          </p:cNvSpPr>
          <p:nvPr/>
        </p:nvSpPr>
        <p:spPr bwMode="auto">
          <a:xfrm>
            <a:off x="6696075" y="4292600"/>
            <a:ext cx="2241550" cy="915988"/>
          </a:xfrm>
          <a:prstGeom prst="rect">
            <a:avLst/>
          </a:prstGeom>
          <a:solidFill>
            <a:srgbClr val="FFFF66"/>
          </a:solidFill>
          <a:ln w="9525">
            <a:noFill/>
            <a:miter lim="800000"/>
            <a:headEnd/>
            <a:tailEnd/>
          </a:ln>
        </p:spPr>
        <p:txBody>
          <a:bodyPr>
            <a:spAutoFit/>
          </a:bodyPr>
          <a:lstStyle/>
          <a:p>
            <a:pPr algn="l" eaLnBrk="1" hangingPunct="1">
              <a:lnSpc>
                <a:spcPct val="100000"/>
              </a:lnSpc>
              <a:spcBef>
                <a:spcPct val="50000"/>
              </a:spcBef>
            </a:pPr>
            <a:r>
              <a:rPr lang="en-US" sz="1800" b="1"/>
              <a:t>Number &amp; type of interfaces on the router</a:t>
            </a:r>
          </a:p>
        </p:txBody>
      </p:sp>
      <p:sp>
        <p:nvSpPr>
          <p:cNvPr id="38919" name="Line 9"/>
          <p:cNvSpPr>
            <a:spLocks noChangeShapeType="1"/>
          </p:cNvSpPr>
          <p:nvPr/>
        </p:nvSpPr>
        <p:spPr bwMode="auto">
          <a:xfrm flipH="1">
            <a:off x="4822825" y="5000625"/>
            <a:ext cx="1917700" cy="263525"/>
          </a:xfrm>
          <a:prstGeom prst="line">
            <a:avLst/>
          </a:prstGeom>
          <a:noFill/>
          <a:ln w="9525">
            <a:solidFill>
              <a:schemeClr val="tx2"/>
            </a:solidFill>
            <a:round/>
            <a:headEnd/>
            <a:tailEnd type="triangle" w="med" len="med"/>
          </a:ln>
        </p:spPr>
        <p:txBody>
          <a:bodyPr lIns="82124" tIns="41061" rIns="82124" bIns="41061" anchor="ctr">
            <a:spAutoFit/>
          </a:bodyPr>
          <a:lstStyle/>
          <a:p>
            <a:endParaRPr lang="en-US"/>
          </a:p>
        </p:txBody>
      </p:sp>
      <p:sp>
        <p:nvSpPr>
          <p:cNvPr id="38920" name="Text Box 10"/>
          <p:cNvSpPr txBox="1">
            <a:spLocks noChangeArrowheads="1"/>
          </p:cNvSpPr>
          <p:nvPr/>
        </p:nvSpPr>
        <p:spPr bwMode="auto">
          <a:xfrm>
            <a:off x="0" y="4892675"/>
            <a:ext cx="1941513" cy="779463"/>
          </a:xfrm>
          <a:prstGeom prst="rect">
            <a:avLst/>
          </a:prstGeom>
          <a:solidFill>
            <a:schemeClr val="accent2"/>
          </a:solidFill>
          <a:ln w="9525">
            <a:noFill/>
            <a:miter lim="800000"/>
            <a:headEnd/>
            <a:tailEnd/>
          </a:ln>
        </p:spPr>
        <p:txBody>
          <a:bodyPr>
            <a:spAutoFit/>
          </a:bodyPr>
          <a:lstStyle/>
          <a:p>
            <a:pPr algn="l" eaLnBrk="1" hangingPunct="1">
              <a:lnSpc>
                <a:spcPct val="100000"/>
              </a:lnSpc>
              <a:spcBef>
                <a:spcPct val="50000"/>
              </a:spcBef>
            </a:pPr>
            <a:r>
              <a:rPr lang="en-US" sz="1800" b="1">
                <a:solidFill>
                  <a:schemeClr val="bg1"/>
                </a:solidFill>
              </a:rPr>
              <a:t>NVRAM SPACE</a:t>
            </a:r>
          </a:p>
          <a:p>
            <a:pPr algn="l" eaLnBrk="1" hangingPunct="1">
              <a:lnSpc>
                <a:spcPct val="100000"/>
              </a:lnSpc>
              <a:spcBef>
                <a:spcPct val="50000"/>
              </a:spcBef>
            </a:pPr>
            <a:r>
              <a:rPr lang="en-US" sz="1800" b="1">
                <a:solidFill>
                  <a:schemeClr val="bg1"/>
                </a:solidFill>
              </a:rPr>
              <a:t>FLASH SPACE</a:t>
            </a:r>
          </a:p>
        </p:txBody>
      </p:sp>
      <p:sp>
        <p:nvSpPr>
          <p:cNvPr id="38921" name="Line 11"/>
          <p:cNvSpPr>
            <a:spLocks noChangeShapeType="1"/>
          </p:cNvSpPr>
          <p:nvPr/>
        </p:nvSpPr>
        <p:spPr bwMode="auto">
          <a:xfrm>
            <a:off x="1917700" y="5545138"/>
            <a:ext cx="279400" cy="398462"/>
          </a:xfrm>
          <a:prstGeom prst="line">
            <a:avLst/>
          </a:prstGeom>
          <a:noFill/>
          <a:ln w="9525">
            <a:solidFill>
              <a:schemeClr val="tx2"/>
            </a:solidFill>
            <a:round/>
            <a:headEnd/>
            <a:tailEnd type="triangle" w="med" len="med"/>
          </a:ln>
        </p:spPr>
        <p:txBody>
          <a:bodyPr wrap="none" lIns="82124" tIns="41061" rIns="82124" bIns="41061" anchor="ctr">
            <a:spAutoFit/>
          </a:bodyPr>
          <a:lstStyle/>
          <a:p>
            <a:endParaRPr lang="en-US"/>
          </a:p>
        </p:txBody>
      </p:sp>
      <p:sp>
        <p:nvSpPr>
          <p:cNvPr id="38922" name="Text Box 12"/>
          <p:cNvSpPr txBox="1">
            <a:spLocks noChangeArrowheads="1"/>
          </p:cNvSpPr>
          <p:nvPr/>
        </p:nvSpPr>
        <p:spPr bwMode="auto">
          <a:xfrm>
            <a:off x="6902450" y="5476875"/>
            <a:ext cx="2241550" cy="641350"/>
          </a:xfrm>
          <a:prstGeom prst="rect">
            <a:avLst/>
          </a:prstGeom>
          <a:solidFill>
            <a:srgbClr val="CC6600"/>
          </a:solidFill>
          <a:ln w="9525">
            <a:noFill/>
            <a:miter lim="800000"/>
            <a:headEnd/>
            <a:tailEnd/>
          </a:ln>
        </p:spPr>
        <p:txBody>
          <a:bodyPr>
            <a:spAutoFit/>
          </a:bodyPr>
          <a:lstStyle/>
          <a:p>
            <a:pPr algn="l" eaLnBrk="1" hangingPunct="1">
              <a:lnSpc>
                <a:spcPct val="100000"/>
              </a:lnSpc>
              <a:spcBef>
                <a:spcPct val="50000"/>
              </a:spcBef>
            </a:pPr>
            <a:r>
              <a:rPr lang="en-US" sz="1800" b="1">
                <a:solidFill>
                  <a:schemeClr val="bg1"/>
                </a:solidFill>
              </a:rPr>
              <a:t>Configuration register setting</a:t>
            </a:r>
          </a:p>
        </p:txBody>
      </p:sp>
      <p:sp>
        <p:nvSpPr>
          <p:cNvPr id="38923" name="Line 13"/>
          <p:cNvSpPr>
            <a:spLocks noChangeShapeType="1"/>
          </p:cNvSpPr>
          <p:nvPr/>
        </p:nvSpPr>
        <p:spPr bwMode="auto">
          <a:xfrm flipH="1">
            <a:off x="6370638" y="5767388"/>
            <a:ext cx="531812" cy="412750"/>
          </a:xfrm>
          <a:prstGeom prst="line">
            <a:avLst/>
          </a:prstGeom>
          <a:noFill/>
          <a:ln w="9525">
            <a:solidFill>
              <a:schemeClr val="tx2"/>
            </a:solidFill>
            <a:round/>
            <a:headEnd/>
            <a:tailEnd type="triangle" w="med" len="med"/>
          </a:ln>
        </p:spPr>
        <p:txBody>
          <a:bodyPr wrap="none" lIns="82124" tIns="41061" rIns="82124" bIns="41061" anchor="ctr">
            <a:spAutoFit/>
          </a:bodyPr>
          <a:lstStyle/>
          <a:p>
            <a:endParaRPr lang="en-US"/>
          </a:p>
        </p:txBody>
      </p:sp>
      <p:sp>
        <p:nvSpPr>
          <p:cNvPr id="38924" name="Text Box 14"/>
          <p:cNvSpPr txBox="1">
            <a:spLocks noChangeArrowheads="1"/>
          </p:cNvSpPr>
          <p:nvPr/>
        </p:nvSpPr>
        <p:spPr bwMode="auto">
          <a:xfrm>
            <a:off x="217488" y="2182813"/>
            <a:ext cx="1555750" cy="641350"/>
          </a:xfrm>
          <a:prstGeom prst="rect">
            <a:avLst/>
          </a:prstGeom>
          <a:solidFill>
            <a:srgbClr val="CC0066"/>
          </a:solidFill>
          <a:ln w="9525">
            <a:noFill/>
            <a:miter lim="800000"/>
            <a:headEnd/>
            <a:tailEnd/>
          </a:ln>
        </p:spPr>
        <p:txBody>
          <a:bodyPr>
            <a:spAutoFit/>
          </a:bodyPr>
          <a:lstStyle/>
          <a:p>
            <a:pPr algn="l" eaLnBrk="1" hangingPunct="1">
              <a:lnSpc>
                <a:spcPct val="100000"/>
              </a:lnSpc>
              <a:spcBef>
                <a:spcPct val="50000"/>
              </a:spcBef>
            </a:pPr>
            <a:r>
              <a:rPr lang="en-US" sz="1800" b="1">
                <a:solidFill>
                  <a:schemeClr val="bg1"/>
                </a:solidFill>
              </a:rPr>
              <a:t>Router up time</a:t>
            </a:r>
          </a:p>
        </p:txBody>
      </p:sp>
      <p:sp>
        <p:nvSpPr>
          <p:cNvPr id="38925" name="Line 15"/>
          <p:cNvSpPr>
            <a:spLocks noChangeShapeType="1"/>
          </p:cNvSpPr>
          <p:nvPr/>
        </p:nvSpPr>
        <p:spPr bwMode="auto">
          <a:xfrm>
            <a:off x="1784350" y="2522538"/>
            <a:ext cx="384175" cy="544512"/>
          </a:xfrm>
          <a:prstGeom prst="line">
            <a:avLst/>
          </a:prstGeom>
          <a:noFill/>
          <a:ln w="9525">
            <a:solidFill>
              <a:schemeClr val="tx2"/>
            </a:solidFill>
            <a:round/>
            <a:headEnd/>
            <a:tailEnd type="triangle" w="med" len="med"/>
          </a:ln>
        </p:spPr>
        <p:txBody>
          <a:bodyPr wrap="none" lIns="82124" tIns="41061" rIns="82124" bIns="41061" anchor="ctr">
            <a:spAutoFit/>
          </a:bodyPr>
          <a:lstStyle/>
          <a:p>
            <a:endParaRPr lang="en-US"/>
          </a:p>
        </p:txBody>
      </p:sp>
      <p:sp>
        <p:nvSpPr>
          <p:cNvPr id="38926" name="Text Box 16"/>
          <p:cNvSpPr txBox="1">
            <a:spLocks noChangeArrowheads="1"/>
          </p:cNvSpPr>
          <p:nvPr/>
        </p:nvSpPr>
        <p:spPr bwMode="auto">
          <a:xfrm>
            <a:off x="79375" y="2938463"/>
            <a:ext cx="1555750" cy="641350"/>
          </a:xfrm>
          <a:prstGeom prst="rect">
            <a:avLst/>
          </a:prstGeom>
          <a:solidFill>
            <a:srgbClr val="CC0066"/>
          </a:solidFill>
          <a:ln w="9525">
            <a:noFill/>
            <a:miter lim="800000"/>
            <a:headEnd/>
            <a:tailEnd/>
          </a:ln>
        </p:spPr>
        <p:txBody>
          <a:bodyPr>
            <a:spAutoFit/>
          </a:bodyPr>
          <a:lstStyle/>
          <a:p>
            <a:pPr algn="l" eaLnBrk="1" hangingPunct="1">
              <a:lnSpc>
                <a:spcPct val="100000"/>
              </a:lnSpc>
              <a:spcBef>
                <a:spcPct val="50000"/>
              </a:spcBef>
            </a:pPr>
            <a:r>
              <a:rPr lang="en-US" sz="1800" b="1">
                <a:solidFill>
                  <a:schemeClr val="bg1"/>
                </a:solidFill>
              </a:rPr>
              <a:t>Last restart method</a:t>
            </a:r>
          </a:p>
        </p:txBody>
      </p:sp>
      <p:sp>
        <p:nvSpPr>
          <p:cNvPr id="38927" name="Line 17"/>
          <p:cNvSpPr>
            <a:spLocks noChangeShapeType="1"/>
          </p:cNvSpPr>
          <p:nvPr/>
        </p:nvSpPr>
        <p:spPr bwMode="auto">
          <a:xfrm flipV="1">
            <a:off x="1563688" y="3244850"/>
            <a:ext cx="633412" cy="14288"/>
          </a:xfrm>
          <a:prstGeom prst="line">
            <a:avLst/>
          </a:prstGeom>
          <a:noFill/>
          <a:ln w="9525">
            <a:solidFill>
              <a:schemeClr val="tx2"/>
            </a:solidFill>
            <a:round/>
            <a:headEnd/>
            <a:tailEnd type="triangle" w="med" len="med"/>
          </a:ln>
        </p:spPr>
        <p:txBody>
          <a:bodyPr lIns="82124" tIns="41061" rIns="82124" bIns="41061" anchor="ctr">
            <a:spAutoFit/>
          </a:bodyPr>
          <a:lstStyle/>
          <a:p>
            <a:endParaRPr lang="en-US"/>
          </a:p>
        </p:txBody>
      </p:sp>
      <p:sp>
        <p:nvSpPr>
          <p:cNvPr id="38928" name="Text Box 18"/>
          <p:cNvSpPr txBox="1">
            <a:spLocks noChangeArrowheads="1"/>
          </p:cNvSpPr>
          <p:nvPr/>
        </p:nvSpPr>
        <p:spPr bwMode="auto">
          <a:xfrm>
            <a:off x="6858000" y="2747963"/>
            <a:ext cx="2286000" cy="641350"/>
          </a:xfrm>
          <a:prstGeom prst="rect">
            <a:avLst/>
          </a:prstGeom>
          <a:solidFill>
            <a:srgbClr val="009999"/>
          </a:solidFill>
          <a:ln w="9525">
            <a:noFill/>
            <a:miter lim="800000"/>
            <a:headEnd/>
            <a:tailEnd/>
          </a:ln>
        </p:spPr>
        <p:txBody>
          <a:bodyPr>
            <a:spAutoFit/>
          </a:bodyPr>
          <a:lstStyle/>
          <a:p>
            <a:pPr algn="l" eaLnBrk="1" hangingPunct="1">
              <a:lnSpc>
                <a:spcPct val="100000"/>
              </a:lnSpc>
              <a:spcBef>
                <a:spcPct val="50000"/>
              </a:spcBef>
            </a:pPr>
            <a:r>
              <a:rPr lang="en-US" sz="1800" b="1">
                <a:solidFill>
                  <a:schemeClr val="bg1"/>
                </a:solidFill>
              </a:rPr>
              <a:t>System image file &amp; location</a:t>
            </a:r>
          </a:p>
        </p:txBody>
      </p:sp>
      <p:sp>
        <p:nvSpPr>
          <p:cNvPr id="38929" name="Line 19"/>
          <p:cNvSpPr>
            <a:spLocks noChangeShapeType="1"/>
          </p:cNvSpPr>
          <p:nvPr/>
        </p:nvSpPr>
        <p:spPr bwMode="auto">
          <a:xfrm flipH="1">
            <a:off x="4232275" y="3289300"/>
            <a:ext cx="2684463" cy="265113"/>
          </a:xfrm>
          <a:prstGeom prst="line">
            <a:avLst/>
          </a:prstGeom>
          <a:noFill/>
          <a:ln w="9525">
            <a:solidFill>
              <a:schemeClr val="tx2"/>
            </a:solidFill>
            <a:round/>
            <a:headEnd/>
            <a:tailEnd type="triangle" w="med" len="med"/>
          </a:ln>
        </p:spPr>
        <p:txBody>
          <a:bodyPr lIns="82124" tIns="41061" rIns="82124" bIns="41061" anchor="ctr">
            <a:spAutoFit/>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icture 4"/>
          <p:cNvSpPr>
            <a:spLocks noChangeAspect="1" noChangeArrowheads="1"/>
          </p:cNvSpPr>
          <p:nvPr>
            <p:ph type="body" idx="1"/>
          </p:nvPr>
        </p:nvSpPr>
        <p:spPr>
          <a:xfrm>
            <a:off x="1190625" y="1900238"/>
            <a:ext cx="6870700" cy="3571875"/>
          </a:xfrm>
          <a:noFill/>
        </p:spPr>
        <p:txBody>
          <a:bodyPr/>
          <a:lstStyle/>
          <a:p>
            <a:endParaRPr lang="ar-EG" smtClean="0"/>
          </a:p>
        </p:txBody>
      </p:sp>
      <p:sp>
        <p:nvSpPr>
          <p:cNvPr id="39939" name="Rectangle 5"/>
          <p:cNvSpPr>
            <a:spLocks noGrp="1" noChangeArrowheads="1"/>
          </p:cNvSpPr>
          <p:nvPr>
            <p:ph type="title"/>
          </p:nvPr>
        </p:nvSpPr>
        <p:spPr>
          <a:noFill/>
        </p:spPr>
        <p:txBody>
          <a:bodyPr/>
          <a:lstStyle/>
          <a:p>
            <a:pPr algn="ctr" eaLnBrk="1" hangingPunct="1"/>
            <a:r>
              <a:rPr lang="en-US" smtClean="0"/>
              <a:t>show version Command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2800" smtClean="0"/>
              <a:t>Verify the router boot-up process</a:t>
            </a:r>
          </a:p>
        </p:txBody>
      </p:sp>
      <p:pic>
        <p:nvPicPr>
          <p:cNvPr id="40963" name="Picture 3" descr="1"/>
          <p:cNvPicPr>
            <a:picLocks noChangeAspect="1" noChangeArrowheads="1"/>
          </p:cNvPicPr>
          <p:nvPr/>
        </p:nvPicPr>
        <p:blipFill>
          <a:blip r:embed="rId3"/>
          <a:srcRect/>
          <a:stretch>
            <a:fillRect/>
          </a:stretch>
        </p:blipFill>
        <p:spPr bwMode="auto">
          <a:xfrm>
            <a:off x="0" y="1035050"/>
            <a:ext cx="8739188"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IOS loading control</a:t>
            </a:r>
          </a:p>
        </p:txBody>
      </p:sp>
      <p:sp>
        <p:nvSpPr>
          <p:cNvPr id="41987" name="Rectangle 3"/>
          <p:cNvSpPr>
            <a:spLocks noGrp="1" noChangeArrowheads="1"/>
          </p:cNvSpPr>
          <p:nvPr>
            <p:ph type="body" idx="1"/>
          </p:nvPr>
        </p:nvSpPr>
        <p:spPr>
          <a:xfrm>
            <a:off x="577850" y="1647825"/>
            <a:ext cx="7940675" cy="4638675"/>
          </a:xfrm>
        </p:spPr>
        <p:txBody>
          <a:bodyPr/>
          <a:lstStyle/>
          <a:p>
            <a:pPr marL="457200" indent="-457200" eaLnBrk="1" hangingPunct="1">
              <a:buFont typeface="Wingdings" pitchFamily="2" charset="2"/>
              <a:buNone/>
            </a:pPr>
            <a:r>
              <a:rPr lang="en-US" b="1" smtClean="0"/>
              <a:t>Router use the following logic to load an IOS</a:t>
            </a:r>
          </a:p>
          <a:p>
            <a:pPr marL="457200" indent="-457200" eaLnBrk="1" hangingPunct="1"/>
            <a:r>
              <a:rPr lang="en-US" b="1" smtClean="0"/>
              <a:t>Load minimized IOS from ROM based on the </a:t>
            </a:r>
            <a:r>
              <a:rPr lang="en-US" b="1" smtClean="0">
                <a:solidFill>
                  <a:schemeClr val="accent2"/>
                </a:solidFill>
              </a:rPr>
              <a:t>config. Register setting</a:t>
            </a:r>
            <a:r>
              <a:rPr lang="en-US" b="1" smtClean="0"/>
              <a:t>  for 0x2101 or 0x2100</a:t>
            </a:r>
          </a:p>
          <a:p>
            <a:pPr marL="457200" indent="-457200" eaLnBrk="1" hangingPunct="1"/>
            <a:r>
              <a:rPr lang="en-US" b="1" smtClean="0"/>
              <a:t>Load the IOS based on the configuration of the </a:t>
            </a:r>
            <a:r>
              <a:rPr lang="en-US" b="1" smtClean="0">
                <a:solidFill>
                  <a:schemeClr val="accent2"/>
                </a:solidFill>
              </a:rPr>
              <a:t>bootsystem command</a:t>
            </a:r>
            <a:r>
              <a:rPr lang="en-US" b="1" smtClean="0"/>
              <a:t> in the start –up config. File</a:t>
            </a:r>
          </a:p>
          <a:p>
            <a:pPr marL="457200" indent="-457200" eaLnBrk="1" hangingPunct="1"/>
            <a:r>
              <a:rPr lang="en-US" b="1" smtClean="0"/>
              <a:t>Load the first IOS file in the flash</a:t>
            </a:r>
          </a:p>
          <a:p>
            <a:pPr marL="457200" indent="-457200" eaLnBrk="1" hangingPunct="1"/>
            <a:r>
              <a:rPr lang="en-US" b="1" smtClean="0"/>
              <a:t>Load the IOS file from TFTP server</a:t>
            </a:r>
          </a:p>
          <a:p>
            <a:pPr marL="457200" indent="-457200" eaLnBrk="1" hangingPunct="1"/>
            <a:r>
              <a:rPr lang="en-US" b="1" smtClean="0"/>
              <a:t>Load minimized IOS from ROM</a:t>
            </a:r>
          </a:p>
          <a:p>
            <a:pPr marL="457200" indent="-457200" eaLnBrk="1" hangingPunct="1"/>
            <a:endParaRPr lang="en-US" b="1" smtClean="0"/>
          </a:p>
          <a:p>
            <a:pPr marL="457200" indent="-457200" eaLnBrk="1" hangingPunct="1"/>
            <a:endParaRPr lang="en-US" b="1"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eaLnBrk="1" hangingPunct="1"/>
            <a:r>
              <a:rPr lang="en-US" smtClean="0"/>
              <a:t>Boot system command</a:t>
            </a:r>
          </a:p>
        </p:txBody>
      </p:sp>
      <p:sp>
        <p:nvSpPr>
          <p:cNvPr id="43011" name="Rectangle 3"/>
          <p:cNvSpPr>
            <a:spLocks noGrp="1" noChangeArrowheads="1"/>
          </p:cNvSpPr>
          <p:nvPr>
            <p:ph type="body" idx="1"/>
          </p:nvPr>
        </p:nvSpPr>
        <p:spPr/>
        <p:txBody>
          <a:bodyPr/>
          <a:lstStyle/>
          <a:p>
            <a:pPr eaLnBrk="1" hangingPunct="1">
              <a:buFont typeface="Wingdings" pitchFamily="2" charset="2"/>
              <a:buNone/>
            </a:pPr>
            <a:r>
              <a:rPr lang="en-US" smtClean="0"/>
              <a:t>- beside the configuration register you can use the boot system command to force booting location.</a:t>
            </a:r>
          </a:p>
          <a:p>
            <a:pPr eaLnBrk="1" hangingPunct="1">
              <a:buFont typeface="Wingdings" pitchFamily="2" charset="2"/>
              <a:buNone/>
            </a:pPr>
            <a:endParaRPr lang="en-US" smtClean="0"/>
          </a:p>
          <a:p>
            <a:pPr eaLnBrk="1" hangingPunct="1">
              <a:buFont typeface="Wingdings" pitchFamily="2" charset="2"/>
              <a:buNone/>
            </a:pPr>
            <a:r>
              <a:rPr lang="en-US" smtClean="0"/>
              <a:t>Router(config)# boot system flash</a:t>
            </a:r>
          </a:p>
          <a:p>
            <a:pPr eaLnBrk="1" hangingPunct="1">
              <a:buFont typeface="Wingdings" pitchFamily="2" charset="2"/>
              <a:buNone/>
            </a:pPr>
            <a:r>
              <a:rPr lang="en-US" smtClean="0"/>
              <a:t>Router(config)# boot system rom</a:t>
            </a:r>
          </a:p>
          <a:p>
            <a:pPr eaLnBrk="1" hangingPunct="1">
              <a:buFont typeface="Wingdings" pitchFamily="2" charset="2"/>
              <a:buNone/>
            </a:pPr>
            <a:r>
              <a:rPr lang="en-US" smtClean="0"/>
              <a:t>Router(config)# boot system tftp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Router Bootup Process</a:t>
            </a:r>
          </a:p>
        </p:txBody>
      </p:sp>
      <p:pic>
        <p:nvPicPr>
          <p:cNvPr id="8195" name="Picture 3" descr="1"/>
          <p:cNvPicPr>
            <a:picLocks noChangeAspect="1" noChangeArrowheads="1"/>
          </p:cNvPicPr>
          <p:nvPr/>
        </p:nvPicPr>
        <p:blipFill>
          <a:blip r:embed="rId3"/>
          <a:srcRect/>
          <a:stretch>
            <a:fillRect/>
          </a:stretch>
        </p:blipFill>
        <p:spPr bwMode="auto">
          <a:xfrm>
            <a:off x="731838" y="1706563"/>
            <a:ext cx="6934200" cy="4741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762000" y="344488"/>
            <a:ext cx="7772400" cy="1104900"/>
          </a:xfrm>
          <a:prstGeom prst="rect">
            <a:avLst/>
          </a:prstGeom>
          <a:noFill/>
          <a:ln w="9525">
            <a:noFill/>
            <a:miter lim="800000"/>
            <a:headEnd/>
            <a:tailEnd/>
          </a:ln>
        </p:spPr>
        <p:txBody>
          <a:bodyPr lIns="92075" tIns="46038" rIns="92075" bIns="46038" anchor="ctr"/>
          <a:lstStyle/>
          <a:p>
            <a:pPr eaLnBrk="1" hangingPunct="1">
              <a:lnSpc>
                <a:spcPct val="100000"/>
              </a:lnSpc>
            </a:pPr>
            <a:r>
              <a:rPr lang="en-US" sz="3200" b="1"/>
              <a:t>Locating and Loading the IOS Image</a:t>
            </a:r>
          </a:p>
        </p:txBody>
      </p:sp>
      <p:pic>
        <p:nvPicPr>
          <p:cNvPr id="44035" name="Picture 3"/>
          <p:cNvPicPr>
            <a:picLocks noChangeAspect="1" noChangeArrowheads="1"/>
          </p:cNvPicPr>
          <p:nvPr/>
        </p:nvPicPr>
        <p:blipFill>
          <a:blip r:embed="rId2"/>
          <a:srcRect l="4089" t="25258" r="40427" b="19019"/>
          <a:stretch>
            <a:fillRect/>
          </a:stretch>
        </p:blipFill>
        <p:spPr bwMode="auto">
          <a:xfrm>
            <a:off x="1293813" y="1447800"/>
            <a:ext cx="6569075" cy="4948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133600" y="612775"/>
            <a:ext cx="6400800" cy="701675"/>
          </a:xfrm>
          <a:prstGeom prst="rect">
            <a:avLst/>
          </a:prstGeom>
          <a:noFill/>
          <a:ln w="9525">
            <a:noFill/>
            <a:miter lim="800000"/>
            <a:headEnd/>
            <a:tailEnd/>
          </a:ln>
        </p:spPr>
        <p:txBody>
          <a:bodyPr>
            <a:spAutoFit/>
          </a:bodyPr>
          <a:lstStyle/>
          <a:p>
            <a:pPr algn="l">
              <a:lnSpc>
                <a:spcPct val="100000"/>
              </a:lnSpc>
              <a:spcBef>
                <a:spcPct val="50000"/>
              </a:spcBef>
            </a:pPr>
            <a:r>
              <a:rPr lang="en-US" sz="4000" b="1"/>
              <a:t>Editing Commands</a:t>
            </a:r>
          </a:p>
        </p:txBody>
      </p:sp>
      <p:sp>
        <p:nvSpPr>
          <p:cNvPr id="45059" name="Text Box 3"/>
          <p:cNvSpPr txBox="1">
            <a:spLocks noChangeArrowheads="1"/>
          </p:cNvSpPr>
          <p:nvPr/>
        </p:nvSpPr>
        <p:spPr bwMode="auto">
          <a:xfrm>
            <a:off x="334963" y="1536700"/>
            <a:ext cx="8656637" cy="4656138"/>
          </a:xfrm>
          <a:prstGeom prst="rect">
            <a:avLst/>
          </a:prstGeom>
          <a:noFill/>
          <a:ln w="9525">
            <a:noFill/>
            <a:miter lim="800000"/>
            <a:headEnd/>
            <a:tailEnd/>
          </a:ln>
        </p:spPr>
        <p:txBody>
          <a:bodyPr>
            <a:spAutoFit/>
          </a:bodyPr>
          <a:lstStyle/>
          <a:p>
            <a:pPr lvl="1" algn="l">
              <a:lnSpc>
                <a:spcPct val="100000"/>
              </a:lnSpc>
              <a:spcBef>
                <a:spcPct val="50000"/>
              </a:spcBef>
            </a:pPr>
            <a:r>
              <a:rPr lang="en-US" b="1">
                <a:solidFill>
                  <a:schemeClr val="accent2"/>
                </a:solidFill>
              </a:rPr>
              <a:t>&lt;Ctrl&gt;&lt;A&gt;	Move to beginning of line</a:t>
            </a:r>
          </a:p>
          <a:p>
            <a:pPr lvl="1" algn="l">
              <a:lnSpc>
                <a:spcPct val="100000"/>
              </a:lnSpc>
              <a:spcBef>
                <a:spcPct val="50000"/>
              </a:spcBef>
            </a:pPr>
            <a:r>
              <a:rPr lang="en-US" b="1">
                <a:solidFill>
                  <a:schemeClr val="accent2"/>
                </a:solidFill>
              </a:rPr>
              <a:t>&lt;Ctrl&gt;&lt;E&gt;	Move to the end of the line</a:t>
            </a:r>
          </a:p>
          <a:p>
            <a:pPr lvl="1" algn="l">
              <a:lnSpc>
                <a:spcPct val="100000"/>
              </a:lnSpc>
              <a:spcBef>
                <a:spcPct val="50000"/>
              </a:spcBef>
            </a:pPr>
            <a:r>
              <a:rPr lang="en-US" b="1"/>
              <a:t>&lt;Esc&gt;&lt;B&gt;	Move back one word</a:t>
            </a:r>
          </a:p>
          <a:p>
            <a:pPr lvl="1" algn="l">
              <a:lnSpc>
                <a:spcPct val="100000"/>
              </a:lnSpc>
              <a:spcBef>
                <a:spcPct val="50000"/>
              </a:spcBef>
            </a:pPr>
            <a:r>
              <a:rPr lang="en-US" b="1"/>
              <a:t>&lt;Ctrl&gt;&lt;F&gt;	Move forward one character</a:t>
            </a:r>
          </a:p>
          <a:p>
            <a:pPr lvl="1" algn="l">
              <a:lnSpc>
                <a:spcPct val="100000"/>
              </a:lnSpc>
              <a:spcBef>
                <a:spcPct val="50000"/>
              </a:spcBef>
            </a:pPr>
            <a:r>
              <a:rPr lang="en-US" b="1"/>
              <a:t>&lt;Ctrl&gt;&lt;B&gt;	Move back on character</a:t>
            </a:r>
          </a:p>
          <a:p>
            <a:pPr lvl="1" algn="l">
              <a:lnSpc>
                <a:spcPct val="100000"/>
              </a:lnSpc>
              <a:spcBef>
                <a:spcPct val="50000"/>
              </a:spcBef>
            </a:pPr>
            <a:r>
              <a:rPr lang="en-US" b="1"/>
              <a:t>&lt;Esc&gt;&lt;F&gt;	Move forward one word</a:t>
            </a:r>
          </a:p>
          <a:p>
            <a:pPr lvl="1" algn="l">
              <a:lnSpc>
                <a:spcPct val="100000"/>
              </a:lnSpc>
              <a:spcBef>
                <a:spcPct val="50000"/>
              </a:spcBef>
            </a:pPr>
            <a:r>
              <a:rPr lang="en-US" b="1">
                <a:solidFill>
                  <a:schemeClr val="accent2"/>
                </a:solidFill>
              </a:rPr>
              <a:t> $ Sign means that the line has scrolled to the left</a:t>
            </a:r>
          </a:p>
          <a:p>
            <a:pPr lvl="1" algn="l">
              <a:lnSpc>
                <a:spcPct val="100000"/>
              </a:lnSpc>
              <a:spcBef>
                <a:spcPct val="50000"/>
              </a:spcBef>
            </a:pPr>
            <a:r>
              <a:rPr lang="en-US" b="1">
                <a:solidFill>
                  <a:srgbClr val="000000"/>
                </a:solidFill>
                <a:latin typeface="Arial Unicode MS" pitchFamily="34" charset="-128"/>
                <a:ea typeface="Arial Unicode MS" pitchFamily="34" charset="-128"/>
                <a:cs typeface="Arial Unicode MS" pitchFamily="34" charset="-128"/>
              </a:rPr>
              <a:t>To disable enhanced editing mode, type </a:t>
            </a:r>
            <a:r>
              <a:rPr lang="en-US" b="1">
                <a:solidFill>
                  <a:srgbClr val="000000"/>
                </a:solidFill>
                <a:latin typeface="Courier New" pitchFamily="49" charset="0"/>
                <a:ea typeface="Arial Unicode MS" pitchFamily="34" charset="-128"/>
                <a:cs typeface="Arial Unicode MS" pitchFamily="34" charset="-128"/>
              </a:rPr>
              <a:t>terminal no editing</a:t>
            </a:r>
            <a:r>
              <a:rPr lang="en-US" b="1">
                <a:solidFill>
                  <a:srgbClr val="000000"/>
                </a:solidFill>
                <a:latin typeface="Arial Unicode MS" pitchFamily="34" charset="-128"/>
                <a:ea typeface="Arial Unicode MS" pitchFamily="34" charset="-128"/>
                <a:cs typeface="Arial Unicode MS" pitchFamily="34" charset="-128"/>
              </a:rPr>
              <a:t> at the privileged EXEC mode prompt. </a:t>
            </a:r>
            <a:endParaRPr lang="en-US">
              <a:solidFill>
                <a:schemeClr val="accent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solidFill>
                  <a:schemeClr val="tx1"/>
                </a:solidFill>
              </a:rPr>
              <a:t>Router Command History</a:t>
            </a:r>
          </a:p>
        </p:txBody>
      </p:sp>
      <p:pic>
        <p:nvPicPr>
          <p:cNvPr id="46083" name="Picture 5"/>
          <p:cNvPicPr>
            <a:picLocks noChangeAspect="1" noChangeArrowheads="1"/>
          </p:cNvPicPr>
          <p:nvPr/>
        </p:nvPicPr>
        <p:blipFill>
          <a:blip r:embed="rId2"/>
          <a:srcRect/>
          <a:stretch>
            <a:fillRect/>
          </a:stretch>
        </p:blipFill>
        <p:spPr bwMode="auto">
          <a:xfrm>
            <a:off x="1160463" y="1427163"/>
            <a:ext cx="6904037" cy="50990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4383088"/>
            <a:chOff x="0" y="0"/>
            <a:chExt cx="5760" cy="2761"/>
          </a:xfrm>
        </p:grpSpPr>
        <p:grpSp>
          <p:nvGrpSpPr>
            <p:cNvPr id="3" name="Group 3"/>
            <p:cNvGrpSpPr>
              <a:grpSpLocks/>
            </p:cNvGrpSpPr>
            <p:nvPr/>
          </p:nvGrpSpPr>
          <p:grpSpPr bwMode="auto">
            <a:xfrm>
              <a:off x="1727" y="1485"/>
              <a:ext cx="2400" cy="1276"/>
              <a:chOff x="3272" y="1316"/>
              <a:chExt cx="1889" cy="1002"/>
            </a:xfrm>
          </p:grpSpPr>
          <p:sp>
            <p:nvSpPr>
              <p:cNvPr id="47109" name="AutoShape 4"/>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endParaRPr lang="en-US"/>
              </a:p>
            </p:txBody>
          </p:sp>
          <p:sp>
            <p:nvSpPr>
              <p:cNvPr id="47110" name="Rectangle 5"/>
              <p:cNvSpPr>
                <a:spLocks noChangeArrowheads="1"/>
              </p:cNvSpPr>
              <p:nvPr/>
            </p:nvSpPr>
            <p:spPr bwMode="auto">
              <a:xfrm>
                <a:off x="3803" y="1980"/>
                <a:ext cx="86" cy="325"/>
              </a:xfrm>
              <a:prstGeom prst="rect">
                <a:avLst/>
              </a:prstGeom>
              <a:solidFill>
                <a:srgbClr val="B21A1A"/>
              </a:solidFill>
              <a:ln w="9525">
                <a:noFill/>
                <a:miter lim="800000"/>
                <a:headEnd/>
                <a:tailEnd/>
              </a:ln>
            </p:spPr>
            <p:txBody>
              <a:bodyPr/>
              <a:lstStyle/>
              <a:p>
                <a:endParaRPr lang="ar-EG"/>
              </a:p>
            </p:txBody>
          </p:sp>
          <p:sp>
            <p:nvSpPr>
              <p:cNvPr id="47111" name="Freeform 6"/>
              <p:cNvSpPr>
                <a:spLocks/>
              </p:cNvSpPr>
              <p:nvPr/>
            </p:nvSpPr>
            <p:spPr bwMode="auto">
              <a:xfrm>
                <a:off x="4304" y="1971"/>
                <a:ext cx="249" cy="343"/>
              </a:xfrm>
              <a:custGeom>
                <a:avLst/>
                <a:gdLst>
                  <a:gd name="T0" fmla="*/ 1558835 w 58"/>
                  <a:gd name="T1" fmla="*/ 640377 h 80"/>
                  <a:gd name="T2" fmla="*/ 1127446 w 58"/>
                  <a:gd name="T3" fmla="*/ 534604 h 80"/>
                  <a:gd name="T4" fmla="*/ 562895 w 58"/>
                  <a:gd name="T5" fmla="*/ 1067793 h 80"/>
                  <a:gd name="T6" fmla="*/ 1127446 w 58"/>
                  <a:gd name="T7" fmla="*/ 1596643 h 80"/>
                  <a:gd name="T8" fmla="*/ 1558835 w 58"/>
                  <a:gd name="T9" fmla="*/ 1490871 h 80"/>
                  <a:gd name="T10" fmla="*/ 1558835 w 58"/>
                  <a:gd name="T11" fmla="*/ 2050145 h 80"/>
                  <a:gd name="T12" fmla="*/ 1102602 w 58"/>
                  <a:gd name="T13" fmla="*/ 2131247 h 80"/>
                  <a:gd name="T14" fmla="*/ 0 w 58"/>
                  <a:gd name="T15" fmla="*/ 1067793 h 80"/>
                  <a:gd name="T16" fmla="*/ 1102602 w 58"/>
                  <a:gd name="T17" fmla="*/ 0 h 80"/>
                  <a:gd name="T18" fmla="*/ 1558835 w 58"/>
                  <a:gd name="T19" fmla="*/ 81102 h 80"/>
                  <a:gd name="T20" fmla="*/ 1558835 w 58"/>
                  <a:gd name="T21" fmla="*/ 64037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a:p>
            </p:txBody>
          </p:sp>
          <p:sp>
            <p:nvSpPr>
              <p:cNvPr id="47112" name="Freeform 7"/>
              <p:cNvSpPr>
                <a:spLocks/>
              </p:cNvSpPr>
              <p:nvPr/>
            </p:nvSpPr>
            <p:spPr bwMode="auto">
              <a:xfrm>
                <a:off x="3443" y="1971"/>
                <a:ext cx="249" cy="343"/>
              </a:xfrm>
              <a:custGeom>
                <a:avLst/>
                <a:gdLst>
                  <a:gd name="T0" fmla="*/ 1558835 w 58"/>
                  <a:gd name="T1" fmla="*/ 640377 h 80"/>
                  <a:gd name="T2" fmla="*/ 1127446 w 58"/>
                  <a:gd name="T3" fmla="*/ 534604 h 80"/>
                  <a:gd name="T4" fmla="*/ 562895 w 58"/>
                  <a:gd name="T5" fmla="*/ 1067793 h 80"/>
                  <a:gd name="T6" fmla="*/ 1127446 w 58"/>
                  <a:gd name="T7" fmla="*/ 1596643 h 80"/>
                  <a:gd name="T8" fmla="*/ 1558835 w 58"/>
                  <a:gd name="T9" fmla="*/ 1490871 h 80"/>
                  <a:gd name="T10" fmla="*/ 1558835 w 58"/>
                  <a:gd name="T11" fmla="*/ 2050145 h 80"/>
                  <a:gd name="T12" fmla="*/ 1076191 w 58"/>
                  <a:gd name="T13" fmla="*/ 2131247 h 80"/>
                  <a:gd name="T14" fmla="*/ 0 w 58"/>
                  <a:gd name="T15" fmla="*/ 1067793 h 80"/>
                  <a:gd name="T16" fmla="*/ 1076191 w 58"/>
                  <a:gd name="T17" fmla="*/ 0 h 80"/>
                  <a:gd name="T18" fmla="*/ 1558835 w 58"/>
                  <a:gd name="T19" fmla="*/ 81102 h 80"/>
                  <a:gd name="T20" fmla="*/ 1558835 w 58"/>
                  <a:gd name="T21" fmla="*/ 64037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a:p>
            </p:txBody>
          </p:sp>
          <p:sp>
            <p:nvSpPr>
              <p:cNvPr id="47113" name="Freeform 8"/>
              <p:cNvSpPr>
                <a:spLocks noEditPoints="1"/>
              </p:cNvSpPr>
              <p:nvPr/>
            </p:nvSpPr>
            <p:spPr bwMode="auto">
              <a:xfrm>
                <a:off x="4643" y="1971"/>
                <a:ext cx="342" cy="343"/>
              </a:xfrm>
              <a:custGeom>
                <a:avLst/>
                <a:gdLst>
                  <a:gd name="T0" fmla="*/ 2087516 w 80"/>
                  <a:gd name="T1" fmla="*/ 1067793 h 80"/>
                  <a:gd name="T2" fmla="*/ 1043720 w 80"/>
                  <a:gd name="T3" fmla="*/ 2131247 h 80"/>
                  <a:gd name="T4" fmla="*/ 0 w 80"/>
                  <a:gd name="T5" fmla="*/ 1067793 h 80"/>
                  <a:gd name="T6" fmla="*/ 1043720 w 80"/>
                  <a:gd name="T7" fmla="*/ 0 h 80"/>
                  <a:gd name="T8" fmla="*/ 2087516 w 80"/>
                  <a:gd name="T9" fmla="*/ 1067793 h 80"/>
                  <a:gd name="T10" fmla="*/ 1043720 w 80"/>
                  <a:gd name="T11" fmla="*/ 534604 h 80"/>
                  <a:gd name="T12" fmla="*/ 525406 w 80"/>
                  <a:gd name="T13" fmla="*/ 1067793 h 80"/>
                  <a:gd name="T14" fmla="*/ 1043720 w 80"/>
                  <a:gd name="T15" fmla="*/ 1596643 h 80"/>
                  <a:gd name="T16" fmla="*/ 1562089 w 80"/>
                  <a:gd name="T17" fmla="*/ 1067793 h 80"/>
                  <a:gd name="T18" fmla="*/ 1043720 w 80"/>
                  <a:gd name="T19" fmla="*/ 534604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a:p>
            </p:txBody>
          </p:sp>
          <p:sp>
            <p:nvSpPr>
              <p:cNvPr id="47114" name="Freeform 9"/>
              <p:cNvSpPr>
                <a:spLocks/>
              </p:cNvSpPr>
              <p:nvPr/>
            </p:nvSpPr>
            <p:spPr bwMode="auto">
              <a:xfrm>
                <a:off x="4000" y="1971"/>
                <a:ext cx="223" cy="343"/>
              </a:xfrm>
              <a:custGeom>
                <a:avLst/>
                <a:gdLst>
                  <a:gd name="T0" fmla="*/ 1256138 w 52"/>
                  <a:gd name="T1" fmla="*/ 502838 h 80"/>
                  <a:gd name="T2" fmla="*/ 853044 w 52"/>
                  <a:gd name="T3" fmla="*/ 453502 h 80"/>
                  <a:gd name="T4" fmla="*/ 535046 w 52"/>
                  <a:gd name="T5" fmla="*/ 614369 h 80"/>
                  <a:gd name="T6" fmla="*/ 771499 w 52"/>
                  <a:gd name="T7" fmla="*/ 801244 h 80"/>
                  <a:gd name="T8" fmla="*/ 908180 w 52"/>
                  <a:gd name="T9" fmla="*/ 850584 h 80"/>
                  <a:gd name="T10" fmla="*/ 1386747 w 52"/>
                  <a:gd name="T11" fmla="*/ 1441530 h 80"/>
                  <a:gd name="T12" fmla="*/ 559726 w 52"/>
                  <a:gd name="T13" fmla="*/ 2131247 h 80"/>
                  <a:gd name="T14" fmla="*/ 0 w 52"/>
                  <a:gd name="T15" fmla="*/ 2050145 h 80"/>
                  <a:gd name="T16" fmla="*/ 0 w 52"/>
                  <a:gd name="T17" fmla="*/ 1596643 h 80"/>
                  <a:gd name="T18" fmla="*/ 478567 w 52"/>
                  <a:gd name="T19" fmla="*/ 1677750 h 80"/>
                  <a:gd name="T20" fmla="*/ 853044 w 52"/>
                  <a:gd name="T21" fmla="*/ 1490871 h 80"/>
                  <a:gd name="T22" fmla="*/ 616591 w 52"/>
                  <a:gd name="T23" fmla="*/ 1279343 h 80"/>
                  <a:gd name="T24" fmla="*/ 503268 w 52"/>
                  <a:gd name="T25" fmla="*/ 1254673 h 80"/>
                  <a:gd name="T26" fmla="*/ 0 w 52"/>
                  <a:gd name="T27" fmla="*/ 640377 h 80"/>
                  <a:gd name="T28" fmla="*/ 747132 w 52"/>
                  <a:gd name="T29" fmla="*/ 0 h 80"/>
                  <a:gd name="T30" fmla="*/ 1256138 w 52"/>
                  <a:gd name="T31" fmla="*/ 81102 h 80"/>
                  <a:gd name="T32" fmla="*/ 1256138 w 52"/>
                  <a:gd name="T33" fmla="*/ 502838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a:p>
            </p:txBody>
          </p:sp>
          <p:sp>
            <p:nvSpPr>
              <p:cNvPr id="47115" name="Freeform 10"/>
              <p:cNvSpPr>
                <a:spLocks/>
              </p:cNvSpPr>
              <p:nvPr/>
            </p:nvSpPr>
            <p:spPr bwMode="auto">
              <a:xfrm>
                <a:off x="3272" y="1586"/>
                <a:ext cx="81" cy="167"/>
              </a:xfrm>
              <a:custGeom>
                <a:avLst/>
                <a:gdLst>
                  <a:gd name="T0" fmla="*/ 485876 w 19"/>
                  <a:gd name="T1" fmla="*/ 264918 h 39"/>
                  <a:gd name="T2" fmla="*/ 257623 w 19"/>
                  <a:gd name="T3" fmla="*/ 0 h 39"/>
                  <a:gd name="T4" fmla="*/ 0 w 19"/>
                  <a:gd name="T5" fmla="*/ 264918 h 39"/>
                  <a:gd name="T6" fmla="*/ 0 w 19"/>
                  <a:gd name="T7" fmla="*/ 789088 h 39"/>
                  <a:gd name="T8" fmla="*/ 257623 w 19"/>
                  <a:gd name="T9" fmla="*/ 1029491 h 39"/>
                  <a:gd name="T10" fmla="*/ 485876 w 19"/>
                  <a:gd name="T11" fmla="*/ 789088 h 39"/>
                  <a:gd name="T12" fmla="*/ 485876 w 19"/>
                  <a:gd name="T13" fmla="*/ 264918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sp>
            <p:nvSpPr>
              <p:cNvPr id="47116" name="Freeform 11"/>
              <p:cNvSpPr>
                <a:spLocks/>
              </p:cNvSpPr>
              <p:nvPr/>
            </p:nvSpPr>
            <p:spPr bwMode="auto">
              <a:xfrm>
                <a:off x="3499" y="1474"/>
                <a:ext cx="81" cy="279"/>
              </a:xfrm>
              <a:custGeom>
                <a:avLst/>
                <a:gdLst>
                  <a:gd name="T0" fmla="*/ 485876 w 19"/>
                  <a:gd name="T1" fmla="*/ 243417 h 65"/>
                  <a:gd name="T2" fmla="*/ 228254 w 19"/>
                  <a:gd name="T3" fmla="*/ 0 h 65"/>
                  <a:gd name="T4" fmla="*/ 0 w 19"/>
                  <a:gd name="T5" fmla="*/ 243417 h 65"/>
                  <a:gd name="T6" fmla="*/ 0 w 19"/>
                  <a:gd name="T7" fmla="*/ 1500646 h 65"/>
                  <a:gd name="T8" fmla="*/ 228254 w 19"/>
                  <a:gd name="T9" fmla="*/ 1745407 h 65"/>
                  <a:gd name="T10" fmla="*/ 485876 w 19"/>
                  <a:gd name="T11" fmla="*/ 1500646 h 65"/>
                  <a:gd name="T12" fmla="*/ 485876 w 19"/>
                  <a:gd name="T13" fmla="*/ 24341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a:p>
            </p:txBody>
          </p:sp>
          <p:sp>
            <p:nvSpPr>
              <p:cNvPr id="47117" name="Freeform 12"/>
              <p:cNvSpPr>
                <a:spLocks/>
              </p:cNvSpPr>
              <p:nvPr/>
            </p:nvSpPr>
            <p:spPr bwMode="auto">
              <a:xfrm>
                <a:off x="3722" y="1320"/>
                <a:ext cx="81" cy="514"/>
              </a:xfrm>
              <a:custGeom>
                <a:avLst/>
                <a:gdLst>
                  <a:gd name="T0" fmla="*/ 485876 w 19"/>
                  <a:gd name="T1" fmla="*/ 240710 h 120"/>
                  <a:gd name="T2" fmla="*/ 257623 w 19"/>
                  <a:gd name="T3" fmla="*/ 0 h 120"/>
                  <a:gd name="T4" fmla="*/ 0 w 19"/>
                  <a:gd name="T5" fmla="*/ 240710 h 120"/>
                  <a:gd name="T6" fmla="*/ 0 w 19"/>
                  <a:gd name="T7" fmla="*/ 2934246 h 120"/>
                  <a:gd name="T8" fmla="*/ 257623 w 19"/>
                  <a:gd name="T9" fmla="*/ 3174884 h 120"/>
                  <a:gd name="T10" fmla="*/ 485876 w 19"/>
                  <a:gd name="T11" fmla="*/ 2934246 h 120"/>
                  <a:gd name="T12" fmla="*/ 485876 w 19"/>
                  <a:gd name="T13" fmla="*/ 240710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47118" name="Freeform 13"/>
              <p:cNvSpPr>
                <a:spLocks/>
              </p:cNvSpPr>
              <p:nvPr/>
            </p:nvSpPr>
            <p:spPr bwMode="auto">
              <a:xfrm>
                <a:off x="3949" y="1474"/>
                <a:ext cx="81" cy="279"/>
              </a:xfrm>
              <a:custGeom>
                <a:avLst/>
                <a:gdLst>
                  <a:gd name="T0" fmla="*/ 485876 w 19"/>
                  <a:gd name="T1" fmla="*/ 243417 h 65"/>
                  <a:gd name="T2" fmla="*/ 228254 w 19"/>
                  <a:gd name="T3" fmla="*/ 0 h 65"/>
                  <a:gd name="T4" fmla="*/ 0 w 19"/>
                  <a:gd name="T5" fmla="*/ 243417 h 65"/>
                  <a:gd name="T6" fmla="*/ 0 w 19"/>
                  <a:gd name="T7" fmla="*/ 1500646 h 65"/>
                  <a:gd name="T8" fmla="*/ 228254 w 19"/>
                  <a:gd name="T9" fmla="*/ 1745407 h 65"/>
                  <a:gd name="T10" fmla="*/ 485876 w 19"/>
                  <a:gd name="T11" fmla="*/ 1500646 h 65"/>
                  <a:gd name="T12" fmla="*/ 485876 w 19"/>
                  <a:gd name="T13" fmla="*/ 24341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47119" name="Freeform 14"/>
              <p:cNvSpPr>
                <a:spLocks/>
              </p:cNvSpPr>
              <p:nvPr/>
            </p:nvSpPr>
            <p:spPr bwMode="auto">
              <a:xfrm>
                <a:off x="4171" y="1586"/>
                <a:ext cx="86" cy="167"/>
              </a:xfrm>
              <a:custGeom>
                <a:avLst/>
                <a:gdLst>
                  <a:gd name="T0" fmla="*/ 543903 w 20"/>
                  <a:gd name="T1" fmla="*/ 264918 h 39"/>
                  <a:gd name="T2" fmla="*/ 271842 w 20"/>
                  <a:gd name="T3" fmla="*/ 0 h 39"/>
                  <a:gd name="T4" fmla="*/ 0 w 20"/>
                  <a:gd name="T5" fmla="*/ 264918 h 39"/>
                  <a:gd name="T6" fmla="*/ 0 w 20"/>
                  <a:gd name="T7" fmla="*/ 789088 h 39"/>
                  <a:gd name="T8" fmla="*/ 271842 w 20"/>
                  <a:gd name="T9" fmla="*/ 1029491 h 39"/>
                  <a:gd name="T10" fmla="*/ 543903 w 20"/>
                  <a:gd name="T11" fmla="*/ 789088 h 39"/>
                  <a:gd name="T12" fmla="*/ 543903 w 20"/>
                  <a:gd name="T13" fmla="*/ 264918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a:p>
            </p:txBody>
          </p:sp>
          <p:sp>
            <p:nvSpPr>
              <p:cNvPr id="47120" name="Freeform 15"/>
              <p:cNvSpPr>
                <a:spLocks/>
              </p:cNvSpPr>
              <p:nvPr/>
            </p:nvSpPr>
            <p:spPr bwMode="auto">
              <a:xfrm>
                <a:off x="4398" y="1474"/>
                <a:ext cx="82" cy="279"/>
              </a:xfrm>
              <a:custGeom>
                <a:avLst/>
                <a:gdLst>
                  <a:gd name="T0" fmla="*/ 530152 w 19"/>
                  <a:gd name="T1" fmla="*/ 243417 h 65"/>
                  <a:gd name="T2" fmla="*/ 278627 w 19"/>
                  <a:gd name="T3" fmla="*/ 0 h 65"/>
                  <a:gd name="T4" fmla="*/ 0 w 19"/>
                  <a:gd name="T5" fmla="*/ 243417 h 65"/>
                  <a:gd name="T6" fmla="*/ 0 w 19"/>
                  <a:gd name="T7" fmla="*/ 1500646 h 65"/>
                  <a:gd name="T8" fmla="*/ 278627 w 19"/>
                  <a:gd name="T9" fmla="*/ 1745407 h 65"/>
                  <a:gd name="T10" fmla="*/ 530152 w 19"/>
                  <a:gd name="T11" fmla="*/ 1500646 h 65"/>
                  <a:gd name="T12" fmla="*/ 530152 w 19"/>
                  <a:gd name="T13" fmla="*/ 24341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47121" name="Freeform 16"/>
              <p:cNvSpPr>
                <a:spLocks/>
              </p:cNvSpPr>
              <p:nvPr/>
            </p:nvSpPr>
            <p:spPr bwMode="auto">
              <a:xfrm>
                <a:off x="4625" y="1320"/>
                <a:ext cx="82" cy="514"/>
              </a:xfrm>
              <a:custGeom>
                <a:avLst/>
                <a:gdLst>
                  <a:gd name="T0" fmla="*/ 530152 w 19"/>
                  <a:gd name="T1" fmla="*/ 240710 h 120"/>
                  <a:gd name="T2" fmla="*/ 251524 w 19"/>
                  <a:gd name="T3" fmla="*/ 0 h 120"/>
                  <a:gd name="T4" fmla="*/ 0 w 19"/>
                  <a:gd name="T5" fmla="*/ 240710 h 120"/>
                  <a:gd name="T6" fmla="*/ 0 w 19"/>
                  <a:gd name="T7" fmla="*/ 2934246 h 120"/>
                  <a:gd name="T8" fmla="*/ 251524 w 19"/>
                  <a:gd name="T9" fmla="*/ 3174884 h 120"/>
                  <a:gd name="T10" fmla="*/ 530152 w 19"/>
                  <a:gd name="T11" fmla="*/ 2934246 h 120"/>
                  <a:gd name="T12" fmla="*/ 530152 w 19"/>
                  <a:gd name="T13" fmla="*/ 240710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47122" name="Freeform 17"/>
              <p:cNvSpPr>
                <a:spLocks/>
              </p:cNvSpPr>
              <p:nvPr/>
            </p:nvSpPr>
            <p:spPr bwMode="auto">
              <a:xfrm>
                <a:off x="4848" y="1474"/>
                <a:ext cx="82" cy="279"/>
              </a:xfrm>
              <a:custGeom>
                <a:avLst/>
                <a:gdLst>
                  <a:gd name="T0" fmla="*/ 530152 w 19"/>
                  <a:gd name="T1" fmla="*/ 243417 h 65"/>
                  <a:gd name="T2" fmla="*/ 278627 w 19"/>
                  <a:gd name="T3" fmla="*/ 0 h 65"/>
                  <a:gd name="T4" fmla="*/ 0 w 19"/>
                  <a:gd name="T5" fmla="*/ 243417 h 65"/>
                  <a:gd name="T6" fmla="*/ 0 w 19"/>
                  <a:gd name="T7" fmla="*/ 1500646 h 65"/>
                  <a:gd name="T8" fmla="*/ 278627 w 19"/>
                  <a:gd name="T9" fmla="*/ 1745407 h 65"/>
                  <a:gd name="T10" fmla="*/ 530152 w 19"/>
                  <a:gd name="T11" fmla="*/ 1500646 h 65"/>
                  <a:gd name="T12" fmla="*/ 530152 w 19"/>
                  <a:gd name="T13" fmla="*/ 24341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47123" name="Freeform 18"/>
              <p:cNvSpPr>
                <a:spLocks/>
              </p:cNvSpPr>
              <p:nvPr/>
            </p:nvSpPr>
            <p:spPr bwMode="auto">
              <a:xfrm>
                <a:off x="5075" y="1586"/>
                <a:ext cx="82" cy="167"/>
              </a:xfrm>
              <a:custGeom>
                <a:avLst/>
                <a:gdLst>
                  <a:gd name="T0" fmla="*/ 530152 w 19"/>
                  <a:gd name="T1" fmla="*/ 264918 h 39"/>
                  <a:gd name="T2" fmla="*/ 251524 w 19"/>
                  <a:gd name="T3" fmla="*/ 0 h 39"/>
                  <a:gd name="T4" fmla="*/ 0 w 19"/>
                  <a:gd name="T5" fmla="*/ 264918 h 39"/>
                  <a:gd name="T6" fmla="*/ 0 w 19"/>
                  <a:gd name="T7" fmla="*/ 789088 h 39"/>
                  <a:gd name="T8" fmla="*/ 251524 w 19"/>
                  <a:gd name="T9" fmla="*/ 1029491 h 39"/>
                  <a:gd name="T10" fmla="*/ 530152 w 19"/>
                  <a:gd name="T11" fmla="*/ 789088 h 39"/>
                  <a:gd name="T12" fmla="*/ 530152 w 19"/>
                  <a:gd name="T13" fmla="*/ 264918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grpSp>
        <p:sp>
          <p:nvSpPr>
            <p:cNvPr id="47108" name="Rectangle 19"/>
            <p:cNvSpPr>
              <a:spLocks noChangeArrowheads="1"/>
            </p:cNvSpPr>
            <p:nvPr/>
          </p:nvSpPr>
          <p:spPr bwMode="auto">
            <a:xfrm>
              <a:off x="0" y="0"/>
              <a:ext cx="5760" cy="432"/>
            </a:xfrm>
            <a:prstGeom prst="rect">
              <a:avLst/>
            </a:prstGeom>
            <a:solidFill>
              <a:srgbClr val="FFFFFF"/>
            </a:solidFill>
            <a:ln w="9525" algn="ctr">
              <a:noFill/>
              <a:miter lim="800000"/>
              <a:headEnd/>
              <a:tailEnd/>
            </a:ln>
          </p:spPr>
          <p:txBody>
            <a:bodyPr wrap="none" lIns="82124" tIns="41061" rIns="82124" bIns="41061" anchor="ctr"/>
            <a:lstStyle/>
            <a:p>
              <a:endParaRPr lang="ar-EG"/>
            </a:p>
          </p:txBody>
        </p:sp>
      </p:gr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98475" y="500063"/>
            <a:ext cx="8145463" cy="838200"/>
          </a:xfrm>
        </p:spPr>
        <p:txBody>
          <a:bodyPr/>
          <a:lstStyle/>
          <a:p>
            <a:pPr eaLnBrk="1" hangingPunct="1"/>
            <a:r>
              <a:rPr lang="en-US" sz="2800" smtClean="0"/>
              <a:t>Bootup Process</a:t>
            </a:r>
          </a:p>
        </p:txBody>
      </p:sp>
      <p:sp>
        <p:nvSpPr>
          <p:cNvPr id="9219" name="Rectangle 3"/>
          <p:cNvSpPr>
            <a:spLocks noGrp="1" noChangeArrowheads="1"/>
          </p:cNvSpPr>
          <p:nvPr>
            <p:ph type="body" idx="1"/>
          </p:nvPr>
        </p:nvSpPr>
        <p:spPr>
          <a:xfrm>
            <a:off x="371475" y="1352550"/>
            <a:ext cx="7829550" cy="5268913"/>
          </a:xfrm>
        </p:spPr>
        <p:txBody>
          <a:bodyPr/>
          <a:lstStyle/>
          <a:p>
            <a:pPr eaLnBrk="1" hangingPunct="1">
              <a:lnSpc>
                <a:spcPct val="90000"/>
              </a:lnSpc>
              <a:buFont typeface="Wingdings" pitchFamily="2" charset="2"/>
              <a:buNone/>
            </a:pPr>
            <a:r>
              <a:rPr lang="en-US" sz="2000" b="1" smtClean="0">
                <a:solidFill>
                  <a:schemeClr val="tx2"/>
                </a:solidFill>
              </a:rPr>
              <a:t>Step 1: POST (Power On Self Test)</a:t>
            </a:r>
          </a:p>
          <a:p>
            <a:pPr eaLnBrk="1" hangingPunct="1">
              <a:lnSpc>
                <a:spcPct val="90000"/>
              </a:lnSpc>
            </a:pPr>
            <a:r>
              <a:rPr lang="en-US" sz="2000" b="1" smtClean="0"/>
              <a:t>Executes diagnostics from ROM on several hardware components, including the CPU,RAM, NVRAM</a:t>
            </a:r>
          </a:p>
          <a:p>
            <a:pPr eaLnBrk="1" hangingPunct="1">
              <a:lnSpc>
                <a:spcPct val="90000"/>
              </a:lnSpc>
              <a:buFont typeface="Wingdings" pitchFamily="2" charset="2"/>
              <a:buNone/>
            </a:pPr>
            <a:r>
              <a:rPr lang="en-US" sz="2000" b="1" smtClean="0">
                <a:solidFill>
                  <a:schemeClr val="tx2"/>
                </a:solidFill>
              </a:rPr>
              <a:t>Step 2: Loading Bootstrap Program</a:t>
            </a:r>
          </a:p>
          <a:p>
            <a:pPr eaLnBrk="1" hangingPunct="1">
              <a:lnSpc>
                <a:spcPct val="90000"/>
              </a:lnSpc>
            </a:pPr>
            <a:r>
              <a:rPr lang="en-US" sz="2000" b="1" smtClean="0"/>
              <a:t>Copied from ROM into RAM</a:t>
            </a:r>
          </a:p>
          <a:p>
            <a:pPr eaLnBrk="1" hangingPunct="1">
              <a:lnSpc>
                <a:spcPct val="90000"/>
              </a:lnSpc>
            </a:pPr>
            <a:r>
              <a:rPr lang="en-US" sz="2000" b="1" smtClean="0"/>
              <a:t>Executed by CPU</a:t>
            </a:r>
          </a:p>
          <a:p>
            <a:pPr eaLnBrk="1" hangingPunct="1">
              <a:lnSpc>
                <a:spcPct val="90000"/>
              </a:lnSpc>
            </a:pPr>
            <a:r>
              <a:rPr lang="en-US" sz="2000" b="1" smtClean="0"/>
              <a:t>Main task is to locate the Cisco IOS and load it into RAM</a:t>
            </a:r>
          </a:p>
          <a:p>
            <a:pPr eaLnBrk="1" hangingPunct="1">
              <a:lnSpc>
                <a:spcPct val="90000"/>
              </a:lnSpc>
              <a:buFont typeface="Wingdings" pitchFamily="2" charset="2"/>
              <a:buNone/>
            </a:pPr>
            <a:r>
              <a:rPr lang="en-US" sz="2000" b="1" smtClean="0">
                <a:solidFill>
                  <a:schemeClr val="tx2"/>
                </a:solidFill>
              </a:rPr>
              <a:t>Step 3: Locating the IOS</a:t>
            </a:r>
          </a:p>
          <a:p>
            <a:pPr eaLnBrk="1" hangingPunct="1">
              <a:lnSpc>
                <a:spcPct val="90000"/>
              </a:lnSpc>
            </a:pPr>
            <a:r>
              <a:rPr lang="en-US" sz="2000" b="1" smtClean="0"/>
              <a:t>Typically stored in flash memory, but it can be stored in other places such as a TFTP server.</a:t>
            </a:r>
          </a:p>
          <a:p>
            <a:pPr eaLnBrk="1" hangingPunct="1">
              <a:lnSpc>
                <a:spcPct val="90000"/>
              </a:lnSpc>
            </a:pPr>
            <a:r>
              <a:rPr lang="en-US" sz="2000" b="1" smtClean="0"/>
              <a:t>If a full IOS image cannot be located, a scaled-down version of the IOS is copied from ROM </a:t>
            </a:r>
          </a:p>
          <a:p>
            <a:pPr eaLnBrk="1" hangingPunct="1">
              <a:lnSpc>
                <a:spcPct val="90000"/>
              </a:lnSpc>
            </a:pPr>
            <a:r>
              <a:rPr lang="en-US" sz="2000" b="1" smtClean="0"/>
              <a:t>This version of IOS is used to help diagnose any problems and to try to load a complete version of the IOS into RAM.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marL="609600" indent="-609600" eaLnBrk="1" hangingPunct="1"/>
            <a:r>
              <a:rPr lang="en-US" smtClean="0"/>
              <a:t>Boot up Process</a:t>
            </a:r>
          </a:p>
        </p:txBody>
      </p:sp>
      <p:sp>
        <p:nvSpPr>
          <p:cNvPr id="10243" name="Rectangle 3"/>
          <p:cNvSpPr>
            <a:spLocks noChangeArrowheads="1"/>
          </p:cNvSpPr>
          <p:nvPr>
            <p:ph type="body" idx="1"/>
          </p:nvPr>
        </p:nvSpPr>
        <p:spPr>
          <a:xfrm>
            <a:off x="354013" y="1851025"/>
            <a:ext cx="7940675" cy="5006975"/>
          </a:xfrm>
          <a:noFill/>
        </p:spPr>
        <p:txBody>
          <a:bodyPr/>
          <a:lstStyle/>
          <a:p>
            <a:pPr marL="381000" indent="-381000" defTabSz="914400" eaLnBrk="1" hangingPunct="1">
              <a:lnSpc>
                <a:spcPct val="75000"/>
              </a:lnSpc>
              <a:buFont typeface="Wingdings" pitchFamily="2" charset="2"/>
              <a:buNone/>
            </a:pPr>
            <a:r>
              <a:rPr lang="en-US" sz="1800" b="1" smtClean="0">
                <a:solidFill>
                  <a:schemeClr val="tx2"/>
                </a:solidFill>
              </a:rPr>
              <a:t>Step 4: Loading the IOS</a:t>
            </a:r>
          </a:p>
          <a:p>
            <a:pPr marL="381000" indent="-381000" defTabSz="914400" eaLnBrk="1" hangingPunct="1">
              <a:lnSpc>
                <a:spcPct val="75000"/>
              </a:lnSpc>
            </a:pPr>
            <a:r>
              <a:rPr lang="en-US" sz="1800" b="1" smtClean="0"/>
              <a:t>Some of the older Cisco routers ran the IOS directly from flash</a:t>
            </a:r>
          </a:p>
          <a:p>
            <a:pPr marL="381000" indent="-381000" defTabSz="914400" eaLnBrk="1" hangingPunct="1">
              <a:lnSpc>
                <a:spcPct val="75000"/>
              </a:lnSpc>
            </a:pPr>
            <a:r>
              <a:rPr lang="en-US" sz="1800" b="1" smtClean="0"/>
              <a:t>Current models copy the IOS into RAM for execution </a:t>
            </a:r>
          </a:p>
          <a:p>
            <a:pPr marL="381000" indent="-381000" defTabSz="914400" eaLnBrk="1" hangingPunct="1">
              <a:lnSpc>
                <a:spcPct val="75000"/>
              </a:lnSpc>
            </a:pPr>
            <a:r>
              <a:rPr lang="en-US" sz="1800" b="1" smtClean="0"/>
              <a:t>Might see a string of pound signs (#) while the image decompresses.</a:t>
            </a:r>
          </a:p>
          <a:p>
            <a:pPr marL="381000" indent="-381000" defTabSz="914400" eaLnBrk="1" hangingPunct="1">
              <a:lnSpc>
                <a:spcPct val="75000"/>
              </a:lnSpc>
              <a:buFont typeface="Wingdings" pitchFamily="2" charset="2"/>
              <a:buNone/>
            </a:pPr>
            <a:r>
              <a:rPr lang="en-US" sz="1800" b="1" smtClean="0">
                <a:solidFill>
                  <a:schemeClr val="tx2"/>
                </a:solidFill>
              </a:rPr>
              <a:t>Step 5: Locating the Config File</a:t>
            </a:r>
          </a:p>
          <a:p>
            <a:pPr marL="381000" indent="-381000" defTabSz="914400" eaLnBrk="1" hangingPunct="1">
              <a:lnSpc>
                <a:spcPct val="75000"/>
              </a:lnSpc>
            </a:pPr>
            <a:r>
              <a:rPr lang="en-US" sz="1800" b="1" smtClean="0"/>
              <a:t>Bootstrap program searches for the startup configuration file (startup-config), in NVRAM. </a:t>
            </a:r>
          </a:p>
          <a:p>
            <a:pPr marL="381000" indent="-381000" defTabSz="914400" eaLnBrk="1" hangingPunct="1">
              <a:lnSpc>
                <a:spcPct val="75000"/>
              </a:lnSpc>
            </a:pPr>
            <a:r>
              <a:rPr lang="en-US" sz="1800" b="1" smtClean="0"/>
              <a:t>This file has the previously saved configuration commands and parameters,</a:t>
            </a:r>
          </a:p>
          <a:p>
            <a:pPr marL="381000" indent="-381000" defTabSz="914400" eaLnBrk="1" hangingPunct="1">
              <a:lnSpc>
                <a:spcPct val="75000"/>
              </a:lnSpc>
              <a:buFont typeface="Wingdings" pitchFamily="2" charset="2"/>
              <a:buNone/>
            </a:pPr>
            <a:r>
              <a:rPr lang="en-US" sz="1800" b="1" smtClean="0">
                <a:solidFill>
                  <a:schemeClr val="tx2"/>
                </a:solidFill>
              </a:rPr>
              <a:t>Step 6: Loading the Config File</a:t>
            </a:r>
          </a:p>
          <a:p>
            <a:pPr marL="381000" indent="-381000" defTabSz="914400" eaLnBrk="1" hangingPunct="1">
              <a:lnSpc>
                <a:spcPct val="75000"/>
              </a:lnSpc>
            </a:pPr>
            <a:r>
              <a:rPr lang="en-US" sz="1800" b="1" smtClean="0"/>
              <a:t>If a startup configuration file is found in NVRAM, the IOS loads it into RAM as the running-config file and executes the commands.</a:t>
            </a:r>
          </a:p>
          <a:p>
            <a:pPr marL="381000" indent="-381000" defTabSz="914400" eaLnBrk="1" hangingPunct="1">
              <a:lnSpc>
                <a:spcPct val="75000"/>
              </a:lnSpc>
            </a:pPr>
            <a:r>
              <a:rPr lang="en-US" sz="1800" b="1" smtClean="0"/>
              <a:t>If the startup configuration file cannot be located, prompt the user to enter </a:t>
            </a:r>
            <a:r>
              <a:rPr lang="en-US" sz="1800" b="1" smtClean="0">
                <a:solidFill>
                  <a:schemeClr val="accent2"/>
                </a:solidFill>
              </a:rPr>
              <a:t>setup mode </a:t>
            </a:r>
          </a:p>
          <a:p>
            <a:pPr marL="381000" indent="-381000" defTabSz="914400" eaLnBrk="1" hangingPunct="1">
              <a:lnSpc>
                <a:spcPct val="75000"/>
              </a:lnSpc>
              <a:buFont typeface="Wingdings" pitchFamily="2" charset="2"/>
              <a:buNone/>
            </a:pPr>
            <a:endParaRPr lang="en-US" sz="1800" b="1"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330200"/>
            <a:ext cx="9144000" cy="990600"/>
          </a:xfrm>
        </p:spPr>
        <p:txBody>
          <a:bodyPr/>
          <a:lstStyle/>
          <a:p>
            <a:pPr algn="ctr" eaLnBrk="1" hangingPunct="1"/>
            <a:r>
              <a:rPr lang="en-US" smtClean="0"/>
              <a:t>Step in Router Initialization</a:t>
            </a:r>
          </a:p>
        </p:txBody>
      </p:sp>
      <p:grpSp>
        <p:nvGrpSpPr>
          <p:cNvPr id="2" name="Group 3"/>
          <p:cNvGrpSpPr>
            <a:grpSpLocks/>
          </p:cNvGrpSpPr>
          <p:nvPr/>
        </p:nvGrpSpPr>
        <p:grpSpPr bwMode="auto">
          <a:xfrm>
            <a:off x="395288" y="1412875"/>
            <a:ext cx="8520112" cy="5216525"/>
            <a:chOff x="144" y="720"/>
            <a:chExt cx="5472" cy="3456"/>
          </a:xfrm>
        </p:grpSpPr>
        <p:graphicFrame>
          <p:nvGraphicFramePr>
            <p:cNvPr id="1026" name="Object 4"/>
            <p:cNvGraphicFramePr>
              <a:graphicFrameLocks noChangeAspect="1"/>
            </p:cNvGraphicFramePr>
            <p:nvPr/>
          </p:nvGraphicFramePr>
          <p:xfrm>
            <a:off x="144" y="720"/>
            <a:ext cx="1303" cy="3456"/>
          </p:xfrm>
          <a:graphic>
            <a:graphicData uri="http://schemas.openxmlformats.org/presentationml/2006/ole">
              <p:oleObj spid="_x0000_s1026" name="Bitmap Image" r:id="rId3" imgW="1971950" imgH="5229955" progId="Paint.Picture">
                <p:embed/>
              </p:oleObj>
            </a:graphicData>
          </a:graphic>
        </p:graphicFrame>
        <p:graphicFrame>
          <p:nvGraphicFramePr>
            <p:cNvPr id="1027" name="Object 5"/>
            <p:cNvGraphicFramePr>
              <a:graphicFrameLocks noChangeAspect="1"/>
            </p:cNvGraphicFramePr>
            <p:nvPr/>
          </p:nvGraphicFramePr>
          <p:xfrm>
            <a:off x="1463" y="771"/>
            <a:ext cx="4153" cy="3237"/>
          </p:xfrm>
          <a:graphic>
            <a:graphicData uri="http://schemas.openxmlformats.org/presentationml/2006/ole">
              <p:oleObj spid="_x0000_s1027" name="Bitmap Image" r:id="rId4" imgW="6523810" imgH="5001323" progId="Paint.Picture">
                <p:embed/>
              </p:oleObj>
            </a:graphicData>
          </a:graphic>
        </p:graphicFrame>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022P_275"/>
          <p:cNvPicPr>
            <a:picLocks noChangeAspect="1" noChangeArrowheads="1"/>
          </p:cNvPicPr>
          <p:nvPr/>
        </p:nvPicPr>
        <p:blipFill>
          <a:blip r:embed="rId3"/>
          <a:srcRect/>
          <a:stretch>
            <a:fillRect/>
          </a:stretch>
        </p:blipFill>
        <p:spPr bwMode="auto">
          <a:xfrm>
            <a:off x="1295400" y="1600200"/>
            <a:ext cx="6492875" cy="3886200"/>
          </a:xfrm>
          <a:prstGeom prst="rect">
            <a:avLst/>
          </a:prstGeom>
          <a:noFill/>
          <a:ln w="9525">
            <a:noFill/>
            <a:miter lim="800000"/>
            <a:headEnd/>
            <a:tailEnd/>
          </a:ln>
        </p:spPr>
      </p:pic>
      <p:sp>
        <p:nvSpPr>
          <p:cNvPr id="11267" name="Rectangle 3"/>
          <p:cNvSpPr>
            <a:spLocks noGrp="1" noChangeArrowheads="1"/>
          </p:cNvSpPr>
          <p:nvPr>
            <p:ph type="title"/>
          </p:nvPr>
        </p:nvSpPr>
        <p:spPr/>
        <p:txBody>
          <a:bodyPr/>
          <a:lstStyle/>
          <a:p>
            <a:pPr algn="ctr" eaLnBrk="1" hangingPunct="1"/>
            <a:r>
              <a:rPr lang="en-US" smtClean="0"/>
              <a:t>ROM Functions</a:t>
            </a:r>
          </a:p>
        </p:txBody>
      </p:sp>
      <p:sp>
        <p:nvSpPr>
          <p:cNvPr id="11268" name="Text Box 4"/>
          <p:cNvSpPr txBox="1">
            <a:spLocks noChangeArrowheads="1"/>
          </p:cNvSpPr>
          <p:nvPr/>
        </p:nvSpPr>
        <p:spPr bwMode="auto">
          <a:xfrm>
            <a:off x="1195388" y="5735638"/>
            <a:ext cx="6189662" cy="460375"/>
          </a:xfrm>
          <a:prstGeom prst="rect">
            <a:avLst/>
          </a:prstGeom>
          <a:noFill/>
          <a:ln w="38100">
            <a:noFill/>
            <a:miter lim="800000"/>
            <a:headEnd type="none" w="sm" len="sm"/>
            <a:tailEnd type="none" w="sm" len="sm"/>
          </a:ln>
        </p:spPr>
        <p:txBody>
          <a:bodyPr wrap="none" lIns="91436" tIns="45718" rIns="91436" bIns="45718" anchor="ctr">
            <a:spAutoFit/>
          </a:bodyPr>
          <a:lstStyle/>
          <a:p>
            <a:pPr marL="228600" indent="-228600">
              <a:lnSpc>
                <a:spcPct val="100000"/>
              </a:lnSpc>
              <a:buClr>
                <a:schemeClr val="folHlink"/>
              </a:buClr>
              <a:buFontTx/>
              <a:buChar char="•"/>
            </a:pPr>
            <a:r>
              <a:rPr lang="en-US" b="1">
                <a:cs typeface="Arial" pitchFamily="34" charset="0"/>
              </a:rPr>
              <a:t>Contains microcode for basic functions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022P_277"/>
          <p:cNvPicPr>
            <a:picLocks noChangeAspect="1" noChangeArrowheads="1"/>
          </p:cNvPicPr>
          <p:nvPr/>
        </p:nvPicPr>
        <p:blipFill>
          <a:blip r:embed="rId3"/>
          <a:srcRect/>
          <a:stretch>
            <a:fillRect/>
          </a:stretch>
        </p:blipFill>
        <p:spPr bwMode="auto">
          <a:xfrm>
            <a:off x="2130425" y="1643063"/>
            <a:ext cx="4567238" cy="3724275"/>
          </a:xfrm>
          <a:prstGeom prst="rect">
            <a:avLst/>
          </a:prstGeom>
          <a:noFill/>
          <a:ln w="9525">
            <a:noFill/>
            <a:miter lim="800000"/>
            <a:headEnd/>
            <a:tailEnd/>
          </a:ln>
        </p:spPr>
      </p:pic>
      <p:sp>
        <p:nvSpPr>
          <p:cNvPr id="12291" name="Rectangle 3"/>
          <p:cNvSpPr>
            <a:spLocks noGrp="1" noChangeArrowheads="1"/>
          </p:cNvSpPr>
          <p:nvPr>
            <p:ph type="title"/>
          </p:nvPr>
        </p:nvSpPr>
        <p:spPr>
          <a:xfrm>
            <a:off x="344488" y="704850"/>
            <a:ext cx="8145462" cy="838200"/>
          </a:xfrm>
        </p:spPr>
        <p:txBody>
          <a:bodyPr/>
          <a:lstStyle/>
          <a:p>
            <a:pPr algn="ctr" eaLnBrk="1" hangingPunct="1"/>
            <a:r>
              <a:rPr lang="en-US" smtClean="0"/>
              <a:t>Loading the Cisco IOS Image </a:t>
            </a:r>
            <a:br>
              <a:rPr lang="en-US" smtClean="0"/>
            </a:br>
            <a:r>
              <a:rPr lang="en-US" smtClean="0"/>
              <a:t>from Flash Memory</a:t>
            </a:r>
          </a:p>
        </p:txBody>
      </p:sp>
      <p:sp>
        <p:nvSpPr>
          <p:cNvPr id="12292" name="Rectangle 4"/>
          <p:cNvSpPr>
            <a:spLocks noChangeArrowheads="1"/>
          </p:cNvSpPr>
          <p:nvPr/>
        </p:nvSpPr>
        <p:spPr bwMode="auto">
          <a:xfrm>
            <a:off x="636588" y="5694363"/>
            <a:ext cx="7726362" cy="569912"/>
          </a:xfrm>
          <a:prstGeom prst="rect">
            <a:avLst/>
          </a:prstGeom>
          <a:noFill/>
          <a:ln w="9525">
            <a:noFill/>
            <a:miter lim="800000"/>
            <a:headEnd/>
            <a:tailEnd/>
          </a:ln>
        </p:spPr>
        <p:txBody>
          <a:bodyPr lIns="82532" tIns="41265" rIns="82532" bIns="41265"/>
          <a:lstStyle/>
          <a:p>
            <a:pPr marL="228600" indent="-228600" algn="l">
              <a:buClr>
                <a:schemeClr val="folHlink"/>
              </a:buClr>
              <a:buFont typeface="Arial" pitchFamily="34" charset="0"/>
              <a:buChar char="•"/>
            </a:pPr>
            <a:r>
              <a:rPr lang="en-US" b="1">
                <a:cs typeface="Arial" pitchFamily="34" charset="0"/>
              </a:rPr>
              <a:t>The flash memory file is decompressed into RAM.</a:t>
            </a:r>
          </a:p>
        </p:txBody>
      </p:sp>
      <p:sp>
        <p:nvSpPr>
          <p:cNvPr id="12293" name="Rectangle 5"/>
          <p:cNvSpPr>
            <a:spLocks noChangeArrowheads="1"/>
          </p:cNvSpPr>
          <p:nvPr/>
        </p:nvSpPr>
        <p:spPr bwMode="auto">
          <a:xfrm>
            <a:off x="4114800" y="4419600"/>
            <a:ext cx="1295400" cy="457200"/>
          </a:xfrm>
          <a:prstGeom prst="rect">
            <a:avLst/>
          </a:prstGeom>
          <a:solidFill>
            <a:schemeClr val="bg1"/>
          </a:solidFill>
          <a:ln w="9525">
            <a:noFill/>
            <a:miter lim="800000"/>
            <a:headEnd/>
            <a:tailEnd/>
          </a:ln>
        </p:spPr>
        <p:txBody>
          <a:bodyPr wrap="none" anchor="ctr"/>
          <a:lstStyle/>
          <a:p>
            <a:endParaRPr lang="ar-EG"/>
          </a:p>
        </p:txBody>
      </p:sp>
      <p:sp>
        <p:nvSpPr>
          <p:cNvPr id="12294" name="Rectangle 6"/>
          <p:cNvSpPr>
            <a:spLocks noChangeArrowheads="1"/>
          </p:cNvSpPr>
          <p:nvPr/>
        </p:nvSpPr>
        <p:spPr bwMode="auto">
          <a:xfrm>
            <a:off x="6629400" y="3581400"/>
            <a:ext cx="228600" cy="381000"/>
          </a:xfrm>
          <a:prstGeom prst="rect">
            <a:avLst/>
          </a:prstGeom>
          <a:solidFill>
            <a:schemeClr val="bg1"/>
          </a:solidFill>
          <a:ln w="9525">
            <a:noFill/>
            <a:miter lim="800000"/>
            <a:headEnd/>
            <a:tailEnd/>
          </a:ln>
        </p:spPr>
        <p:txBody>
          <a:bodyPr wrap="none" anchor="ctr"/>
          <a:lstStyle/>
          <a:p>
            <a:endParaRPr lang="ar-EG"/>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C4715D-47FB-4372-B749-DBA0333E39E9}"/>
</file>

<file path=customXml/itemProps2.xml><?xml version="1.0" encoding="utf-8"?>
<ds:datastoreItem xmlns:ds="http://schemas.openxmlformats.org/officeDocument/2006/customXml" ds:itemID="{9C136F02-3A05-4055-BC5D-2127E44B8FB0}"/>
</file>

<file path=customXml/itemProps3.xml><?xml version="1.0" encoding="utf-8"?>
<ds:datastoreItem xmlns:ds="http://schemas.openxmlformats.org/officeDocument/2006/customXml" ds:itemID="{66026C02-7FA5-45DC-B0DF-70951BEB04F1}"/>
</file>

<file path=docProps/app.xml><?xml version="1.0" encoding="utf-8"?>
<Properties xmlns="http://schemas.openxmlformats.org/officeDocument/2006/extended-properties" xmlns:vt="http://schemas.openxmlformats.org/officeDocument/2006/docPropsVTypes">
  <TotalTime>48</TotalTime>
  <Words>1482</Words>
  <Application>Microsoft Office PowerPoint</Application>
  <PresentationFormat>On-screen Show (4:3)</PresentationFormat>
  <Paragraphs>203</Paragraphs>
  <Slides>43</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Blank Presentation</vt:lpstr>
      <vt:lpstr>Bitmap Image</vt:lpstr>
      <vt:lpstr>Router Initialization steps  </vt:lpstr>
      <vt:lpstr>Router Initialization Steps.</vt:lpstr>
      <vt:lpstr>Router CPU and Memory</vt:lpstr>
      <vt:lpstr>Router Bootup Process</vt:lpstr>
      <vt:lpstr>Bootup Process</vt:lpstr>
      <vt:lpstr>Boot up Process</vt:lpstr>
      <vt:lpstr>Step in Router Initialization</vt:lpstr>
      <vt:lpstr>ROM Functions</vt:lpstr>
      <vt:lpstr>Loading the Cisco IOS Image  from Flash Memory</vt:lpstr>
      <vt:lpstr>Loading the Configuration</vt:lpstr>
      <vt:lpstr>SECTION SUMMARY</vt:lpstr>
      <vt:lpstr>Router Access </vt:lpstr>
      <vt:lpstr>ROUTER ACCESS METHODS</vt:lpstr>
      <vt:lpstr>Console</vt:lpstr>
      <vt:lpstr>AUXILIARY</vt:lpstr>
      <vt:lpstr>Using HyperTerminal</vt:lpstr>
      <vt:lpstr>AUX</vt:lpstr>
      <vt:lpstr>Telnet and SSH</vt:lpstr>
      <vt:lpstr>Setup mode</vt:lpstr>
      <vt:lpstr>Setup Mode</vt:lpstr>
      <vt:lpstr>SECTION SUMMARY</vt:lpstr>
      <vt:lpstr>CLI First look</vt:lpstr>
      <vt:lpstr>ROUTER Modes</vt:lpstr>
      <vt:lpstr>User EXEC Mode</vt:lpstr>
      <vt:lpstr>Privileged EXEC Mode</vt:lpstr>
      <vt:lpstr>Moving between the User EXEC and Privileged EXEC Modes</vt:lpstr>
      <vt:lpstr>Basic IOS command structure</vt:lpstr>
      <vt:lpstr>Using CLI help</vt:lpstr>
      <vt:lpstr>Using CLI help</vt:lpstr>
      <vt:lpstr>Using CLI help</vt:lpstr>
      <vt:lpstr>Abbreviated commands (Router and Switch)</vt:lpstr>
      <vt:lpstr>IOS "examination" commands</vt:lpstr>
      <vt:lpstr>Slide 33</vt:lpstr>
      <vt:lpstr>IOS software and features</vt:lpstr>
      <vt:lpstr>show version Command</vt:lpstr>
      <vt:lpstr>show version Command</vt:lpstr>
      <vt:lpstr>Verify the router boot-up process</vt:lpstr>
      <vt:lpstr>IOS loading control</vt:lpstr>
      <vt:lpstr>Boot system command</vt:lpstr>
      <vt:lpstr>Slide 40</vt:lpstr>
      <vt:lpstr>Slide 41</vt:lpstr>
      <vt:lpstr>Router Command History</vt:lpstr>
      <vt:lpstr>Slide 43</vt:lpstr>
    </vt:vector>
  </TitlesOfParts>
  <Company>University of Brighton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Services</dc:creator>
  <cp:lastModifiedBy>Civil Head</cp:lastModifiedBy>
  <cp:revision>85</cp:revision>
  <cp:lastPrinted>2007-06-27T16:18:00Z</cp:lastPrinted>
  <dcterms:created xsi:type="dcterms:W3CDTF">2010-12-15T15:59:42Z</dcterms:created>
  <dcterms:modified xsi:type="dcterms:W3CDTF">2018-09-24T18:19:46Z</dcterms:modified>
</cp:coreProperties>
</file>