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4"/>
  </p:notesMasterIdLst>
  <p:sldIdLst>
    <p:sldId id="257" r:id="rId2"/>
    <p:sldId id="261" r:id="rId3"/>
    <p:sldId id="259" r:id="rId4"/>
    <p:sldId id="258"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B1C"/>
    <a:srgbClr val="A71F11"/>
    <a:srgbClr val="FFC301"/>
    <a:srgbClr val="540000"/>
    <a:srgbClr val="FF9E1D"/>
    <a:srgbClr val="FFE697"/>
    <a:srgbClr val="7B0F0F"/>
    <a:srgbClr val="D096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smtClean="0">
                <a:latin typeface="+mn-lt"/>
                <a:cs typeface="+mn-cs"/>
              </a:defRPr>
            </a:lvl1pPr>
          </a:lstStyle>
          <a:p>
            <a:pPr>
              <a:defRPr/>
            </a:pPr>
            <a:fld id="{7158A9FF-41FC-44EB-B37A-4F80FF7753F4}" type="datetimeFigureOut">
              <a:rPr lang="en-US"/>
              <a:pPr>
                <a:defRPr/>
              </a:pPr>
              <a:t>8/1/2018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defRPr>
            </a:lvl1pPr>
          </a:lstStyle>
          <a:p>
            <a:fld id="{237A8BBD-DC95-4AF2-9E2F-4C14589D785F}" type="slidenum">
              <a:rPr lang="ar-SA"/>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3123590"/>
            <a:ext cx="7329840" cy="1832460"/>
          </a:xfrm>
          <a:effectLst>
            <a:outerShdw blurRad="50800" dist="38100" dir="2700000" algn="tl" rotWithShape="0">
              <a:prstClr val="black">
                <a:alpha val="40000"/>
              </a:prstClr>
            </a:outerShdw>
          </a:effectLst>
        </p:spPr>
        <p:txBody>
          <a:bodyPr>
            <a:normAutofit/>
          </a:bodyPr>
          <a:lstStyle>
            <a:lvl1pPr algn="r">
              <a:defRPr sz="3600">
                <a:solidFill>
                  <a:srgbClr val="FFC000"/>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212490" y="1596540"/>
            <a:ext cx="7482545" cy="1068935"/>
          </a:xfrm>
        </p:spPr>
        <p:txBody>
          <a:bodyPr>
            <a:normAutofit/>
          </a:bodyPr>
          <a:lstStyle>
            <a:lvl1pPr marL="0" indent="0" algn="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C3BD26B-F017-4CD6-903D-14F7A7038DB9}" type="datetimeFigureOut">
              <a:rPr lang="en-US"/>
              <a:pPr>
                <a:defRPr/>
              </a:pPr>
              <a:t>8/1/2018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7CB5A-3FD8-411C-BBD5-4A9E1FB13AFB}"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426D04-75A1-41B7-A543-5A2E202A30E7}" type="datetimeFigureOut">
              <a:rPr lang="en-US"/>
              <a:pPr>
                <a:defRPr/>
              </a:pPr>
              <a:t>8/1/2018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183752E-8F2A-4CD0-A99C-63AA65B41CD0}"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D23186-A1B8-4F7C-8D64-7CD2E3213001}" type="datetimeFigureOut">
              <a:rPr lang="en-US"/>
              <a:pPr>
                <a:defRPr/>
              </a:pPr>
              <a:t>8/1/2018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0E7D88D-7CD4-477F-A8F9-B39AF7BB7CB1}"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0F35B1-D941-4EAB-B3B2-CDD316B7674F}" type="datetimeFigureOut">
              <a:rPr lang="en-US"/>
              <a:pPr>
                <a:defRPr/>
              </a:pPr>
              <a:t>8/1/2018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6256C9A-0F18-4199-A7FE-73222BA19F6C}"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2490" y="833016"/>
            <a:ext cx="7482545" cy="61082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2489" y="1648067"/>
            <a:ext cx="7466075"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DA8C07C-C734-4E30-8C24-7C80C0D786B0}" type="datetimeFigureOut">
              <a:rPr lang="en-US"/>
              <a:pPr>
                <a:defRPr/>
              </a:pPr>
              <a:t>8/1/2018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F6E759B-C933-4AA8-B8EB-A2C5125EB6E2}"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2490" y="833015"/>
            <a:ext cx="7016195" cy="61082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1" y="1596540"/>
            <a:ext cx="641361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65D641B-BD15-449B-81D4-3863065EEDD5}" type="datetimeFigureOut">
              <a:rPr lang="en-US"/>
              <a:pPr>
                <a:defRPr/>
              </a:pPr>
              <a:t>8/1/2018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19AC14-9B48-4765-9229-BE55F8708F45}"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D5A0ED-335B-4B07-81F0-6E1AB49406C9}" type="datetimeFigureOut">
              <a:rPr lang="en-US"/>
              <a:pPr>
                <a:defRPr/>
              </a:pPr>
              <a:t>8/1/2018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4F1556-426C-453D-A8B4-AA4478D645BD}"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A4F36F-ADB0-4010-BC6E-DB3F150E31C1}" type="datetimeFigureOut">
              <a:rPr lang="en-US"/>
              <a:pPr>
                <a:defRPr/>
              </a:pPr>
              <a:t>8/1/2018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18DA9DD-DD38-4626-AFC8-BCE8E7BA65CA}"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59785" y="833015"/>
            <a:ext cx="5955495" cy="61082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59784" y="1730202"/>
            <a:ext cx="3582073"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59784" y="2360065"/>
            <a:ext cx="3582073"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47790" y="1730202"/>
            <a:ext cx="3583480"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247790" y="2360065"/>
            <a:ext cx="3583480"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A12F0A87-1D31-42D4-BB68-0FEE86AB53B1}" type="datetimeFigureOut">
              <a:rPr lang="en-US"/>
              <a:pPr>
                <a:defRPr/>
              </a:pPr>
              <a:t>8/1/2018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2754879-2090-4ADB-BECA-EBAC28EDB894}"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6C3DDD9-7925-4CC0-B994-17B728B99235}" type="datetimeFigureOut">
              <a:rPr lang="en-US"/>
              <a:pPr>
                <a:defRPr/>
              </a:pPr>
              <a:t>8/1/2018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0686D41-B427-45A9-B223-56535E0B1A6C}"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E30338-3B3C-4745-8D86-18E58A308E5A}" type="datetimeFigureOut">
              <a:rPr lang="en-US"/>
              <a:pPr>
                <a:defRPr/>
              </a:pPr>
              <a:t>8/1/2018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1E15C20-7179-45A2-AED4-DF24496CCC9B}"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D56E95-BD5A-4AA7-8DF3-CFEFE4023577}" type="datetimeFigureOut">
              <a:rPr lang="en-US"/>
              <a:pPr>
                <a:defRPr/>
              </a:pPr>
              <a:t>8/1/2018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35EB2D5-01A1-437C-82F4-366303480BD8}"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tx1">
                    <a:tint val="75000"/>
                  </a:schemeClr>
                </a:solidFill>
                <a:latin typeface="+mn-lt"/>
                <a:cs typeface="+mn-cs"/>
              </a:defRPr>
            </a:lvl1pPr>
          </a:lstStyle>
          <a:p>
            <a:pPr>
              <a:defRPr/>
            </a:pPr>
            <a:fld id="{2B7BF999-A064-4315-8F59-C41EEE6141C7}" type="datetimeFigureOut">
              <a:rPr lang="en-US"/>
              <a:pPr>
                <a:defRPr/>
              </a:pPr>
              <a:t>8/1/2018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defRPr>
            </a:lvl1pPr>
          </a:lstStyle>
          <a:p>
            <a:fld id="{8A39A38C-83F0-4D4A-A88F-CFA6BCC6055B}"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7188" y="2071688"/>
            <a:ext cx="8643937" cy="3000375"/>
          </a:xfrm>
        </p:spPr>
        <p:txBody>
          <a:bodyPr>
            <a:normAutofit fontScale="90000"/>
          </a:bodyPr>
          <a:lstStyle/>
          <a:p>
            <a:pPr algn="ctr"/>
            <a:r>
              <a:rPr lang="en-US" sz="6600" b="1" smtClean="0">
                <a:solidFill>
                  <a:schemeClr val="bg1"/>
                </a:solidFill>
              </a:rPr>
              <a:t>University-Industry Research</a:t>
            </a:r>
            <a:br>
              <a:rPr lang="en-US" sz="6600" b="1" smtClean="0">
                <a:solidFill>
                  <a:schemeClr val="bg1"/>
                </a:solidFill>
              </a:rPr>
            </a:br>
            <a:r>
              <a:rPr lang="en-US" sz="6600" b="1" smtClean="0">
                <a:solidFill>
                  <a:schemeClr val="bg1"/>
                </a:solidFill>
              </a:rPr>
              <a:t>Partnerships</a:t>
            </a:r>
            <a:br>
              <a:rPr lang="en-US" sz="6600" b="1" smtClean="0">
                <a:solidFill>
                  <a:schemeClr val="bg1"/>
                </a:solidFill>
              </a:rPr>
            </a:br>
            <a:endParaRPr lang="en-US" sz="6600" b="1" smtClean="0">
              <a:solidFill>
                <a:schemeClr val="bg1"/>
              </a:solidFill>
            </a:endParaRPr>
          </a:p>
        </p:txBody>
      </p:sp>
    </p:spTree>
  </p:cSld>
  <p:clrMapOvr>
    <a:masterClrMapping/>
  </p:clrMapOvr>
  <p:transition spd="slow">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p:cNvSpPr>
            <a:spLocks noGrp="1"/>
          </p:cNvSpPr>
          <p:nvPr>
            <p:ph type="title"/>
          </p:nvPr>
        </p:nvSpPr>
        <p:spPr>
          <a:xfrm>
            <a:off x="285750" y="1357313"/>
            <a:ext cx="8408988" cy="87312"/>
          </a:xfrm>
        </p:spPr>
        <p:txBody>
          <a:bodyPr>
            <a:normAutofit fontScale="90000"/>
          </a:bodyPr>
          <a:lstStyle/>
          <a:p>
            <a:r>
              <a:rPr lang="en-US" sz="4000" b="1" smtClean="0">
                <a:solidFill>
                  <a:srgbClr val="540000"/>
                </a:solidFill>
              </a:rPr>
              <a:t>Third Steps:</a:t>
            </a:r>
            <a:r>
              <a:rPr lang="en-US" sz="4000" smtClean="0">
                <a:solidFill>
                  <a:srgbClr val="540000"/>
                </a:solidFill>
              </a:rPr>
              <a:t/>
            </a:r>
            <a:br>
              <a:rPr lang="en-US" sz="4000" smtClean="0">
                <a:solidFill>
                  <a:srgbClr val="540000"/>
                </a:solidFill>
              </a:rPr>
            </a:br>
            <a:endParaRPr lang="ar-JO" sz="4000" smtClean="0">
              <a:solidFill>
                <a:srgbClr val="540000"/>
              </a:solidFill>
            </a:endParaRPr>
          </a:p>
        </p:txBody>
      </p:sp>
      <p:sp>
        <p:nvSpPr>
          <p:cNvPr id="3" name="عنصر نائب للمحتوى 2"/>
          <p:cNvSpPr>
            <a:spLocks noGrp="1"/>
          </p:cNvSpPr>
          <p:nvPr>
            <p:ph idx="1"/>
          </p:nvPr>
        </p:nvSpPr>
        <p:spPr>
          <a:xfrm>
            <a:off x="1212850" y="1785938"/>
            <a:ext cx="7645400" cy="4929187"/>
          </a:xfrm>
        </p:spPr>
        <p:txBody>
          <a:bodyPr rtlCol="0">
            <a:normAutofit fontScale="32500" lnSpcReduction="20000"/>
          </a:bodyPr>
          <a:lstStyle/>
          <a:p>
            <a:pPr fontAlgn="auto">
              <a:spcAft>
                <a:spcPts val="0"/>
              </a:spcAft>
              <a:defRPr/>
            </a:pPr>
            <a:r>
              <a:rPr lang="en-US" sz="7400" b="1" dirty="0" smtClean="0"/>
              <a:t>Have an important role to play in bringing academia, industry and government closer together to ensure the future success of the sector.</a:t>
            </a:r>
          </a:p>
          <a:p>
            <a:pPr fontAlgn="auto">
              <a:spcAft>
                <a:spcPts val="0"/>
              </a:spcAft>
              <a:buFont typeface="Arial" pitchFamily="34" charset="0"/>
              <a:buNone/>
              <a:defRPr/>
            </a:pPr>
            <a:endParaRPr lang="en-US" sz="5900" b="1" dirty="0" smtClean="0"/>
          </a:p>
          <a:p>
            <a:pPr fontAlgn="auto">
              <a:spcAft>
                <a:spcPts val="0"/>
              </a:spcAft>
              <a:defRPr/>
            </a:pPr>
            <a:r>
              <a:rPr lang="en-US" sz="7400" b="1" dirty="0" smtClean="0"/>
              <a:t>Partners and training institutes to tailor their education programs to the demands of local business. This is a smart and forward-looking  approach to education 􀍴</a:t>
            </a:r>
          </a:p>
          <a:p>
            <a:pPr fontAlgn="auto">
              <a:spcAft>
                <a:spcPts val="0"/>
              </a:spcAft>
              <a:buFont typeface="Arial" pitchFamily="34" charset="0"/>
              <a:buNone/>
              <a:defRPr/>
            </a:pPr>
            <a:r>
              <a:rPr lang="en-US" sz="5900" b="1" dirty="0" smtClean="0"/>
              <a:t> </a:t>
            </a:r>
          </a:p>
          <a:p>
            <a:pPr fontAlgn="auto">
              <a:spcAft>
                <a:spcPts val="0"/>
              </a:spcAft>
              <a:defRPr/>
            </a:pPr>
            <a:r>
              <a:rPr lang="en-US" sz="7400" b="1" dirty="0" smtClean="0"/>
              <a:t>Shortage in the sector, but also provides a platform to discuss  innovative ways to encourage sustainable and long-term skills  development. At present, there are a number of institutions in society  offering programs in banking and finance</a:t>
            </a:r>
            <a:r>
              <a:rPr lang="en-US" sz="5900" b="1" dirty="0" smtClean="0"/>
              <a:t>;</a:t>
            </a:r>
            <a:endParaRPr lang="en-US" sz="5900" dirty="0" smtClean="0"/>
          </a:p>
          <a:p>
            <a:pPr fontAlgn="auto">
              <a:spcAft>
                <a:spcPts val="0"/>
              </a:spcAft>
              <a:defRPr/>
            </a:pPr>
            <a:endParaRPr lang="en-US" sz="2000" dirty="0" smtClean="0"/>
          </a:p>
          <a:p>
            <a:pPr fontAlgn="auto">
              <a:spcAft>
                <a:spcPts val="0"/>
              </a:spcAft>
              <a:defRPr/>
            </a:pPr>
            <a:endParaRPr lang="en-US" sz="2000" dirty="0" smtClean="0"/>
          </a:p>
          <a:p>
            <a:pPr fontAlgn="auto">
              <a:spcAft>
                <a:spcPts val="0"/>
              </a:spcAft>
              <a:defRPr/>
            </a:pPr>
            <a:endParaRPr lang="ar-JO"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dir="cw">
                                      <p:cBhvr override="childStyle">
                                        <p:cTn id="6" dur="250" autoRev="1" fill="hold"/>
                                        <p:tgtEl>
                                          <p:spTgt spid="12290"/>
                                        </p:tgtEl>
                                        <p:attrNameLst>
                                          <p:attrName>style.color</p:attrName>
                                        </p:attrNameLst>
                                      </p:cBhvr>
                                      <p:to>
                                        <a:schemeClr val="bg1"/>
                                      </p:to>
                                    </p:animClr>
                                    <p:animClr clrSpc="rgb" dir="cw">
                                      <p:cBhvr>
                                        <p:cTn id="7" dur="250" autoRev="1" fill="hold"/>
                                        <p:tgtEl>
                                          <p:spTgt spid="12290"/>
                                        </p:tgtEl>
                                        <p:attrNameLst>
                                          <p:attrName>fillcolor</p:attrName>
                                        </p:attrNameLst>
                                      </p:cBhvr>
                                      <p:to>
                                        <a:schemeClr val="bg1"/>
                                      </p:to>
                                    </p:animClr>
                                    <p:set>
                                      <p:cBhvr>
                                        <p:cTn id="8" dur="250" autoRev="1" fill="hold"/>
                                        <p:tgtEl>
                                          <p:spTgt spid="12290"/>
                                        </p:tgtEl>
                                        <p:attrNameLst>
                                          <p:attrName>fill.type</p:attrName>
                                        </p:attrNameLst>
                                      </p:cBhvr>
                                      <p:to>
                                        <p:strVal val="solid"/>
                                      </p:to>
                                    </p:set>
                                    <p:set>
                                      <p:cBhvr>
                                        <p:cTn id="9" dur="250" autoRev="1" fill="hold"/>
                                        <p:tgtEl>
                                          <p:spTgt spid="12290"/>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2850" y="1647825"/>
            <a:ext cx="7645400" cy="4495800"/>
          </a:xfrm>
        </p:spPr>
        <p:txBody>
          <a:bodyPr rtlCol="0">
            <a:normAutofit/>
          </a:bodyPr>
          <a:lstStyle/>
          <a:p>
            <a:pPr fontAlgn="auto">
              <a:spcAft>
                <a:spcPts val="0"/>
              </a:spcAft>
              <a:defRPr/>
            </a:pPr>
            <a:r>
              <a:rPr lang="en-US" b="1" dirty="0" smtClean="0">
                <a:cs typeface="+mj-cs"/>
              </a:rPr>
              <a:t>In the future, there will be an increasing focus on excellence in all  aspects of employment, and this will be particularly true for those  working within Industry finance. To prepare for this, universities and  training providers must refine their programs and courses to support   the sector, equipping young talent with the level of specialism and  sophistication that is required by employers. </a:t>
            </a:r>
            <a:endParaRPr lang="en-US" dirty="0" smtClean="0">
              <a:cs typeface="+mj-cs"/>
            </a:endParaRPr>
          </a:p>
          <a:p>
            <a:pPr fontAlgn="auto">
              <a:spcAft>
                <a:spcPts val="0"/>
              </a:spcAft>
              <a:buFont typeface="Arial" pitchFamily="34" charset="0"/>
              <a:buNone/>
              <a:defRPr/>
            </a:pPr>
            <a:r>
              <a:rPr lang="en-US" b="1" dirty="0" smtClean="0"/>
              <a:t> </a:t>
            </a:r>
            <a:endParaRPr lang="en-US" dirty="0" smtClean="0"/>
          </a:p>
          <a:p>
            <a:pPr fontAlgn="auto">
              <a:spcAft>
                <a:spcPts val="0"/>
              </a:spcAft>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1"/>
          <p:cNvSpPr>
            <a:spLocks noGrp="1"/>
          </p:cNvSpPr>
          <p:nvPr>
            <p:ph type="title"/>
          </p:nvPr>
        </p:nvSpPr>
        <p:spPr>
          <a:xfrm>
            <a:off x="0" y="1214438"/>
            <a:ext cx="9358313" cy="71437"/>
          </a:xfrm>
        </p:spPr>
        <p:txBody>
          <a:bodyPr>
            <a:normAutofit fontScale="90000"/>
          </a:bodyPr>
          <a:lstStyle/>
          <a:p>
            <a:r>
              <a:rPr lang="en-US" b="1" smtClean="0">
                <a:solidFill>
                  <a:srgbClr val="FFC301"/>
                </a:solidFill>
              </a:rPr>
              <a:t>Quotes</a:t>
            </a:r>
            <a:r>
              <a:rPr lang="en-US" smtClean="0">
                <a:solidFill>
                  <a:srgbClr val="FFC301"/>
                </a:solidFill>
              </a:rPr>
              <a:t> </a:t>
            </a:r>
            <a:r>
              <a:rPr lang="en-US" b="1" smtClean="0">
                <a:solidFill>
                  <a:srgbClr val="FFC301"/>
                </a:solidFill>
              </a:rPr>
              <a:t> from University-industry research partnering In Advanced Industrial Countries:</a:t>
            </a:r>
            <a:r>
              <a:rPr lang="en-US" smtClean="0">
                <a:solidFill>
                  <a:srgbClr val="FFC301"/>
                </a:solidFill>
              </a:rPr>
              <a:t/>
            </a:r>
            <a:br>
              <a:rPr lang="en-US" smtClean="0">
                <a:solidFill>
                  <a:srgbClr val="FFC301"/>
                </a:solidFill>
              </a:rPr>
            </a:br>
            <a:endParaRPr lang="ar-JO" smtClean="0">
              <a:solidFill>
                <a:srgbClr val="FFC301"/>
              </a:solidFill>
            </a:endParaRPr>
          </a:p>
        </p:txBody>
      </p:sp>
      <p:sp>
        <p:nvSpPr>
          <p:cNvPr id="14339" name="عنصر نائب للمحتوى 2"/>
          <p:cNvSpPr>
            <a:spLocks noGrp="1"/>
          </p:cNvSpPr>
          <p:nvPr>
            <p:ph idx="1"/>
          </p:nvPr>
        </p:nvSpPr>
        <p:spPr>
          <a:xfrm>
            <a:off x="1212850" y="1928813"/>
            <a:ext cx="7788275" cy="4714875"/>
          </a:xfrm>
        </p:spPr>
        <p:txBody>
          <a:bodyPr/>
          <a:lstStyle/>
          <a:p>
            <a:r>
              <a:rPr lang="en-US" b="1" smtClean="0"/>
              <a:t>Long history – more than 100 years old, both in agriculture and manufacturing.</a:t>
            </a:r>
          </a:p>
          <a:p>
            <a:r>
              <a:rPr lang="en-US" b="1" smtClean="0"/>
              <a:t>Increase in past 10-20 years restores strong links from the first half of the twentieth century .</a:t>
            </a:r>
          </a:p>
          <a:p>
            <a:r>
              <a:rPr lang="en-US" b="1" smtClean="0"/>
              <a:t>Current partnerships have a wide variety of organizational forms .</a:t>
            </a:r>
          </a:p>
          <a:p>
            <a:r>
              <a:rPr lang="en-US" b="1" smtClean="0"/>
              <a:t>Still a relatively small fraction of university research funding (for example, in some countries (~6 to 7 percent).</a:t>
            </a:r>
          </a:p>
          <a:p>
            <a:pPr>
              <a:buFont typeface="Arial" pitchFamily="34" charset="0"/>
              <a:buNone/>
            </a:pPr>
            <a:endParaRPr lang="en-US" smtClean="0"/>
          </a:p>
          <a:p>
            <a:endParaRPr lang="ar-JO"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down)">
                                      <p:cBhvr>
                                        <p:cTn id="7" dur="580">
                                          <p:stCondLst>
                                            <p:cond delay="0"/>
                                          </p:stCondLst>
                                        </p:cTn>
                                        <p:tgtEl>
                                          <p:spTgt spid="14338"/>
                                        </p:tgtEl>
                                      </p:cBhvr>
                                    </p:animEffect>
                                    <p:anim calcmode="lin" valueType="num">
                                      <p:cBhvr>
                                        <p:cTn id="8" dur="1822" tmFilter="0,0; 0.14,0.36; 0.43,0.73; 0.71,0.91; 1.0,1.0">
                                          <p:stCondLst>
                                            <p:cond delay="0"/>
                                          </p:stCondLst>
                                        </p:cTn>
                                        <p:tgtEl>
                                          <p:spTgt spid="1433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33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33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33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338"/>
                                        </p:tgtEl>
                                        <p:attrNameLst>
                                          <p:attrName>ppt_y</p:attrName>
                                        </p:attrNameLst>
                                      </p:cBhvr>
                                      <p:tavLst>
                                        <p:tav tm="0" fmla="#ppt_y-sin(pi*$)/81">
                                          <p:val>
                                            <p:fltVal val="0"/>
                                          </p:val>
                                        </p:tav>
                                        <p:tav tm="100000">
                                          <p:val>
                                            <p:fltVal val="1"/>
                                          </p:val>
                                        </p:tav>
                                      </p:tavLst>
                                    </p:anim>
                                    <p:animScale>
                                      <p:cBhvr>
                                        <p:cTn id="13" dur="26">
                                          <p:stCondLst>
                                            <p:cond delay="650"/>
                                          </p:stCondLst>
                                        </p:cTn>
                                        <p:tgtEl>
                                          <p:spTgt spid="14338"/>
                                        </p:tgtEl>
                                      </p:cBhvr>
                                      <p:to x="100000" y="60000"/>
                                    </p:animScale>
                                    <p:animScale>
                                      <p:cBhvr>
                                        <p:cTn id="14" dur="166" decel="50000">
                                          <p:stCondLst>
                                            <p:cond delay="676"/>
                                          </p:stCondLst>
                                        </p:cTn>
                                        <p:tgtEl>
                                          <p:spTgt spid="14338"/>
                                        </p:tgtEl>
                                      </p:cBhvr>
                                      <p:to x="100000" y="100000"/>
                                    </p:animScale>
                                    <p:animScale>
                                      <p:cBhvr>
                                        <p:cTn id="15" dur="26">
                                          <p:stCondLst>
                                            <p:cond delay="1312"/>
                                          </p:stCondLst>
                                        </p:cTn>
                                        <p:tgtEl>
                                          <p:spTgt spid="14338"/>
                                        </p:tgtEl>
                                      </p:cBhvr>
                                      <p:to x="100000" y="80000"/>
                                    </p:animScale>
                                    <p:animScale>
                                      <p:cBhvr>
                                        <p:cTn id="16" dur="166" decel="50000">
                                          <p:stCondLst>
                                            <p:cond delay="1338"/>
                                          </p:stCondLst>
                                        </p:cTn>
                                        <p:tgtEl>
                                          <p:spTgt spid="14338"/>
                                        </p:tgtEl>
                                      </p:cBhvr>
                                      <p:to x="100000" y="100000"/>
                                    </p:animScale>
                                    <p:animScale>
                                      <p:cBhvr>
                                        <p:cTn id="17" dur="26">
                                          <p:stCondLst>
                                            <p:cond delay="1642"/>
                                          </p:stCondLst>
                                        </p:cTn>
                                        <p:tgtEl>
                                          <p:spTgt spid="14338"/>
                                        </p:tgtEl>
                                      </p:cBhvr>
                                      <p:to x="100000" y="90000"/>
                                    </p:animScale>
                                    <p:animScale>
                                      <p:cBhvr>
                                        <p:cTn id="18" dur="166" decel="50000">
                                          <p:stCondLst>
                                            <p:cond delay="1668"/>
                                          </p:stCondLst>
                                        </p:cTn>
                                        <p:tgtEl>
                                          <p:spTgt spid="14338"/>
                                        </p:tgtEl>
                                      </p:cBhvr>
                                      <p:to x="100000" y="100000"/>
                                    </p:animScale>
                                    <p:animScale>
                                      <p:cBhvr>
                                        <p:cTn id="19" dur="26">
                                          <p:stCondLst>
                                            <p:cond delay="1808"/>
                                          </p:stCondLst>
                                        </p:cTn>
                                        <p:tgtEl>
                                          <p:spTgt spid="14338"/>
                                        </p:tgtEl>
                                      </p:cBhvr>
                                      <p:to x="100000" y="95000"/>
                                    </p:animScale>
                                    <p:animScale>
                                      <p:cBhvr>
                                        <p:cTn id="20" dur="166" decel="50000">
                                          <p:stCondLst>
                                            <p:cond delay="1834"/>
                                          </p:stCondLst>
                                        </p:cTn>
                                        <p:tgtEl>
                                          <p:spTgt spid="1433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4339">
                                            <p:txEl>
                                              <p:pRg st="0" end="0"/>
                                            </p:txEl>
                                          </p:spTgt>
                                        </p:tgtEl>
                                        <p:attrNameLst>
                                          <p:attrName>style.visibility</p:attrName>
                                        </p:attrNameLst>
                                      </p:cBhvr>
                                      <p:to>
                                        <p:strVal val="visible"/>
                                      </p:to>
                                    </p:set>
                                    <p:anim calcmode="lin" valueType="num">
                                      <p:cBhvr>
                                        <p:cTn id="25"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43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4339">
                                            <p:txEl>
                                              <p:pRg st="1" end="1"/>
                                            </p:txEl>
                                          </p:spTgt>
                                        </p:tgtEl>
                                        <p:attrNameLst>
                                          <p:attrName>style.visibility</p:attrName>
                                        </p:attrNameLst>
                                      </p:cBhvr>
                                      <p:to>
                                        <p:strVal val="visible"/>
                                      </p:to>
                                    </p:set>
                                    <p:anim calcmode="lin" valueType="num">
                                      <p:cBhvr>
                                        <p:cTn id="31"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4339">
                                            <p:txEl>
                                              <p:pRg st="2" end="2"/>
                                            </p:txEl>
                                          </p:spTgt>
                                        </p:tgtEl>
                                        <p:attrNameLst>
                                          <p:attrName>style.visibility</p:attrName>
                                        </p:attrNameLst>
                                      </p:cBhvr>
                                      <p:to>
                                        <p:strVal val="visible"/>
                                      </p:to>
                                    </p:set>
                                    <p:anim calcmode="lin" valueType="num">
                                      <p:cBhvr>
                                        <p:cTn id="37"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1433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14339">
                                            <p:txEl>
                                              <p:pRg st="3" end="3"/>
                                            </p:txEl>
                                          </p:spTgt>
                                        </p:tgtEl>
                                        <p:attrNameLst>
                                          <p:attrName>style.visibility</p:attrName>
                                        </p:attrNameLst>
                                      </p:cBhvr>
                                      <p:to>
                                        <p:strVal val="visible"/>
                                      </p:to>
                                    </p:set>
                                    <p:anim calcmode="lin" valueType="num">
                                      <p:cBhvr>
                                        <p:cTn id="43"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14339">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وان 1"/>
          <p:cNvSpPr>
            <a:spLocks noGrp="1"/>
          </p:cNvSpPr>
          <p:nvPr>
            <p:ph type="title"/>
          </p:nvPr>
        </p:nvSpPr>
        <p:spPr>
          <a:xfrm>
            <a:off x="285750" y="1285875"/>
            <a:ext cx="8408988" cy="158750"/>
          </a:xfrm>
        </p:spPr>
        <p:txBody>
          <a:bodyPr>
            <a:normAutofit fontScale="90000"/>
          </a:bodyPr>
          <a:lstStyle/>
          <a:p>
            <a:r>
              <a:rPr lang="en-US" sz="4000" b="1" smtClean="0">
                <a:solidFill>
                  <a:srgbClr val="FFE697"/>
                </a:solidFill>
              </a:rPr>
              <a:t>Variety of partnership types</a:t>
            </a:r>
            <a:br>
              <a:rPr lang="en-US" sz="4000" b="1" smtClean="0">
                <a:solidFill>
                  <a:srgbClr val="FFE697"/>
                </a:solidFill>
              </a:rPr>
            </a:br>
            <a:endParaRPr lang="ar-JO" sz="4000" b="1" smtClean="0">
              <a:solidFill>
                <a:srgbClr val="FFE697"/>
              </a:solidFill>
            </a:endParaRPr>
          </a:p>
        </p:txBody>
      </p:sp>
      <p:sp>
        <p:nvSpPr>
          <p:cNvPr id="3" name="عنصر نائب للمحتوى 2"/>
          <p:cNvSpPr>
            <a:spLocks noGrp="1"/>
          </p:cNvSpPr>
          <p:nvPr>
            <p:ph idx="1"/>
          </p:nvPr>
        </p:nvSpPr>
        <p:spPr>
          <a:xfrm>
            <a:off x="1212850" y="1647825"/>
            <a:ext cx="7466013" cy="4781550"/>
          </a:xfrm>
        </p:spPr>
        <p:txBody>
          <a:bodyPr rtlCol="0">
            <a:normAutofit/>
          </a:bodyPr>
          <a:lstStyle/>
          <a:p>
            <a:pPr fontAlgn="auto">
              <a:spcAft>
                <a:spcPts val="0"/>
              </a:spcAft>
              <a:defRPr/>
            </a:pPr>
            <a:r>
              <a:rPr lang="en-US" sz="2400" b="1" dirty="0" smtClean="0">
                <a:cs typeface="+mj-cs"/>
              </a:rPr>
              <a:t>Industry support of particular university researchers via grants and consulting.</a:t>
            </a:r>
          </a:p>
          <a:p>
            <a:pPr fontAlgn="auto">
              <a:spcAft>
                <a:spcPts val="0"/>
              </a:spcAft>
              <a:defRPr/>
            </a:pPr>
            <a:r>
              <a:rPr lang="en-US" sz="2400" b="1" dirty="0" smtClean="0">
                <a:cs typeface="+mj-cs"/>
              </a:rPr>
              <a:t>Large laboratories funded by industry consortia involving 10s to 100s of firms, in U.S for example .</a:t>
            </a:r>
          </a:p>
          <a:p>
            <a:pPr fontAlgn="auto">
              <a:spcAft>
                <a:spcPts val="0"/>
              </a:spcAft>
              <a:defRPr/>
            </a:pPr>
            <a:r>
              <a:rPr lang="en-US" sz="2400" b="1" dirty="0" smtClean="0">
                <a:cs typeface="+mj-cs"/>
              </a:rPr>
              <a:t>Quasi-permanent, partially funded by government.</a:t>
            </a:r>
          </a:p>
          <a:p>
            <a:pPr fontAlgn="auto">
              <a:spcAft>
                <a:spcPts val="0"/>
              </a:spcAft>
              <a:defRPr/>
            </a:pPr>
            <a:r>
              <a:rPr lang="en-US" sz="2400" b="1" dirty="0" smtClean="0">
                <a:cs typeface="+mj-cs"/>
              </a:rPr>
              <a:t>Onetime projects that involve a university as a partner </a:t>
            </a:r>
          </a:p>
          <a:p>
            <a:pPr lvl="1" fontAlgn="auto" hangingPunct="0">
              <a:spcAft>
                <a:spcPts val="0"/>
              </a:spcAft>
              <a:buFont typeface="Wingdings" pitchFamily="2" charset="2"/>
              <a:buChar char="v"/>
              <a:defRPr/>
            </a:pPr>
            <a:r>
              <a:rPr lang="en-US" dirty="0" smtClean="0">
                <a:solidFill>
                  <a:schemeClr val="accent2">
                    <a:lumMod val="60000"/>
                    <a:lumOff val="40000"/>
                  </a:schemeClr>
                </a:solidFill>
                <a:cs typeface="+mj-cs"/>
              </a:rPr>
              <a:t> </a:t>
            </a:r>
            <a:r>
              <a:rPr lang="en-US" b="1" dirty="0" smtClean="0">
                <a:solidFill>
                  <a:schemeClr val="accent2">
                    <a:lumMod val="60000"/>
                    <a:lumOff val="40000"/>
                  </a:schemeClr>
                </a:solidFill>
                <a:cs typeface="+mj-cs"/>
              </a:rPr>
              <a:t>Ordinary research joint venture (RJV) with specific goal .</a:t>
            </a:r>
            <a:endParaRPr lang="en-US" sz="1400" b="1" dirty="0" smtClean="0">
              <a:solidFill>
                <a:schemeClr val="accent2">
                  <a:lumMod val="60000"/>
                  <a:lumOff val="40000"/>
                </a:schemeClr>
              </a:solidFill>
              <a:cs typeface="+mj-cs"/>
            </a:endParaRPr>
          </a:p>
          <a:p>
            <a:pPr marL="742950" lvl="2" indent="-342900" fontAlgn="auto">
              <a:spcAft>
                <a:spcPts val="0"/>
              </a:spcAft>
              <a:buFont typeface="Wingdings" pitchFamily="2" charset="2"/>
              <a:buChar char="v"/>
              <a:defRPr/>
            </a:pPr>
            <a:r>
              <a:rPr lang="en-US" sz="2800" b="1" dirty="0" smtClean="0">
                <a:solidFill>
                  <a:schemeClr val="accent2">
                    <a:lumMod val="60000"/>
                    <a:lumOff val="40000"/>
                  </a:schemeClr>
                </a:solidFill>
                <a:cs typeface="+mj-cs"/>
              </a:rPr>
              <a:t> Government cost-shared RJV</a:t>
            </a:r>
            <a:r>
              <a:rPr lang="en-US" sz="2800" b="1" dirty="0" smtClean="0">
                <a:solidFill>
                  <a:schemeClr val="accent2">
                    <a:lumMod val="60000"/>
                    <a:lumOff val="40000"/>
                  </a:schemeClr>
                </a:solidFill>
              </a:rPr>
              <a:t>,. </a:t>
            </a:r>
          </a:p>
          <a:p>
            <a:pPr fontAlgn="auto">
              <a:spcAft>
                <a:spcPts val="0"/>
              </a:spcAft>
              <a:buFont typeface="Arial" pitchFamily="34" charset="0"/>
              <a:buNone/>
              <a:defRPr/>
            </a:pPr>
            <a:r>
              <a:rPr lang="en-US" dirty="0" smtClean="0"/>
              <a:t> </a:t>
            </a:r>
            <a:endParaRPr lang="en-US" sz="2000" dirty="0" smtClean="0"/>
          </a:p>
          <a:p>
            <a:pPr fontAlgn="auto">
              <a:spcAft>
                <a:spcPts val="0"/>
              </a:spcAft>
              <a:buFont typeface="Arial" pitchFamily="34" charset="0"/>
              <a:buNone/>
              <a:defRPr/>
            </a:pPr>
            <a:endParaRPr lang="ar-JO"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362"/>
                                        </p:tgtEl>
                                        <p:attrNameLst>
                                          <p:attrName>style.visibility</p:attrName>
                                        </p:attrNameLst>
                                      </p:cBhvr>
                                      <p:to>
                                        <p:strVal val="visible"/>
                                      </p:to>
                                    </p:set>
                                    <p:anim calcmode="discrete" valueType="clr">
                                      <p:cBhvr override="childStyle">
                                        <p:cTn id="7" dur="80"/>
                                        <p:tgtEl>
                                          <p:spTgt spid="153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2"/>
                                        </p:tgtEl>
                                        <p:attrNameLst>
                                          <p:attrName>fillcolor</p:attrName>
                                        </p:attrNameLst>
                                      </p:cBhvr>
                                      <p:tavLst>
                                        <p:tav tm="0">
                                          <p:val>
                                            <p:clrVal>
                                              <a:schemeClr val="accent2"/>
                                            </p:clrVal>
                                          </p:val>
                                        </p:tav>
                                        <p:tav tm="50000">
                                          <p:val>
                                            <p:clrVal>
                                              <a:schemeClr val="hlink"/>
                                            </p:clrVal>
                                          </p:val>
                                        </p:tav>
                                      </p:tavLst>
                                    </p:anim>
                                    <p:set>
                                      <p:cBhvr>
                                        <p:cTn id="9" dur="80"/>
                                        <p:tgtEl>
                                          <p:spTgt spid="1536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iterate type="lt">
                                    <p:tmPct val="5000"/>
                                  </p:iterate>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9" dur="5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9" presetClass="entr" presetSubtype="0" decel="100000"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6"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5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50" y="1285875"/>
            <a:ext cx="8408988" cy="158750"/>
          </a:xfrm>
        </p:spPr>
        <p:txBody>
          <a:bodyPr rtlCol="0">
            <a:normAutofit fontScale="90000"/>
          </a:bodyPr>
          <a:lstStyle/>
          <a:p>
            <a:pPr fontAlgn="auto">
              <a:spcAft>
                <a:spcPts val="0"/>
              </a:spcAft>
              <a:defRPr/>
            </a:pPr>
            <a:r>
              <a:rPr lang="en-US" b="1" dirty="0" smtClean="0"/>
              <a:t>Trends in university funding in the United States</a:t>
            </a:r>
            <a:r>
              <a:rPr lang="en-US" dirty="0" smtClean="0"/>
              <a:t/>
            </a:r>
            <a:br>
              <a:rPr lang="en-US" dirty="0" smtClean="0"/>
            </a:br>
            <a:endParaRPr lang="ar-JO" dirty="0"/>
          </a:p>
        </p:txBody>
      </p:sp>
      <p:pic>
        <p:nvPicPr>
          <p:cNvPr id="16387" name="Picture 2"/>
          <p:cNvPicPr>
            <a:picLocks noChangeAspect="1" noChangeArrowheads="1"/>
          </p:cNvPicPr>
          <p:nvPr/>
        </p:nvPicPr>
        <p:blipFill>
          <a:blip r:embed="rId2" cstate="print"/>
          <a:srcRect/>
          <a:stretch>
            <a:fillRect/>
          </a:stretch>
        </p:blipFill>
        <p:spPr bwMode="auto">
          <a:xfrm>
            <a:off x="1403350" y="1844675"/>
            <a:ext cx="7072313"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nodeType="clickEffect">
                                  <p:stCondLst>
                                    <p:cond delay="0"/>
                                  </p:stCondLst>
                                  <p:childTnLst>
                                    <p:set>
                                      <p:cBhvr>
                                        <p:cTn id="13" dur="1" fill="hold">
                                          <p:stCondLst>
                                            <p:cond delay="0"/>
                                          </p:stCondLst>
                                        </p:cTn>
                                        <p:tgtEl>
                                          <p:spTgt spid="16387"/>
                                        </p:tgtEl>
                                        <p:attrNameLst>
                                          <p:attrName>style.visibility</p:attrName>
                                        </p:attrNameLst>
                                      </p:cBhvr>
                                      <p:to>
                                        <p:strVal val="visible"/>
                                      </p:to>
                                    </p:set>
                                    <p:anim calcmode="lin" valueType="num">
                                      <p:cBhvr>
                                        <p:cTn id="14" dur="1000" fill="hold"/>
                                        <p:tgtEl>
                                          <p:spTgt spid="16387"/>
                                        </p:tgtEl>
                                        <p:attrNameLst>
                                          <p:attrName>ppt_w</p:attrName>
                                        </p:attrNameLst>
                                      </p:cBhvr>
                                      <p:tavLst>
                                        <p:tav tm="0">
                                          <p:val>
                                            <p:fltVal val="0"/>
                                          </p:val>
                                        </p:tav>
                                        <p:tav tm="100000">
                                          <p:val>
                                            <p:strVal val="#ppt_w"/>
                                          </p:val>
                                        </p:tav>
                                      </p:tavLst>
                                    </p:anim>
                                    <p:anim calcmode="lin" valueType="num">
                                      <p:cBhvr>
                                        <p:cTn id="15" dur="1000" fill="hold"/>
                                        <p:tgtEl>
                                          <p:spTgt spid="16387"/>
                                        </p:tgtEl>
                                        <p:attrNameLst>
                                          <p:attrName>ppt_h</p:attrName>
                                        </p:attrNameLst>
                                      </p:cBhvr>
                                      <p:tavLst>
                                        <p:tav tm="0">
                                          <p:val>
                                            <p:fltVal val="0"/>
                                          </p:val>
                                        </p:tav>
                                        <p:tav tm="100000">
                                          <p:val>
                                            <p:strVal val="#ppt_h"/>
                                          </p:val>
                                        </p:tav>
                                      </p:tavLst>
                                    </p:anim>
                                    <p:anim calcmode="lin" valueType="num">
                                      <p:cBhvr>
                                        <p:cTn id="16" dur="1000" fill="hold"/>
                                        <p:tgtEl>
                                          <p:spTgt spid="16387"/>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638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وان 1"/>
          <p:cNvSpPr>
            <a:spLocks noGrp="1"/>
          </p:cNvSpPr>
          <p:nvPr>
            <p:ph type="title"/>
          </p:nvPr>
        </p:nvSpPr>
        <p:spPr>
          <a:xfrm>
            <a:off x="285750" y="1285875"/>
            <a:ext cx="8408988" cy="158750"/>
          </a:xfrm>
        </p:spPr>
        <p:txBody>
          <a:bodyPr/>
          <a:lstStyle/>
          <a:p>
            <a:r>
              <a:rPr lang="en-US" sz="4000" b="1" smtClean="0"/>
              <a:t>U.S. Research Joint Ventures</a:t>
            </a:r>
            <a:br>
              <a:rPr lang="en-US" sz="4000" b="1" smtClean="0"/>
            </a:br>
            <a:endParaRPr lang="ar-JO" sz="4000" b="1" smtClean="0"/>
          </a:p>
        </p:txBody>
      </p:sp>
      <p:pic>
        <p:nvPicPr>
          <p:cNvPr id="17411" name="Picture 2"/>
          <p:cNvPicPr>
            <a:picLocks noChangeAspect="1" noChangeArrowheads="1"/>
          </p:cNvPicPr>
          <p:nvPr/>
        </p:nvPicPr>
        <p:blipFill>
          <a:blip r:embed="rId2" cstate="print"/>
          <a:srcRect/>
          <a:stretch>
            <a:fillRect/>
          </a:stretch>
        </p:blipFill>
        <p:spPr bwMode="auto">
          <a:xfrm>
            <a:off x="1619250" y="1700213"/>
            <a:ext cx="6757988" cy="4791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7410"/>
                                        </p:tgtEl>
                                        <p:attrNameLst>
                                          <p:attrName>style.visibility</p:attrName>
                                        </p:attrNameLst>
                                      </p:cBhvr>
                                      <p:to>
                                        <p:strVal val="visible"/>
                                      </p:to>
                                    </p:set>
                                    <p:anim by="(-#ppt_w*2)" calcmode="lin" valueType="num">
                                      <p:cBhvr rctx="PPT">
                                        <p:cTn id="7" dur="500" autoRev="1" fill="hold">
                                          <p:stCondLst>
                                            <p:cond delay="0"/>
                                          </p:stCondLst>
                                        </p:cTn>
                                        <p:tgtEl>
                                          <p:spTgt spid="17410"/>
                                        </p:tgtEl>
                                        <p:attrNameLst>
                                          <p:attrName>ppt_w</p:attrName>
                                        </p:attrNameLst>
                                      </p:cBhvr>
                                    </p:anim>
                                    <p:anim by="(#ppt_w*0.50)" calcmode="lin" valueType="num">
                                      <p:cBhvr>
                                        <p:cTn id="8" dur="500" decel="50000" autoRev="1" fill="hold">
                                          <p:stCondLst>
                                            <p:cond delay="0"/>
                                          </p:stCondLst>
                                        </p:cTn>
                                        <p:tgtEl>
                                          <p:spTgt spid="17410"/>
                                        </p:tgtEl>
                                        <p:attrNameLst>
                                          <p:attrName>ppt_x</p:attrName>
                                        </p:attrNameLst>
                                      </p:cBhvr>
                                    </p:anim>
                                    <p:anim from="(-#ppt_h/2)" to="(#ppt_y)" calcmode="lin" valueType="num">
                                      <p:cBhvr>
                                        <p:cTn id="9" dur="1000" fill="hold">
                                          <p:stCondLst>
                                            <p:cond delay="0"/>
                                          </p:stCondLst>
                                        </p:cTn>
                                        <p:tgtEl>
                                          <p:spTgt spid="17410"/>
                                        </p:tgtEl>
                                        <p:attrNameLst>
                                          <p:attrName>ppt_y</p:attrName>
                                        </p:attrNameLst>
                                      </p:cBhvr>
                                    </p:anim>
                                    <p:animRot by="21600000">
                                      <p:cBhvr>
                                        <p:cTn id="10" dur="1000" fill="hold">
                                          <p:stCondLst>
                                            <p:cond delay="0"/>
                                          </p:stCondLst>
                                        </p:cTn>
                                        <p:tgtEl>
                                          <p:spTgt spid="1741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7411"/>
                                        </p:tgtEl>
                                        <p:attrNameLst>
                                          <p:attrName>style.visibility</p:attrName>
                                        </p:attrNameLst>
                                      </p:cBhvr>
                                      <p:to>
                                        <p:strVal val="visible"/>
                                      </p:to>
                                    </p:set>
                                    <p:animEffect transition="in" filter="diamond(in)">
                                      <p:cBhvr>
                                        <p:cTn id="15" dur="20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1258888" y="404813"/>
            <a:ext cx="7500937" cy="6143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heel(4)">
                                      <p:cBhvr>
                                        <p:cTn id="7"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50" y="1285875"/>
            <a:ext cx="8408988" cy="214313"/>
          </a:xfrm>
        </p:spPr>
        <p:txBody>
          <a:bodyPr rtlCol="0">
            <a:noAutofit/>
          </a:bodyPr>
          <a:lstStyle/>
          <a:p>
            <a:pPr fontAlgn="auto">
              <a:spcAft>
                <a:spcPts val="0"/>
              </a:spcAft>
              <a:defRPr/>
            </a:pPr>
            <a:r>
              <a:rPr lang="en-US" sz="4000" b="1" dirty="0" smtClean="0">
                <a:solidFill>
                  <a:schemeClr val="accent4">
                    <a:lumMod val="50000"/>
                  </a:schemeClr>
                </a:solidFill>
              </a:rPr>
              <a:t>Benefits to Industry</a:t>
            </a:r>
            <a:br>
              <a:rPr lang="en-US" sz="4000" b="1" dirty="0" smtClean="0">
                <a:solidFill>
                  <a:schemeClr val="accent4">
                    <a:lumMod val="50000"/>
                  </a:schemeClr>
                </a:solidFill>
              </a:rPr>
            </a:br>
            <a:endParaRPr lang="ar-JO" sz="4000" b="1" dirty="0">
              <a:solidFill>
                <a:schemeClr val="accent4">
                  <a:lumMod val="50000"/>
                </a:schemeClr>
              </a:solidFill>
            </a:endParaRPr>
          </a:p>
        </p:txBody>
      </p:sp>
      <p:sp>
        <p:nvSpPr>
          <p:cNvPr id="3" name="عنصر نائب للمحتوى 2"/>
          <p:cNvSpPr>
            <a:spLocks noGrp="1"/>
          </p:cNvSpPr>
          <p:nvPr>
            <p:ph idx="1"/>
          </p:nvPr>
        </p:nvSpPr>
        <p:spPr>
          <a:xfrm>
            <a:off x="1428750" y="1647825"/>
            <a:ext cx="7250113" cy="4852988"/>
          </a:xfrm>
        </p:spPr>
        <p:txBody>
          <a:bodyPr rtlCol="0">
            <a:normAutofit fontScale="92500" lnSpcReduction="20000"/>
          </a:bodyPr>
          <a:lstStyle/>
          <a:p>
            <a:pPr fontAlgn="auto">
              <a:spcAft>
                <a:spcPts val="0"/>
              </a:spcAft>
              <a:defRPr/>
            </a:pPr>
            <a:r>
              <a:rPr lang="en-US" b="1" dirty="0" smtClean="0">
                <a:cs typeface="+mj-cs"/>
              </a:rPr>
              <a:t>Access to new and complementary research .</a:t>
            </a:r>
          </a:p>
          <a:p>
            <a:pPr fontAlgn="auto">
              <a:spcAft>
                <a:spcPts val="0"/>
              </a:spcAft>
              <a:buFont typeface="Arial" pitchFamily="34" charset="0"/>
              <a:buNone/>
              <a:defRPr/>
            </a:pPr>
            <a:endParaRPr lang="en-US" b="1" dirty="0" smtClean="0">
              <a:cs typeface="+mj-cs"/>
            </a:endParaRPr>
          </a:p>
          <a:p>
            <a:pPr fontAlgn="auto">
              <a:spcAft>
                <a:spcPts val="0"/>
              </a:spcAft>
              <a:defRPr/>
            </a:pPr>
            <a:r>
              <a:rPr lang="en-US" b="1" dirty="0" smtClean="0">
                <a:cs typeface="+mj-cs"/>
              </a:rPr>
              <a:t> Development of new products .</a:t>
            </a:r>
          </a:p>
          <a:p>
            <a:pPr fontAlgn="auto">
              <a:spcAft>
                <a:spcPts val="0"/>
              </a:spcAft>
              <a:buFont typeface="Arial" pitchFamily="34" charset="0"/>
              <a:buNone/>
              <a:defRPr/>
            </a:pPr>
            <a:endParaRPr lang="en-US" b="1" dirty="0" smtClean="0">
              <a:cs typeface="+mj-cs"/>
            </a:endParaRPr>
          </a:p>
          <a:p>
            <a:pPr fontAlgn="auto">
              <a:spcAft>
                <a:spcPts val="0"/>
              </a:spcAft>
              <a:defRPr/>
            </a:pPr>
            <a:r>
              <a:rPr lang="en-US" b="1" dirty="0" smtClean="0">
                <a:cs typeface="+mj-cs"/>
              </a:rPr>
              <a:t>  Maintaining a relationship with the university .</a:t>
            </a:r>
          </a:p>
          <a:p>
            <a:pPr fontAlgn="auto">
              <a:spcAft>
                <a:spcPts val="0"/>
              </a:spcAft>
              <a:buFont typeface="Arial" pitchFamily="34" charset="0"/>
              <a:buNone/>
              <a:defRPr/>
            </a:pPr>
            <a:endParaRPr lang="en-US" b="1" dirty="0" smtClean="0">
              <a:cs typeface="+mj-cs"/>
            </a:endParaRPr>
          </a:p>
          <a:p>
            <a:pPr fontAlgn="auto">
              <a:spcAft>
                <a:spcPts val="0"/>
              </a:spcAft>
              <a:defRPr/>
            </a:pPr>
            <a:r>
              <a:rPr lang="en-US" b="1" dirty="0" smtClean="0">
                <a:cs typeface="+mj-cs"/>
              </a:rPr>
              <a:t> Obtaining new patents .</a:t>
            </a:r>
          </a:p>
          <a:p>
            <a:pPr fontAlgn="auto">
              <a:spcAft>
                <a:spcPts val="0"/>
              </a:spcAft>
              <a:buFont typeface="Arial" pitchFamily="34" charset="0"/>
              <a:buNone/>
              <a:defRPr/>
            </a:pPr>
            <a:endParaRPr lang="en-US" b="1" dirty="0" smtClean="0">
              <a:cs typeface="+mj-cs"/>
            </a:endParaRPr>
          </a:p>
          <a:p>
            <a:pPr fontAlgn="auto">
              <a:spcAft>
                <a:spcPts val="0"/>
              </a:spcAft>
              <a:defRPr/>
            </a:pPr>
            <a:r>
              <a:rPr lang="en-US" b="1" dirty="0" smtClean="0">
                <a:cs typeface="+mj-cs"/>
              </a:rPr>
              <a:t> Solving technical problems .</a:t>
            </a:r>
          </a:p>
          <a:p>
            <a:pPr fontAlgn="auto">
              <a:spcAft>
                <a:spcPts val="0"/>
              </a:spcAft>
              <a:buFont typeface="Arial" pitchFamily="34" charset="0"/>
              <a:buNone/>
              <a:defRPr/>
            </a:pPr>
            <a:endParaRPr lang="en-US" b="1" dirty="0" smtClean="0">
              <a:cs typeface="+mj-cs"/>
            </a:endParaRPr>
          </a:p>
          <a:p>
            <a:pPr fontAlgn="auto">
              <a:spcAft>
                <a:spcPts val="0"/>
              </a:spcAft>
              <a:defRPr/>
            </a:pPr>
            <a:r>
              <a:rPr lang="en-US" b="1" dirty="0" smtClean="0">
                <a:cs typeface="+mj-cs"/>
              </a:rPr>
              <a:t> Less important improving products, recruiting  Students .</a:t>
            </a:r>
          </a:p>
          <a:p>
            <a:pPr fontAlgn="auto">
              <a:spcAft>
                <a:spcPts val="0"/>
              </a:spcAft>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nodeType="clickEffect">
                                  <p:stCondLst>
                                    <p:cond delay="0"/>
                                  </p:stCondLst>
                                  <p:iterate type="lt">
                                    <p:tmPct val="10000"/>
                                  </p:iterate>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nodeType="clickEffect">
                                  <p:stCondLst>
                                    <p:cond delay="0"/>
                                  </p:stCondLst>
                                  <p:iterate type="lt">
                                    <p:tmPct val="10000"/>
                                  </p:iterate>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nodeType="clickEffect">
                                  <p:stCondLst>
                                    <p:cond delay="0"/>
                                  </p:stCondLst>
                                  <p:iterate type="lt">
                                    <p:tmPct val="10000"/>
                                  </p:iterate>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1"/>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nodeType="clickEffect">
                                  <p:stCondLst>
                                    <p:cond delay="0"/>
                                  </p:stCondLst>
                                  <p:iterate type="lt">
                                    <p:tmPct val="10000"/>
                                  </p:iterate>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1"/>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50" y="1285875"/>
            <a:ext cx="8408988" cy="158750"/>
          </a:xfrm>
        </p:spPr>
        <p:txBody>
          <a:bodyPr rtlCol="0">
            <a:noAutofit/>
          </a:bodyPr>
          <a:lstStyle/>
          <a:p>
            <a:pPr fontAlgn="auto">
              <a:spcAft>
                <a:spcPts val="0"/>
              </a:spcAft>
              <a:defRPr/>
            </a:pPr>
            <a:r>
              <a:rPr lang="en-US" sz="4000" b="1" dirty="0" smtClean="0">
                <a:solidFill>
                  <a:schemeClr val="accent4">
                    <a:lumMod val="50000"/>
                  </a:schemeClr>
                </a:solidFill>
              </a:rPr>
              <a:t>Benefits to Faculty</a:t>
            </a:r>
            <a:br>
              <a:rPr lang="en-US" sz="4000" b="1" dirty="0" smtClean="0">
                <a:solidFill>
                  <a:schemeClr val="accent4">
                    <a:lumMod val="50000"/>
                  </a:schemeClr>
                </a:solidFill>
              </a:rPr>
            </a:br>
            <a:endParaRPr lang="ar-JO" sz="4000" b="1" dirty="0">
              <a:solidFill>
                <a:schemeClr val="accent4">
                  <a:lumMod val="50000"/>
                </a:schemeClr>
              </a:solidFill>
            </a:endParaRPr>
          </a:p>
        </p:txBody>
      </p:sp>
      <p:sp>
        <p:nvSpPr>
          <p:cNvPr id="3" name="عنصر نائب للمحتوى 2"/>
          <p:cNvSpPr>
            <a:spLocks noGrp="1"/>
          </p:cNvSpPr>
          <p:nvPr>
            <p:ph idx="1"/>
          </p:nvPr>
        </p:nvSpPr>
        <p:spPr>
          <a:xfrm>
            <a:off x="1285875" y="1647825"/>
            <a:ext cx="7643813" cy="4995863"/>
          </a:xfrm>
        </p:spPr>
        <p:txBody>
          <a:bodyPr rtlCol="0">
            <a:normAutofit fontScale="92500" lnSpcReduction="10000"/>
          </a:bodyPr>
          <a:lstStyle/>
          <a:p>
            <a:pPr fontAlgn="auto">
              <a:spcAft>
                <a:spcPts val="0"/>
              </a:spcAft>
              <a:defRPr/>
            </a:pPr>
            <a:r>
              <a:rPr lang="en-US" b="1" dirty="0" smtClean="0">
                <a:cs typeface="+mj-cs"/>
              </a:rPr>
              <a:t>Funds for research assistance, lab equipments, and one’s own research agenda.</a:t>
            </a:r>
          </a:p>
          <a:p>
            <a:pPr fontAlgn="auto">
              <a:spcAft>
                <a:spcPts val="0"/>
              </a:spcAft>
              <a:buFont typeface="Arial" pitchFamily="34" charset="0"/>
              <a:buNone/>
              <a:defRPr/>
            </a:pPr>
            <a:endParaRPr lang="en-US" b="1" dirty="0" smtClean="0">
              <a:cs typeface="+mj-cs"/>
            </a:endParaRPr>
          </a:p>
          <a:p>
            <a:pPr fontAlgn="auto">
              <a:spcAft>
                <a:spcPts val="0"/>
              </a:spcAft>
              <a:defRPr/>
            </a:pPr>
            <a:r>
              <a:rPr lang="en-US" b="1" dirty="0" smtClean="0">
                <a:cs typeface="+mj-cs"/>
              </a:rPr>
              <a:t>Insights into own research; field test theory and empirical research .</a:t>
            </a:r>
          </a:p>
          <a:p>
            <a:pPr fontAlgn="auto">
              <a:spcAft>
                <a:spcPts val="0"/>
              </a:spcAft>
              <a:buFont typeface="Arial" pitchFamily="34" charset="0"/>
              <a:buNone/>
              <a:defRPr/>
            </a:pPr>
            <a:endParaRPr lang="en-US" b="1" dirty="0" smtClean="0">
              <a:cs typeface="+mj-cs"/>
            </a:endParaRPr>
          </a:p>
          <a:p>
            <a:pPr fontAlgn="auto">
              <a:spcAft>
                <a:spcPts val="0"/>
              </a:spcAft>
              <a:defRPr/>
            </a:pPr>
            <a:r>
              <a:rPr lang="en-US" b="1" dirty="0" smtClean="0">
                <a:cs typeface="+mj-cs"/>
              </a:rPr>
              <a:t>Less important Practical knowledge useful for teaching Student internships and job placement </a:t>
            </a:r>
          </a:p>
          <a:p>
            <a:pPr fontAlgn="auto">
              <a:spcAft>
                <a:spcPts val="0"/>
              </a:spcAft>
              <a:buFont typeface="Arial" pitchFamily="34" charset="0"/>
              <a:buNone/>
              <a:defRPr/>
            </a:pPr>
            <a:r>
              <a:rPr lang="en-US" b="1" dirty="0" smtClean="0">
                <a:cs typeface="+mj-cs"/>
              </a:rPr>
              <a:t>Patentable inventions and business opportunities .</a:t>
            </a:r>
          </a:p>
          <a:p>
            <a:pPr fontAlgn="auto">
              <a:spcAft>
                <a:spcPts val="0"/>
              </a:spcAft>
              <a:buFont typeface="Arial" pitchFamily="34" charset="0"/>
              <a:buNone/>
              <a:defRPr/>
            </a:pPr>
            <a:endParaRPr lang="en-US" b="1" dirty="0" smtClean="0">
              <a:cs typeface="+mj-cs"/>
            </a:endParaRPr>
          </a:p>
          <a:p>
            <a:pPr fontAlgn="auto">
              <a:spcAft>
                <a:spcPts val="0"/>
              </a:spcAft>
              <a:defRPr/>
            </a:pPr>
            <a:r>
              <a:rPr lang="en-US" b="1" dirty="0" smtClean="0">
                <a:cs typeface="+mj-cs"/>
              </a:rPr>
              <a:t>Variation across research field . </a:t>
            </a:r>
          </a:p>
          <a:p>
            <a:pPr fontAlgn="auto">
              <a:spcAft>
                <a:spcPts val="0"/>
              </a:spcAft>
              <a:buFont typeface="Arial" pitchFamily="34" charset="0"/>
              <a:buNone/>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0" end="0"/>
                                            </p:txEl>
                                          </p:spTgt>
                                        </p:tgtEl>
                                        <p:attrNameLst>
                                          <p:attrName>ppt_w</p:attrName>
                                        </p:attrNameLst>
                                      </p:cBhvr>
                                    </p:anim>
                                    <p:anim by="(#ppt_w*0.50)" calcmode="lin" valueType="num">
                                      <p:cBhvr>
                                        <p:cTn id="16" dur="500" decel="50000" autoRev="1" fill="hold">
                                          <p:stCondLst>
                                            <p:cond delay="0"/>
                                          </p:stCondLst>
                                        </p:cTn>
                                        <p:tgtEl>
                                          <p:spTgt spid="3">
                                            <p:txEl>
                                              <p:pRg st="0" end="0"/>
                                            </p:txEl>
                                          </p:spTgt>
                                        </p:tgtEl>
                                        <p:attrNameLst>
                                          <p:attrName>ppt_x</p:attrName>
                                        </p:attrNameLst>
                                      </p:cBhvr>
                                    </p:anim>
                                    <p:anim from="(-#ppt_h/2)" to="(#ppt_y)" calcmode="lin" valueType="num">
                                      <p:cBhvr>
                                        <p:cTn id="17" dur="1000" fill="hold">
                                          <p:stCondLst>
                                            <p:cond delay="0"/>
                                          </p:stCondLst>
                                        </p:cTn>
                                        <p:tgtEl>
                                          <p:spTgt spid="3">
                                            <p:txEl>
                                              <p:pRg st="0" end="0"/>
                                            </p:txEl>
                                          </p:spTgt>
                                        </p:tgtEl>
                                        <p:attrNameLst>
                                          <p:attrName>ppt_y</p:attrName>
                                        </p:attrNameLst>
                                      </p:cBhvr>
                                    </p:anim>
                                    <p:animRot by="21600000">
                                      <p:cBhvr>
                                        <p:cTn id="18" dur="1000" fill="hold">
                                          <p:stCondLst>
                                            <p:cond delay="0"/>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2" end="2"/>
                                            </p:txEl>
                                          </p:spTgt>
                                        </p:tgtEl>
                                        <p:attrNameLst>
                                          <p:attrName>ppt_w</p:attrName>
                                        </p:attrNameLst>
                                      </p:cBhvr>
                                    </p:anim>
                                    <p:anim by="(#ppt_w*0.50)" calcmode="lin" valueType="num">
                                      <p:cBhvr>
                                        <p:cTn id="24" dur="500" decel="50000" autoRev="1" fill="hold">
                                          <p:stCondLst>
                                            <p:cond delay="0"/>
                                          </p:stCondLst>
                                        </p:cTn>
                                        <p:tgtEl>
                                          <p:spTgt spid="3">
                                            <p:txEl>
                                              <p:pRg st="2" end="2"/>
                                            </p:txEl>
                                          </p:spTgt>
                                        </p:tgtEl>
                                        <p:attrNameLst>
                                          <p:attrName>ppt_x</p:attrName>
                                        </p:attrNameLst>
                                      </p:cBhvr>
                                    </p:anim>
                                    <p:anim from="(-#ppt_h/2)" to="(#ppt_y)" calcmode="lin" valueType="num">
                                      <p:cBhvr>
                                        <p:cTn id="25" dur="1000" fill="hold">
                                          <p:stCondLst>
                                            <p:cond delay="0"/>
                                          </p:stCondLst>
                                        </p:cTn>
                                        <p:tgtEl>
                                          <p:spTgt spid="3">
                                            <p:txEl>
                                              <p:pRg st="2" end="2"/>
                                            </p:txEl>
                                          </p:spTgt>
                                        </p:tgtEl>
                                        <p:attrNameLst>
                                          <p:attrName>ppt_y</p:attrName>
                                        </p:attrNameLst>
                                      </p:cBhvr>
                                    </p:anim>
                                    <p:animRot by="21600000">
                                      <p:cBhvr>
                                        <p:cTn id="26" dur="10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4" end="4"/>
                                            </p:txEl>
                                          </p:spTgt>
                                        </p:tgtEl>
                                        <p:attrNameLst>
                                          <p:attrName>ppt_w</p:attrName>
                                        </p:attrNameLst>
                                      </p:cBhvr>
                                    </p:anim>
                                    <p:anim by="(#ppt_w*0.50)" calcmode="lin" valueType="num">
                                      <p:cBhvr>
                                        <p:cTn id="32" dur="500" decel="50000" autoRev="1" fill="hold">
                                          <p:stCondLst>
                                            <p:cond delay="0"/>
                                          </p:stCondLst>
                                        </p:cTn>
                                        <p:tgtEl>
                                          <p:spTgt spid="3">
                                            <p:txEl>
                                              <p:pRg st="4" end="4"/>
                                            </p:txEl>
                                          </p:spTgt>
                                        </p:tgtEl>
                                        <p:attrNameLst>
                                          <p:attrName>ppt_x</p:attrName>
                                        </p:attrNameLst>
                                      </p:cBhvr>
                                    </p:anim>
                                    <p:anim from="(-#ppt_h/2)" to="(#ppt_y)" calcmode="lin" valueType="num">
                                      <p:cBhvr>
                                        <p:cTn id="33" dur="1000" fill="hold">
                                          <p:stCondLst>
                                            <p:cond delay="0"/>
                                          </p:stCondLst>
                                        </p:cTn>
                                        <p:tgtEl>
                                          <p:spTgt spid="3">
                                            <p:txEl>
                                              <p:pRg st="4" end="4"/>
                                            </p:txEl>
                                          </p:spTgt>
                                        </p:tgtEl>
                                        <p:attrNameLst>
                                          <p:attrName>ppt_y</p:attrName>
                                        </p:attrNameLst>
                                      </p:cBhvr>
                                    </p:anim>
                                    <p:animRot by="21600000">
                                      <p:cBhvr>
                                        <p:cTn id="34" dur="1000" fill="hold">
                                          <p:stCondLst>
                                            <p:cond delay="0"/>
                                          </p:stCondLst>
                                        </p:cTn>
                                        <p:tgtEl>
                                          <p:spTgt spid="3">
                                            <p:txEl>
                                              <p:pRg st="4" end="4"/>
                                            </p:txEl>
                                          </p:spTgt>
                                        </p:tgtEl>
                                        <p:attrNameLst>
                                          <p:attrName>r</p:attrName>
                                        </p:attrNameLst>
                                      </p:cBhvr>
                                    </p:animRot>
                                  </p:childTnLst>
                                </p:cTn>
                              </p:par>
                              <p:par>
                                <p:cTn id="35" presetID="56" presetClass="entr" presetSubtype="0" fill="hold" nodeType="with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 by="(-#ppt_w*2)" calcmode="lin" valueType="num">
                                      <p:cBhvr rctx="PPT">
                                        <p:cTn id="37" dur="500" autoRev="1" fill="hold">
                                          <p:stCondLst>
                                            <p:cond delay="0"/>
                                          </p:stCondLst>
                                        </p:cTn>
                                        <p:tgtEl>
                                          <p:spTgt spid="3">
                                            <p:txEl>
                                              <p:pRg st="5" end="5"/>
                                            </p:txEl>
                                          </p:spTgt>
                                        </p:tgtEl>
                                        <p:attrNameLst>
                                          <p:attrName>ppt_w</p:attrName>
                                        </p:attrNameLst>
                                      </p:cBhvr>
                                    </p:anim>
                                    <p:anim by="(#ppt_w*0.50)" calcmode="lin" valueType="num">
                                      <p:cBhvr>
                                        <p:cTn id="38" dur="500" decel="50000" autoRev="1" fill="hold">
                                          <p:stCondLst>
                                            <p:cond delay="0"/>
                                          </p:stCondLst>
                                        </p:cTn>
                                        <p:tgtEl>
                                          <p:spTgt spid="3">
                                            <p:txEl>
                                              <p:pRg st="5" end="5"/>
                                            </p:txEl>
                                          </p:spTgt>
                                        </p:tgtEl>
                                        <p:attrNameLst>
                                          <p:attrName>ppt_x</p:attrName>
                                        </p:attrNameLst>
                                      </p:cBhvr>
                                    </p:anim>
                                    <p:anim from="(-#ppt_h/2)" to="(#ppt_y)" calcmode="lin" valueType="num">
                                      <p:cBhvr>
                                        <p:cTn id="39" dur="1000" fill="hold">
                                          <p:stCondLst>
                                            <p:cond delay="0"/>
                                          </p:stCondLst>
                                        </p:cTn>
                                        <p:tgtEl>
                                          <p:spTgt spid="3">
                                            <p:txEl>
                                              <p:pRg st="5" end="5"/>
                                            </p:txEl>
                                          </p:spTgt>
                                        </p:tgtEl>
                                        <p:attrNameLst>
                                          <p:attrName>ppt_y</p:attrName>
                                        </p:attrNameLst>
                                      </p:cBhvr>
                                    </p:anim>
                                    <p:animRot by="21600000">
                                      <p:cBhvr>
                                        <p:cTn id="40" dur="1000" fill="hold">
                                          <p:stCondLst>
                                            <p:cond delay="0"/>
                                          </p:stCondLst>
                                        </p:cTn>
                                        <p:tgtEl>
                                          <p:spTgt spid="3">
                                            <p:txEl>
                                              <p:pRg st="5" end="5"/>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56" presetClass="entr" presetSubtype="0" fill="hold" nodeType="clickEffect">
                                  <p:stCondLst>
                                    <p:cond delay="0"/>
                                  </p:stCondLst>
                                  <p:iterate type="lt">
                                    <p:tmPct val="10000"/>
                                  </p:iterate>
                                  <p:childTnLst>
                                    <p:set>
                                      <p:cBhvr>
                                        <p:cTn id="44" dur="1" fill="hold">
                                          <p:stCondLst>
                                            <p:cond delay="0"/>
                                          </p:stCondLst>
                                        </p:cTn>
                                        <p:tgtEl>
                                          <p:spTgt spid="3">
                                            <p:txEl>
                                              <p:pRg st="7" end="7"/>
                                            </p:txEl>
                                          </p:spTgt>
                                        </p:tgtEl>
                                        <p:attrNameLst>
                                          <p:attrName>style.visibility</p:attrName>
                                        </p:attrNameLst>
                                      </p:cBhvr>
                                      <p:to>
                                        <p:strVal val="visible"/>
                                      </p:to>
                                    </p:set>
                                    <p:anim by="(-#ppt_w*2)" calcmode="lin" valueType="num">
                                      <p:cBhvr rctx="PPT">
                                        <p:cTn id="45" dur="500" autoRev="1" fill="hold">
                                          <p:stCondLst>
                                            <p:cond delay="0"/>
                                          </p:stCondLst>
                                        </p:cTn>
                                        <p:tgtEl>
                                          <p:spTgt spid="3">
                                            <p:txEl>
                                              <p:pRg st="7" end="7"/>
                                            </p:txEl>
                                          </p:spTgt>
                                        </p:tgtEl>
                                        <p:attrNameLst>
                                          <p:attrName>ppt_w</p:attrName>
                                        </p:attrNameLst>
                                      </p:cBhvr>
                                    </p:anim>
                                    <p:anim by="(#ppt_w*0.50)" calcmode="lin" valueType="num">
                                      <p:cBhvr>
                                        <p:cTn id="46" dur="500" decel="50000" autoRev="1" fill="hold">
                                          <p:stCondLst>
                                            <p:cond delay="0"/>
                                          </p:stCondLst>
                                        </p:cTn>
                                        <p:tgtEl>
                                          <p:spTgt spid="3">
                                            <p:txEl>
                                              <p:pRg st="7" end="7"/>
                                            </p:txEl>
                                          </p:spTgt>
                                        </p:tgtEl>
                                        <p:attrNameLst>
                                          <p:attrName>ppt_x</p:attrName>
                                        </p:attrNameLst>
                                      </p:cBhvr>
                                    </p:anim>
                                    <p:anim from="(-#ppt_h/2)" to="(#ppt_y)" calcmode="lin" valueType="num">
                                      <p:cBhvr>
                                        <p:cTn id="47" dur="1000" fill="hold">
                                          <p:stCondLst>
                                            <p:cond delay="0"/>
                                          </p:stCondLst>
                                        </p:cTn>
                                        <p:tgtEl>
                                          <p:spTgt spid="3">
                                            <p:txEl>
                                              <p:pRg st="7" end="7"/>
                                            </p:txEl>
                                          </p:spTgt>
                                        </p:tgtEl>
                                        <p:attrNameLst>
                                          <p:attrName>ppt_y</p:attrName>
                                        </p:attrNameLst>
                                      </p:cBhvr>
                                    </p:anim>
                                    <p:animRot by="21600000">
                                      <p:cBhvr>
                                        <p:cTn id="48" dur="1000" fill="hold">
                                          <p:stCondLst>
                                            <p:cond delay="0"/>
                                          </p:stCondLst>
                                        </p:cTn>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وان 1"/>
          <p:cNvSpPr>
            <a:spLocks noGrp="1"/>
          </p:cNvSpPr>
          <p:nvPr>
            <p:ph type="title"/>
          </p:nvPr>
        </p:nvSpPr>
        <p:spPr>
          <a:xfrm>
            <a:off x="214313" y="1285875"/>
            <a:ext cx="8480425" cy="158750"/>
          </a:xfrm>
        </p:spPr>
        <p:txBody>
          <a:bodyPr/>
          <a:lstStyle/>
          <a:p>
            <a:r>
              <a:rPr lang="en-US" sz="4000" b="1" smtClean="0">
                <a:solidFill>
                  <a:srgbClr val="540000"/>
                </a:solidFill>
              </a:rPr>
              <a:t>Evaluating the benefits</a:t>
            </a:r>
            <a:br>
              <a:rPr lang="en-US" sz="4000" b="1" smtClean="0">
                <a:solidFill>
                  <a:srgbClr val="540000"/>
                </a:solidFill>
              </a:rPr>
            </a:br>
            <a:endParaRPr lang="ar-JO" sz="4000" b="1" smtClean="0">
              <a:solidFill>
                <a:srgbClr val="540000"/>
              </a:solidFill>
            </a:endParaRPr>
          </a:p>
        </p:txBody>
      </p:sp>
      <p:sp>
        <p:nvSpPr>
          <p:cNvPr id="3" name="عنصر نائب للمحتوى 2"/>
          <p:cNvSpPr>
            <a:spLocks noGrp="1"/>
          </p:cNvSpPr>
          <p:nvPr>
            <p:ph idx="1"/>
          </p:nvPr>
        </p:nvSpPr>
        <p:spPr>
          <a:xfrm>
            <a:off x="1212850" y="1647825"/>
            <a:ext cx="7466013" cy="4852988"/>
          </a:xfrm>
        </p:spPr>
        <p:txBody>
          <a:bodyPr rtlCol="0">
            <a:normAutofit fontScale="92500" lnSpcReduction="20000"/>
          </a:bodyPr>
          <a:lstStyle/>
          <a:p>
            <a:pPr fontAlgn="auto" hangingPunct="0">
              <a:spcAft>
                <a:spcPts val="0"/>
              </a:spcAft>
              <a:defRPr/>
            </a:pPr>
            <a:r>
              <a:rPr lang="en-US" b="1" dirty="0" smtClean="0">
                <a:cs typeface="+mj-cs"/>
              </a:rPr>
              <a:t>Access to university research enhances sales, Research and development (R&amp;D) productivity, and patenting .</a:t>
            </a:r>
          </a:p>
          <a:p>
            <a:pPr fontAlgn="auto" hangingPunct="0">
              <a:spcAft>
                <a:spcPts val="0"/>
              </a:spcAft>
              <a:defRPr/>
            </a:pPr>
            <a:r>
              <a:rPr lang="en-US" b="1" dirty="0" smtClean="0">
                <a:cs typeface="+mj-cs"/>
              </a:rPr>
              <a:t>Collaborating (publishing) with “star” university scientists important for firm performance in biotechnology .</a:t>
            </a:r>
          </a:p>
          <a:p>
            <a:pPr fontAlgn="auto" hangingPunct="0">
              <a:spcAft>
                <a:spcPts val="0"/>
              </a:spcAft>
              <a:defRPr/>
            </a:pPr>
            <a:r>
              <a:rPr lang="en-US" b="1" dirty="0" smtClean="0">
                <a:cs typeface="+mj-cs"/>
              </a:rPr>
              <a:t>Industry -University Cooperative Research Centers promote tech transfer and increase patenting rates at industrial laboratories.</a:t>
            </a:r>
          </a:p>
          <a:p>
            <a:pPr fontAlgn="auto" hangingPunct="0">
              <a:spcAft>
                <a:spcPts val="0"/>
              </a:spcAft>
              <a:defRPr/>
            </a:pPr>
            <a:r>
              <a:rPr lang="en-US" b="1" dirty="0" smtClean="0">
                <a:cs typeface="+mj-cs"/>
              </a:rPr>
              <a:t>University research enhances and stimulates (R&amp;D) in industry, rather than substituting for it.</a:t>
            </a:r>
          </a:p>
          <a:p>
            <a:pPr fontAlgn="auto" hangingPunct="0">
              <a:spcAft>
                <a:spcPts val="0"/>
              </a:spcAft>
              <a:defRPr/>
            </a:pPr>
            <a:r>
              <a:rPr lang="en-US" b="1" dirty="0" smtClean="0">
                <a:cs typeface="+mj-cs"/>
              </a:rPr>
              <a:t>Augments capacity of business to solve complex problems .</a:t>
            </a:r>
          </a:p>
          <a:p>
            <a:pPr fontAlgn="auto">
              <a:spcAft>
                <a:spcPts val="0"/>
              </a:spcAft>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150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5"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3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7"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9" fill="hold">
                      <p:stCondLst>
                        <p:cond delay="indefinite"/>
                      </p:stCondLst>
                      <p:childTnLst>
                        <p:par>
                          <p:cTn id="40" fill="hold">
                            <p:stCondLst>
                              <p:cond delay="0"/>
                            </p:stCondLst>
                            <p:childTnLst>
                              <p:par>
                                <p:cTn id="41" presetID="3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2000"/>
                                        <p:tgtEl>
                                          <p:spTgt spid="3">
                                            <p:txEl>
                                              <p:pRg st="4" end="4"/>
                                            </p:txEl>
                                          </p:spTgt>
                                        </p:tgtEl>
                                      </p:cBhvr>
                                    </p:animEffect>
                                    <p:anim calcmode="lin" valueType="num">
                                      <p:cBhvr>
                                        <p:cTn id="44"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5"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85875" y="642938"/>
            <a:ext cx="7715250" cy="5572125"/>
          </a:xfrm>
        </p:spPr>
        <p:txBody>
          <a:bodyPr rtlCol="0">
            <a:normAutofit fontScale="90000"/>
          </a:bodyPr>
          <a:lstStyle/>
          <a:p>
            <a:pPr algn="ctr" fontAlgn="auto">
              <a:spcAft>
                <a:spcPts val="0"/>
              </a:spcAft>
              <a:defRPr/>
            </a:pPr>
            <a:r>
              <a:rPr lang="en-US" dirty="0" smtClean="0">
                <a:solidFill>
                  <a:schemeClr val="bg1"/>
                </a:solidFill>
              </a:rPr>
              <a:t>By</a:t>
            </a:r>
            <a:br>
              <a:rPr lang="en-US" dirty="0" smtClean="0">
                <a:solidFill>
                  <a:schemeClr val="bg1"/>
                </a:solidFill>
              </a:rPr>
            </a:br>
            <a:r>
              <a:rPr lang="en-US" dirty="0" smtClean="0">
                <a:solidFill>
                  <a:schemeClr val="bg1"/>
                </a:solidFill>
              </a:rPr>
              <a:t> </a:t>
            </a:r>
            <a:br>
              <a:rPr lang="en-US" dirty="0" smtClean="0">
                <a:solidFill>
                  <a:schemeClr val="bg1"/>
                </a:solidFill>
              </a:rPr>
            </a:br>
            <a:r>
              <a:rPr lang="en-US" b="1" dirty="0" smtClean="0">
                <a:solidFill>
                  <a:schemeClr val="bg1"/>
                </a:solidFill>
              </a:rPr>
              <a:t>Professor Salloom A. Al-</a:t>
            </a:r>
            <a:r>
              <a:rPr lang="en-US" b="1" dirty="0" err="1" smtClean="0">
                <a:solidFill>
                  <a:schemeClr val="bg1"/>
                </a:solidFill>
              </a:rPr>
              <a:t>Juboori</a:t>
            </a:r>
            <a:r>
              <a:rPr lang="en-US" dirty="0" smtClean="0">
                <a:solidFill>
                  <a:schemeClr val="bg1"/>
                </a:solidFill>
              </a:rPr>
              <a:t/>
            </a:r>
            <a:br>
              <a:rPr lang="en-US" dirty="0" smtClean="0">
                <a:solidFill>
                  <a:schemeClr val="bg1"/>
                </a:solidFill>
              </a:rPr>
            </a:br>
            <a:r>
              <a:rPr lang="en-US" b="1" dirty="0" smtClean="0">
                <a:solidFill>
                  <a:schemeClr val="bg1"/>
                </a:solidFill>
              </a:rPr>
              <a:t> </a:t>
            </a:r>
            <a:r>
              <a:rPr lang="en-US" dirty="0" smtClean="0">
                <a:solidFill>
                  <a:schemeClr val="bg1"/>
                </a:solidFill>
              </a:rPr>
              <a:t/>
            </a:r>
            <a:br>
              <a:rPr lang="en-US" dirty="0" smtClean="0">
                <a:solidFill>
                  <a:schemeClr val="bg1"/>
                </a:solidFill>
              </a:rPr>
            </a:br>
            <a:r>
              <a:rPr lang="en-US" b="1" dirty="0" smtClean="0">
                <a:solidFill>
                  <a:schemeClr val="bg1"/>
                </a:solidFill>
              </a:rPr>
              <a:t>B.Sc Mechanical Engineering Design (Baghdad University/ Iraq), M.Sc and PhD Applied Engineering Mechanics, (Leeds University/ U.K.)</a:t>
            </a:r>
            <a:r>
              <a:rPr lang="en-US" dirty="0" smtClean="0">
                <a:solidFill>
                  <a:schemeClr val="bg1"/>
                </a:solidFill>
              </a:rPr>
              <a:t/>
            </a:r>
            <a:br>
              <a:rPr lang="en-US" dirty="0" smtClean="0">
                <a:solidFill>
                  <a:schemeClr val="bg1"/>
                </a:solidFill>
              </a:rPr>
            </a:br>
            <a:r>
              <a:rPr lang="en-US" b="1" dirty="0" smtClean="0"/>
              <a:t/>
            </a:r>
            <a:br>
              <a:rPr lang="en-US" b="1" dirty="0" smtClean="0"/>
            </a:br>
            <a:endParaRPr lang="ar-JO"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وان 1"/>
          <p:cNvSpPr>
            <a:spLocks noGrp="1"/>
          </p:cNvSpPr>
          <p:nvPr>
            <p:ph type="title"/>
          </p:nvPr>
        </p:nvSpPr>
        <p:spPr>
          <a:xfrm>
            <a:off x="357188" y="1357313"/>
            <a:ext cx="8337550" cy="87312"/>
          </a:xfrm>
        </p:spPr>
        <p:txBody>
          <a:bodyPr/>
          <a:lstStyle/>
          <a:p>
            <a:r>
              <a:rPr lang="en-US" b="1" smtClean="0"/>
              <a:t>Why has partnering Should be increased?</a:t>
            </a:r>
            <a:br>
              <a:rPr lang="en-US" b="1" smtClean="0"/>
            </a:br>
            <a:endParaRPr lang="ar-JO" b="1" smtClean="0"/>
          </a:p>
        </p:txBody>
      </p:sp>
      <p:sp>
        <p:nvSpPr>
          <p:cNvPr id="3" name="عنصر نائب للمحتوى 2"/>
          <p:cNvSpPr>
            <a:spLocks noGrp="1"/>
          </p:cNvSpPr>
          <p:nvPr>
            <p:ph idx="1"/>
          </p:nvPr>
        </p:nvSpPr>
        <p:spPr>
          <a:xfrm>
            <a:off x="1212850" y="1643063"/>
            <a:ext cx="7931150" cy="4929187"/>
          </a:xfrm>
        </p:spPr>
        <p:txBody>
          <a:bodyPr>
            <a:normAutofit/>
          </a:bodyPr>
          <a:lstStyle/>
          <a:p>
            <a:pPr>
              <a:lnSpc>
                <a:spcPct val="90000"/>
              </a:lnSpc>
              <a:buFont typeface="Arial" pitchFamily="34" charset="0"/>
              <a:buNone/>
            </a:pPr>
            <a:r>
              <a:rPr lang="en-US" sz="2600" b="1" smtClean="0">
                <a:solidFill>
                  <a:srgbClr val="E6B9B8"/>
                </a:solidFill>
              </a:rPr>
              <a:t>Industry Motivation:</a:t>
            </a:r>
          </a:p>
          <a:p>
            <a:pPr hangingPunct="0">
              <a:lnSpc>
                <a:spcPct val="90000"/>
              </a:lnSpc>
            </a:pPr>
            <a:r>
              <a:rPr lang="en-US" sz="2600" b="1" smtClean="0"/>
              <a:t>Universities become more important as technical  change is closer to “science.”</a:t>
            </a:r>
          </a:p>
          <a:p>
            <a:pPr hangingPunct="0">
              <a:lnSpc>
                <a:spcPct val="90000"/>
              </a:lnSpc>
            </a:pPr>
            <a:r>
              <a:rPr lang="en-US" sz="2600" b="1" smtClean="0"/>
              <a:t>Declines in direct industry spending on basic      research following the wave of corporate       restructuring in the 1980s .</a:t>
            </a:r>
          </a:p>
          <a:p>
            <a:pPr hangingPunct="0">
              <a:lnSpc>
                <a:spcPct val="90000"/>
              </a:lnSpc>
            </a:pPr>
            <a:r>
              <a:rPr lang="en-US" sz="2600" b="1" smtClean="0"/>
              <a:t>Special basic research tax credit should be             introduced .</a:t>
            </a:r>
          </a:p>
          <a:p>
            <a:pPr>
              <a:lnSpc>
                <a:spcPct val="90000"/>
              </a:lnSpc>
            </a:pPr>
            <a:r>
              <a:rPr lang="en-US" sz="2600" b="1" smtClean="0"/>
              <a:t>Currently in some countries a tax credit equal to    </a:t>
            </a:r>
          </a:p>
          <a:p>
            <a:pPr>
              <a:lnSpc>
                <a:spcPct val="90000"/>
              </a:lnSpc>
              <a:buFont typeface="Arial" pitchFamily="34" charset="0"/>
              <a:buNone/>
            </a:pPr>
            <a:r>
              <a:rPr lang="en-US" sz="2600" b="1" smtClean="0"/>
              <a:t>     20% of payments to a “qualified” research organization (university or non-profit) is available to </a:t>
            </a:r>
          </a:p>
          <a:p>
            <a:pPr>
              <a:lnSpc>
                <a:spcPct val="90000"/>
              </a:lnSpc>
              <a:buFont typeface="Arial" pitchFamily="34" charset="0"/>
              <a:buNone/>
            </a:pPr>
            <a:r>
              <a:rPr lang="en-US" sz="2600" b="1" smtClean="0"/>
              <a:t>    taxpaying firms .</a:t>
            </a:r>
          </a:p>
          <a:p>
            <a:pPr hangingPunct="0">
              <a:lnSpc>
                <a:spcPct val="90000"/>
              </a:lnSpc>
            </a:pPr>
            <a:endParaRPr lang="en-US" sz="2600" smtClean="0"/>
          </a:p>
          <a:p>
            <a:pPr>
              <a:lnSpc>
                <a:spcPct val="90000"/>
              </a:lnSpc>
              <a:buFont typeface="Arial" pitchFamily="34" charset="0"/>
              <a:buNone/>
            </a:pPr>
            <a:endParaRPr lang="ar-JO"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1000"/>
                                        <p:tgtEl>
                                          <p:spTgt spid="22530"/>
                                        </p:tgtEl>
                                      </p:cBhvr>
                                    </p:animEffect>
                                    <p:anim calcmode="lin" valueType="num">
                                      <p:cBhvr>
                                        <p:cTn id="8" dur="1000" fill="hold"/>
                                        <p:tgtEl>
                                          <p:spTgt spid="22530"/>
                                        </p:tgtEl>
                                        <p:attrNameLst>
                                          <p:attrName>ppt_x</p:attrName>
                                        </p:attrNameLst>
                                      </p:cBhvr>
                                      <p:tavLst>
                                        <p:tav tm="0">
                                          <p:val>
                                            <p:strVal val="#ppt_x"/>
                                          </p:val>
                                        </p:tav>
                                        <p:tav tm="100000">
                                          <p:val>
                                            <p:strVal val="#ppt_x"/>
                                          </p:val>
                                        </p:tav>
                                      </p:tavLst>
                                    </p:anim>
                                    <p:anim calcmode="lin" valueType="num">
                                      <p:cBhvr>
                                        <p:cTn id="9" dur="1000" fill="hold"/>
                                        <p:tgtEl>
                                          <p:spTgt spid="2253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770" decel="100000"/>
                                        <p:tgtEl>
                                          <p:spTgt spid="3">
                                            <p:txEl>
                                              <p:pRg st="0" end="0"/>
                                            </p:txEl>
                                          </p:spTgt>
                                        </p:tgtEl>
                                      </p:cBhvr>
                                    </p:animEffect>
                                    <p:animScale>
                                      <p:cBhvr>
                                        <p:cTn id="15" dur="770" decel="100000"/>
                                        <p:tgtEl>
                                          <p:spTgt spid="3">
                                            <p:txEl>
                                              <p:pRg st="0" end="0"/>
                                            </p:txEl>
                                          </p:spTgt>
                                        </p:tgtEl>
                                      </p:cBhvr>
                                      <p:from x="10000" y="10000"/>
                                      <p:to x="200000" y="450000"/>
                                    </p:animScale>
                                    <p:animScale>
                                      <p:cBhvr>
                                        <p:cTn id="16" dur="1230" accel="100000" fill="hold">
                                          <p:stCondLst>
                                            <p:cond delay="770"/>
                                          </p:stCondLst>
                                        </p:cTn>
                                        <p:tgtEl>
                                          <p:spTgt spid="3">
                                            <p:txEl>
                                              <p:pRg st="0" end="0"/>
                                            </p:txEl>
                                          </p:spTgt>
                                        </p:tgtEl>
                                      </p:cBhvr>
                                      <p:from x="200000" y="450000"/>
                                      <p:to x="100000" y="100000"/>
                                    </p:animScale>
                                    <p:set>
                                      <p:cBhvr>
                                        <p:cTn id="17" dur="770" fill="hold"/>
                                        <p:tgtEl>
                                          <p:spTgt spid="3">
                                            <p:txEl>
                                              <p:pRg st="0" end="0"/>
                                            </p:txEl>
                                          </p:spTgt>
                                        </p:tgtEl>
                                        <p:attrNameLst>
                                          <p:attrName>ppt_x</p:attrName>
                                        </p:attrNameLst>
                                      </p:cBhvr>
                                      <p:to>
                                        <p:strVal val="(0.5)"/>
                                      </p:to>
                                    </p:set>
                                    <p:anim from="(0.5)" to="(#ppt_x)" calcmode="lin" valueType="num">
                                      <p:cBhvr>
                                        <p:cTn id="18" dur="1230" accel="100000" fill="hold">
                                          <p:stCondLst>
                                            <p:cond delay="770"/>
                                          </p:stCondLst>
                                        </p:cTn>
                                        <p:tgtEl>
                                          <p:spTgt spid="3">
                                            <p:txEl>
                                              <p:pRg st="0" end="0"/>
                                            </p:txEl>
                                          </p:spTgt>
                                        </p:tgtEl>
                                        <p:attrNameLst>
                                          <p:attrName>ppt_x</p:attrName>
                                        </p:attrNameLst>
                                      </p:cBhvr>
                                    </p:anim>
                                    <p:set>
                                      <p:cBhvr>
                                        <p:cTn id="19" dur="770" fill="hold"/>
                                        <p:tgtEl>
                                          <p:spTgt spid="3">
                                            <p:txEl>
                                              <p:pRg st="0" end="0"/>
                                            </p:txEl>
                                          </p:spTgt>
                                        </p:tgtEl>
                                        <p:attrNameLst>
                                          <p:attrName>ppt_y</p:attrName>
                                        </p:attrNameLst>
                                      </p:cBhvr>
                                      <p:to>
                                        <p:strVal val="(#ppt_y+0.4)"/>
                                      </p:to>
                                    </p:set>
                                    <p:anim from="(#ppt_y+0.4)" to="(#ppt_y)" calcmode="lin" valueType="num">
                                      <p:cBhvr>
                                        <p:cTn id="20" dur="1230" accel="100000" fill="hold">
                                          <p:stCondLst>
                                            <p:cond delay="770"/>
                                          </p:stCondLst>
                                        </p:cTn>
                                        <p:tgtEl>
                                          <p:spTgt spid="3">
                                            <p:txEl>
                                              <p:pRg st="0" end="0"/>
                                            </p:txEl>
                                          </p:spTgt>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15"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p:stCondLst>
                        <p:cond delay="indefinite"/>
                      </p:stCondLst>
                      <p:childTnLst>
                        <p:par>
                          <p:cTn id="46" fill="hold">
                            <p:stCondLst>
                              <p:cond delay="0"/>
                            </p:stCondLst>
                            <p:childTnLst>
                              <p:par>
                                <p:cTn id="47" presetID="15"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59" presetID="15"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وان 1"/>
          <p:cNvSpPr>
            <a:spLocks noGrp="1"/>
          </p:cNvSpPr>
          <p:nvPr>
            <p:ph type="title"/>
          </p:nvPr>
        </p:nvSpPr>
        <p:spPr>
          <a:xfrm>
            <a:off x="142875" y="1285875"/>
            <a:ext cx="8551863" cy="71438"/>
          </a:xfrm>
        </p:spPr>
        <p:txBody>
          <a:bodyPr/>
          <a:lstStyle/>
          <a:p>
            <a:r>
              <a:rPr lang="en-US" b="1" smtClean="0"/>
              <a:t>Why Has Partnering Should Be Increased?</a:t>
            </a:r>
            <a:br>
              <a:rPr lang="en-US" b="1" smtClean="0"/>
            </a:br>
            <a:endParaRPr lang="ar-JO" b="1" smtClean="0"/>
          </a:p>
        </p:txBody>
      </p:sp>
      <p:sp>
        <p:nvSpPr>
          <p:cNvPr id="3" name="عنصر نائب للمحتوى 2"/>
          <p:cNvSpPr>
            <a:spLocks noGrp="1"/>
          </p:cNvSpPr>
          <p:nvPr>
            <p:ph idx="1"/>
          </p:nvPr>
        </p:nvSpPr>
        <p:spPr>
          <a:xfrm>
            <a:off x="1212850" y="1647825"/>
            <a:ext cx="7716838" cy="4424363"/>
          </a:xfrm>
        </p:spPr>
        <p:txBody>
          <a:bodyPr rtlCol="0">
            <a:normAutofit fontScale="77500" lnSpcReduction="20000"/>
          </a:bodyPr>
          <a:lstStyle/>
          <a:p>
            <a:pPr fontAlgn="auto">
              <a:spcAft>
                <a:spcPts val="0"/>
              </a:spcAft>
              <a:buFont typeface="Arial" pitchFamily="34" charset="0"/>
              <a:buNone/>
              <a:defRPr/>
            </a:pPr>
            <a:r>
              <a:rPr lang="en-US" sz="3600" b="1" dirty="0" smtClean="0">
                <a:solidFill>
                  <a:schemeClr val="accent6">
                    <a:lumMod val="75000"/>
                  </a:schemeClr>
                </a:solidFill>
                <a:cs typeface="+mj-cs"/>
              </a:rPr>
              <a:t>University motivation – changes in government levels of support</a:t>
            </a:r>
          </a:p>
          <a:p>
            <a:pPr fontAlgn="auto">
              <a:spcAft>
                <a:spcPts val="0"/>
              </a:spcAft>
              <a:defRPr/>
            </a:pPr>
            <a:r>
              <a:rPr lang="en-US" b="1" dirty="0" smtClean="0"/>
              <a:t>Funding in U.S for example:</a:t>
            </a:r>
          </a:p>
          <a:p>
            <a:pPr lvl="1" fontAlgn="auto">
              <a:spcAft>
                <a:spcPts val="0"/>
              </a:spcAft>
              <a:buFont typeface="Wingdings" pitchFamily="2" charset="2"/>
              <a:buChar char="v"/>
              <a:defRPr/>
            </a:pPr>
            <a:r>
              <a:rPr lang="en-US" b="1" dirty="0" smtClean="0"/>
              <a:t> 16% between 1953 and 1968 </a:t>
            </a:r>
          </a:p>
          <a:p>
            <a:pPr lvl="1" fontAlgn="auto">
              <a:spcAft>
                <a:spcPts val="0"/>
              </a:spcAft>
              <a:buFont typeface="Wingdings" pitchFamily="2" charset="2"/>
              <a:buChar char="v"/>
              <a:defRPr/>
            </a:pPr>
            <a:r>
              <a:rPr lang="en-US" b="1" dirty="0" smtClean="0"/>
              <a:t> 1% between 1969 and 1983 </a:t>
            </a:r>
          </a:p>
          <a:p>
            <a:pPr lvl="1" fontAlgn="auto">
              <a:spcAft>
                <a:spcPts val="0"/>
              </a:spcAft>
              <a:buFont typeface="Wingdings" pitchFamily="2" charset="2"/>
              <a:buChar char="v"/>
              <a:defRPr/>
            </a:pPr>
            <a:r>
              <a:rPr lang="en-US" b="1" dirty="0" smtClean="0"/>
              <a:t> 7% between 1984 and 2015, but with substantial declines in non-biomedical areas</a:t>
            </a:r>
          </a:p>
          <a:p>
            <a:pPr lvl="1" fontAlgn="auto">
              <a:spcAft>
                <a:spcPts val="0"/>
              </a:spcAft>
              <a:buFont typeface="Arial" pitchFamily="34" charset="0"/>
              <a:buNone/>
              <a:defRPr/>
            </a:pPr>
            <a:r>
              <a:rPr lang="en-US" b="1" dirty="0" smtClean="0"/>
              <a:t> </a:t>
            </a:r>
          </a:p>
          <a:p>
            <a:pPr fontAlgn="auto">
              <a:spcAft>
                <a:spcPts val="0"/>
              </a:spcAft>
              <a:defRPr/>
            </a:pPr>
            <a:r>
              <a:rPr lang="en-US" b="1" dirty="0" smtClean="0"/>
              <a:t>  As governments funding declined, universities used more of their own funds and more funds from industry .</a:t>
            </a:r>
          </a:p>
          <a:p>
            <a:pPr fontAlgn="auto">
              <a:spcAft>
                <a:spcPts val="0"/>
              </a:spcAft>
              <a:buFont typeface="Arial" pitchFamily="34" charset="0"/>
              <a:buNone/>
              <a:defRPr/>
            </a:pPr>
            <a:endParaRPr lang="en-US" b="1" dirty="0" smtClean="0"/>
          </a:p>
          <a:p>
            <a:pPr fontAlgn="auto">
              <a:spcAft>
                <a:spcPts val="0"/>
              </a:spcAft>
              <a:defRPr/>
            </a:pPr>
            <a:r>
              <a:rPr lang="en-US" b="1" dirty="0" smtClean="0"/>
              <a:t>University administrators increasingly pressure faculty to engage in applied commercial research</a:t>
            </a:r>
            <a:r>
              <a:rPr lang="en-US" dirty="0" smtClean="0"/>
              <a:t>.</a:t>
            </a:r>
          </a:p>
          <a:p>
            <a:pPr fontAlgn="auto">
              <a:spcAft>
                <a:spcPts val="0"/>
              </a:spcAft>
              <a:defRPr/>
            </a:pPr>
            <a:endParaRPr lang="en-US" dirty="0" smtClean="0"/>
          </a:p>
          <a:p>
            <a:pPr fontAlgn="auto">
              <a:spcAft>
                <a:spcPts val="0"/>
              </a:spcAft>
              <a:defRPr/>
            </a:pPr>
            <a:endParaRPr lang="en-US" dirty="0" smtClean="0"/>
          </a:p>
          <a:p>
            <a:pPr lvl="1"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3554"/>
                                        </p:tgtEl>
                                        <p:attrNameLst>
                                          <p:attrName>style.color</p:attrName>
                                        </p:attrNameLst>
                                      </p:cBhvr>
                                      <p:by>
                                        <p:hsl h="7200000" s="0" l="0"/>
                                      </p:by>
                                    </p:animClr>
                                    <p:animClr clrSpc="hsl" dir="cw">
                                      <p:cBhvr>
                                        <p:cTn id="7" dur="500" fill="hold"/>
                                        <p:tgtEl>
                                          <p:spTgt spid="23554"/>
                                        </p:tgtEl>
                                        <p:attrNameLst>
                                          <p:attrName>fillcolor</p:attrName>
                                        </p:attrNameLst>
                                      </p:cBhvr>
                                      <p:by>
                                        <p:hsl h="7200000" s="0" l="0"/>
                                      </p:by>
                                    </p:animClr>
                                    <p:animClr clrSpc="hsl" dir="cw">
                                      <p:cBhvr>
                                        <p:cTn id="8" dur="500" fill="hold"/>
                                        <p:tgtEl>
                                          <p:spTgt spid="23554"/>
                                        </p:tgtEl>
                                        <p:attrNameLst>
                                          <p:attrName>stroke.color</p:attrName>
                                        </p:attrNameLst>
                                      </p:cBhvr>
                                      <p:by>
                                        <p:hsl h="7200000" s="0" l="0"/>
                                      </p:by>
                                    </p:animClr>
                                    <p:set>
                                      <p:cBhvr>
                                        <p:cTn id="9" dur="500" fill="hold"/>
                                        <p:tgtEl>
                                          <p:spTgt spid="2355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mph" presetSubtype="0" fill="hold" nodeType="clickEffect">
                                  <p:stCondLst>
                                    <p:cond delay="0"/>
                                  </p:stCondLst>
                                  <p:iterate type="lt">
                                    <p:tmPct val="4000"/>
                                  </p:iterate>
                                  <p:childTnLst>
                                    <p:set>
                                      <p:cBhvr override="childStyle">
                                        <p:cTn id="13" dur="500" fill="hold"/>
                                        <p:tgtEl>
                                          <p:spTgt spid="3">
                                            <p:txEl>
                                              <p:pRg st="0" end="0"/>
                                            </p:txEl>
                                          </p:spTgt>
                                        </p:tgtEl>
                                        <p:attrNameLst>
                                          <p:attrName>style.textDecorationUnderline</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5"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3"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5" presetClass="entr" presetSubtype="0"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65"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313" y="1214438"/>
            <a:ext cx="8480425" cy="230187"/>
          </a:xfrm>
        </p:spPr>
        <p:txBody>
          <a:bodyPr rtlCol="0">
            <a:normAutofit fontScale="90000"/>
          </a:bodyPr>
          <a:lstStyle/>
          <a:p>
            <a:pPr fontAlgn="auto">
              <a:spcAft>
                <a:spcPts val="0"/>
              </a:spcAft>
              <a:defRPr/>
            </a:pPr>
            <a:r>
              <a:rPr lang="en-US" b="1" dirty="0" smtClean="0">
                <a:solidFill>
                  <a:srgbClr val="FFC301"/>
                </a:solidFill>
              </a:rPr>
              <a:t>Motivation for our study</a:t>
            </a:r>
            <a:br>
              <a:rPr lang="en-US" b="1" dirty="0" smtClean="0">
                <a:solidFill>
                  <a:srgbClr val="FFC301"/>
                </a:solidFill>
              </a:rPr>
            </a:br>
            <a:endParaRPr lang="ar-JO" b="1" dirty="0">
              <a:solidFill>
                <a:srgbClr val="FFC301"/>
              </a:solidFill>
            </a:endParaRPr>
          </a:p>
        </p:txBody>
      </p:sp>
      <p:sp>
        <p:nvSpPr>
          <p:cNvPr id="3" name="عنصر نائب للمحتوى 2"/>
          <p:cNvSpPr>
            <a:spLocks noGrp="1"/>
          </p:cNvSpPr>
          <p:nvPr>
            <p:ph idx="1"/>
          </p:nvPr>
        </p:nvSpPr>
        <p:spPr>
          <a:xfrm>
            <a:off x="1212850" y="1647825"/>
            <a:ext cx="7466013" cy="4781550"/>
          </a:xfrm>
        </p:spPr>
        <p:txBody>
          <a:bodyPr rtlCol="0">
            <a:normAutofit fontScale="92500" lnSpcReduction="10000"/>
          </a:bodyPr>
          <a:lstStyle/>
          <a:p>
            <a:pPr fontAlgn="auto">
              <a:spcAft>
                <a:spcPts val="0"/>
              </a:spcAft>
              <a:defRPr/>
            </a:pPr>
            <a:r>
              <a:rPr lang="en-US" b="1" dirty="0" smtClean="0"/>
              <a:t>Increased reliance of industry on partnerships with universities for the performance of R &amp; D – important to understand what works and what doesn’t .</a:t>
            </a:r>
          </a:p>
          <a:p>
            <a:pPr fontAlgn="auto">
              <a:spcAft>
                <a:spcPts val="0"/>
              </a:spcAft>
              <a:buFont typeface="Arial" pitchFamily="34" charset="0"/>
              <a:buNone/>
              <a:defRPr/>
            </a:pPr>
            <a:endParaRPr lang="en-US" b="1" dirty="0" smtClean="0"/>
          </a:p>
          <a:p>
            <a:pPr fontAlgn="auto">
              <a:spcAft>
                <a:spcPts val="0"/>
              </a:spcAft>
              <a:defRPr/>
            </a:pPr>
            <a:r>
              <a:rPr lang="en-US" b="1" dirty="0" smtClean="0"/>
              <a:t>Want to evaluate performance aspects of the Advanced Technology Program (cost-sharing for pre-commercial R &amp; D with industry).</a:t>
            </a:r>
          </a:p>
          <a:p>
            <a:pPr fontAlgn="auto">
              <a:spcAft>
                <a:spcPts val="0"/>
              </a:spcAft>
              <a:buFont typeface="Arial" pitchFamily="34" charset="0"/>
              <a:buNone/>
              <a:defRPr/>
            </a:pPr>
            <a:endParaRPr lang="en-US" b="1" dirty="0" smtClean="0"/>
          </a:p>
          <a:p>
            <a:pPr fontAlgn="auto">
              <a:spcAft>
                <a:spcPts val="0"/>
              </a:spcAft>
              <a:defRPr/>
            </a:pPr>
            <a:r>
              <a:rPr lang="en-US" b="1" dirty="0" smtClean="0"/>
              <a:t>Concern that such partnerships may be difficult to consummate or may not perform as well as we would like – what are the reasons for this?</a:t>
            </a:r>
          </a:p>
          <a:p>
            <a:pPr fontAlgn="auto">
              <a:spcAft>
                <a:spcPts val="0"/>
              </a:spcAft>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accent2"/>
                                        </p:clrVal>
                                      </p:to>
                                    </p:set>
                                    <p:set>
                                      <p:cBhvr>
                                        <p:cTn id="7" dur="500" autoRev="1" fill="hold"/>
                                        <p:tgtEl>
                                          <p:spTgt spid="2"/>
                                        </p:tgtEl>
                                        <p:attrNameLst>
                                          <p:attrName>fillcolor</p:attrName>
                                        </p:attrNameLst>
                                      </p:cBhvr>
                                      <p:to>
                                        <p:clrVal>
                                          <a:schemeClr val="accent2"/>
                                        </p:clrVal>
                                      </p:to>
                                    </p:set>
                                    <p:set>
                                      <p:cBhvr>
                                        <p:cTn id="8" dur="500" autoRev="1"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3">
                                            <p:txEl>
                                              <p:pRg st="2" end="2"/>
                                            </p:txEl>
                                          </p:spTgt>
                                        </p:tgtEl>
                                        <p:attrNameLst>
                                          <p:attrName>ppt_x</p:attrName>
                                        </p:attrNameLst>
                                      </p:cBhvr>
                                    </p:anim>
                                    <p:anim from="0" to="-1.0" calcmode="lin" valueType="num">
                                      <p:cBhvr>
                                        <p:cTn id="22" dur="200" decel="50000" autoRev="1" fill="hold">
                                          <p:stCondLst>
                                            <p:cond delay="600"/>
                                          </p:stCondLst>
                                        </p:cTn>
                                        <p:tgtEl>
                                          <p:spTgt spid="3">
                                            <p:txEl>
                                              <p:pRg st="2" end="2"/>
                                            </p:txEl>
                                          </p:spTgt>
                                        </p:tgtEl>
                                        <p:attrNameLst>
                                          <p:attrName>xshear</p:attrName>
                                        </p:attrNameLst>
                                      </p:cBhvr>
                                    </p:anim>
                                    <p:animScale>
                                      <p:cBhvr>
                                        <p:cTn id="23" dur="200" decel="100000" autoRev="1" fill="hold">
                                          <p:stCondLst>
                                            <p:cond delay="600"/>
                                          </p:stCondLst>
                                        </p:cTn>
                                        <p:tgtEl>
                                          <p:spTgt spid="3">
                                            <p:txEl>
                                              <p:pRg st="2" end="2"/>
                                            </p:txEl>
                                          </p:spTgt>
                                        </p:tgtEl>
                                      </p:cBhvr>
                                      <p:from x="100000" y="100000"/>
                                      <p:to x="80000" y="100000"/>
                                    </p:animScale>
                                    <p:anim by="(#ppt_h/3+#ppt_w*0.1)" calcmode="lin" valueType="num">
                                      <p:cBhvr additive="sum">
                                        <p:cTn id="24"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34"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from="(-#ppt_w/2)" to="(#ppt_x)" calcmode="lin" valueType="num">
                                      <p:cBhvr>
                                        <p:cTn id="29" dur="600" fill="hold">
                                          <p:stCondLst>
                                            <p:cond delay="0"/>
                                          </p:stCondLst>
                                        </p:cTn>
                                        <p:tgtEl>
                                          <p:spTgt spid="3">
                                            <p:txEl>
                                              <p:pRg st="4" end="4"/>
                                            </p:txEl>
                                          </p:spTgt>
                                        </p:tgtEl>
                                        <p:attrNameLst>
                                          <p:attrName>ppt_x</p:attrName>
                                        </p:attrNameLst>
                                      </p:cBhvr>
                                    </p:anim>
                                    <p:anim from="0" to="-1.0" calcmode="lin" valueType="num">
                                      <p:cBhvr>
                                        <p:cTn id="30" dur="200" decel="50000" autoRev="1" fill="hold">
                                          <p:stCondLst>
                                            <p:cond delay="600"/>
                                          </p:stCondLst>
                                        </p:cTn>
                                        <p:tgtEl>
                                          <p:spTgt spid="3">
                                            <p:txEl>
                                              <p:pRg st="4" end="4"/>
                                            </p:txEl>
                                          </p:spTgt>
                                        </p:tgtEl>
                                        <p:attrNameLst>
                                          <p:attrName>xshear</p:attrName>
                                        </p:attrNameLst>
                                      </p:cBhvr>
                                    </p:anim>
                                    <p:animScale>
                                      <p:cBhvr>
                                        <p:cTn id="31" dur="200" decel="100000" autoRev="1" fill="hold">
                                          <p:stCondLst>
                                            <p:cond delay="600"/>
                                          </p:stCondLst>
                                        </p:cTn>
                                        <p:tgtEl>
                                          <p:spTgt spid="3">
                                            <p:txEl>
                                              <p:pRg st="4" end="4"/>
                                            </p:txEl>
                                          </p:spTgt>
                                        </p:tgtEl>
                                      </p:cBhvr>
                                      <p:from x="100000" y="100000"/>
                                      <p:to x="80000" y="100000"/>
                                    </p:animScale>
                                    <p:anim by="(#ppt_h/3+#ppt_w*0.1)" calcmode="lin" valueType="num">
                                      <p:cBhvr additive="sum">
                                        <p:cTn id="3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وان 1"/>
          <p:cNvSpPr>
            <a:spLocks noGrp="1"/>
          </p:cNvSpPr>
          <p:nvPr>
            <p:ph type="title"/>
          </p:nvPr>
        </p:nvSpPr>
        <p:spPr>
          <a:xfrm>
            <a:off x="179388" y="1916113"/>
            <a:ext cx="8607425" cy="144462"/>
          </a:xfrm>
        </p:spPr>
        <p:txBody>
          <a:bodyPr/>
          <a:lstStyle/>
          <a:p>
            <a:r>
              <a:rPr lang="en-US" sz="4000" b="1" smtClean="0"/>
              <a:t>Causes of Early Termination of Projects :</a:t>
            </a:r>
            <a:r>
              <a:rPr lang="en-US" sz="4000" smtClean="0"/>
              <a:t/>
            </a:r>
            <a:br>
              <a:rPr lang="en-US" sz="4000" smtClean="0"/>
            </a:br>
            <a:r>
              <a:rPr lang="en-US" sz="4000" b="1" smtClean="0"/>
              <a:t/>
            </a:r>
            <a:br>
              <a:rPr lang="en-US" sz="4000" b="1" smtClean="0"/>
            </a:br>
            <a:endParaRPr lang="ar-JO" sz="4000" smtClean="0"/>
          </a:p>
        </p:txBody>
      </p:sp>
      <p:sp>
        <p:nvSpPr>
          <p:cNvPr id="3" name="عنصر نائب للمحتوى 2"/>
          <p:cNvSpPr>
            <a:spLocks noGrp="1"/>
          </p:cNvSpPr>
          <p:nvPr>
            <p:ph idx="1"/>
          </p:nvPr>
        </p:nvSpPr>
        <p:spPr>
          <a:xfrm>
            <a:off x="1212850" y="1647825"/>
            <a:ext cx="7466013" cy="4781550"/>
          </a:xfrm>
        </p:spPr>
        <p:txBody>
          <a:bodyPr>
            <a:normAutofit/>
          </a:bodyPr>
          <a:lstStyle/>
          <a:p>
            <a:pPr hangingPunct="0"/>
            <a:r>
              <a:rPr lang="en-US" b="1" smtClean="0"/>
              <a:t>More likely if the project did not include a university participant .</a:t>
            </a:r>
          </a:p>
          <a:p>
            <a:pPr>
              <a:buFont typeface="Arial" pitchFamily="34" charset="0"/>
              <a:buNone/>
            </a:pPr>
            <a:r>
              <a:rPr lang="en-US" b="1" smtClean="0"/>
              <a:t> </a:t>
            </a:r>
          </a:p>
          <a:p>
            <a:pPr hangingPunct="0"/>
            <a:r>
              <a:rPr lang="en-US" b="1" smtClean="0"/>
              <a:t> Less likely if government share of funding was high</a:t>
            </a:r>
            <a:r>
              <a:rPr lang="en-US" b="1" smtClean="0">
                <a:cs typeface="Arial" pitchFamily="34" charset="0"/>
              </a:rPr>
              <a:t>.</a:t>
            </a:r>
            <a:r>
              <a:rPr lang="ar-JO" b="1" smtClean="0"/>
              <a:t> </a:t>
            </a:r>
            <a:endParaRPr lang="en-US" b="1" smtClean="0">
              <a:cs typeface="Arial" pitchFamily="34" charset="0"/>
            </a:endParaRPr>
          </a:p>
          <a:p>
            <a:pPr>
              <a:buFont typeface="Arial" pitchFamily="34" charset="0"/>
              <a:buNone/>
            </a:pPr>
            <a:r>
              <a:rPr lang="en-US" b="1" smtClean="0"/>
              <a:t> </a:t>
            </a:r>
          </a:p>
          <a:p>
            <a:pPr hangingPunct="0"/>
            <a:r>
              <a:rPr lang="en-US" b="1" smtClean="0"/>
              <a:t> More likely if lead partner was a midsized for-profit firm (rather than very small or very large).</a:t>
            </a:r>
          </a:p>
          <a:p>
            <a:endParaRPr lang="ar-JO" b="1" smtClean="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grpId="0" nodeType="clickEffect">
                                  <p:stCondLst>
                                    <p:cond delay="0"/>
                                  </p:stCondLst>
                                  <p:childTnLst>
                                    <p:animClr clrSpc="rgb" dir="cw">
                                      <p:cBhvr override="childStyle">
                                        <p:cTn id="6" dur="1500" accel="50000" autoRev="1" fill="hold" tmFilter="0, 0; .33333, 1; 1, 1">
                                          <p:stCondLst>
                                            <p:cond delay="0"/>
                                          </p:stCondLst>
                                        </p:cTn>
                                        <p:tgtEl>
                                          <p:spTgt spid="25602"/>
                                        </p:tgtEl>
                                        <p:attrNameLst>
                                          <p:attrName>style.color</p:attrName>
                                        </p:attrNameLst>
                                      </p:cBhvr>
                                      <p:to>
                                        <a:schemeClr val="accent2"/>
                                      </p:to>
                                    </p:animClr>
                                    <p:animClr clrSpc="rgb" dir="cw">
                                      <p:cBhvr>
                                        <p:cTn id="7" dur="1500" accel="50000" autoRev="1" fill="hold" tmFilter="0, 0; .33333, 1; 1, 1">
                                          <p:stCondLst>
                                            <p:cond delay="0"/>
                                          </p:stCondLst>
                                        </p:cTn>
                                        <p:tgtEl>
                                          <p:spTgt spid="25602"/>
                                        </p:tgtEl>
                                        <p:attrNameLst>
                                          <p:attrName>fillcolor</p:attrName>
                                        </p:attrNameLst>
                                      </p:cBhvr>
                                      <p:to>
                                        <a:schemeClr val="accent2"/>
                                      </p:to>
                                    </p:animClr>
                                    <p:set>
                                      <p:cBhvr>
                                        <p:cTn id="8" dur="3000" fill="hold"/>
                                        <p:tgtEl>
                                          <p:spTgt spid="25602"/>
                                        </p:tgtEl>
                                        <p:attrNameLst>
                                          <p:attrName>fill.type</p:attrName>
                                        </p:attrNameLst>
                                      </p:cBhvr>
                                      <p:to>
                                        <p:strVal val="solid"/>
                                      </p:to>
                                    </p:set>
                                    <p:set>
                                      <p:cBhvr>
                                        <p:cTn id="9" dur="3000" fill="hold"/>
                                        <p:tgtEl>
                                          <p:spTgt spid="25602"/>
                                        </p:tgtEl>
                                        <p:attrNameLst>
                                          <p:attrName>fill.on</p:attrName>
                                        </p:attrNameLst>
                                      </p:cBhvr>
                                      <p:to>
                                        <p:strVal val="true"/>
                                      </p:to>
                                    </p:set>
                                    <p:animScale>
                                      <p:cBhvr>
                                        <p:cTn id="10" dur="1500" accel="50000" autoRev="1" fill="hold" tmFilter="0, 0; .33333, 1; 1, 1">
                                          <p:stCondLst>
                                            <p:cond delay="0"/>
                                          </p:stCondLst>
                                        </p:cTn>
                                        <p:tgtEl>
                                          <p:spTgt spid="25602"/>
                                        </p:tgtEl>
                                      </p:cBhvr>
                                      <p:from x="100000" y="100000"/>
                                      <p:to x="100000" y="140000"/>
                                    </p:animScale>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وان 1"/>
          <p:cNvSpPr>
            <a:spLocks noGrp="1"/>
          </p:cNvSpPr>
          <p:nvPr>
            <p:ph type="title"/>
          </p:nvPr>
        </p:nvSpPr>
        <p:spPr>
          <a:xfrm>
            <a:off x="285750" y="1214438"/>
            <a:ext cx="8408988" cy="357187"/>
          </a:xfrm>
        </p:spPr>
        <p:txBody>
          <a:bodyPr/>
          <a:lstStyle/>
          <a:p>
            <a:r>
              <a:rPr lang="en-US" sz="4000" b="1" smtClean="0"/>
              <a:t>Type of university involvement in U.S</a:t>
            </a:r>
            <a:r>
              <a:rPr lang="en-US" sz="4000" smtClean="0"/>
              <a:t/>
            </a:r>
            <a:br>
              <a:rPr lang="en-US" sz="4000" smtClean="0"/>
            </a:br>
            <a:endParaRPr lang="ar-JO" sz="4000" smtClean="0"/>
          </a:p>
        </p:txBody>
      </p:sp>
      <p:pic>
        <p:nvPicPr>
          <p:cNvPr id="26627" name="Picture 2"/>
          <p:cNvPicPr>
            <a:picLocks noChangeAspect="1" noChangeArrowheads="1"/>
          </p:cNvPicPr>
          <p:nvPr/>
        </p:nvPicPr>
        <p:blipFill>
          <a:blip r:embed="rId2" cstate="print"/>
          <a:srcRect/>
          <a:stretch>
            <a:fillRect/>
          </a:stretch>
        </p:blipFill>
        <p:spPr bwMode="auto">
          <a:xfrm>
            <a:off x="1116013" y="1628775"/>
            <a:ext cx="7334250" cy="3786188"/>
          </a:xfrm>
          <a:prstGeom prst="rect">
            <a:avLst/>
          </a:prstGeom>
          <a:noFill/>
          <a:ln w="9525">
            <a:noFill/>
            <a:miter lim="800000"/>
            <a:headEnd/>
            <a:tailEnd/>
          </a:ln>
        </p:spPr>
      </p:pic>
      <p:sp>
        <p:nvSpPr>
          <p:cNvPr id="26628" name="Rectangle 3"/>
          <p:cNvSpPr>
            <a:spLocks noChangeArrowheads="1"/>
          </p:cNvSpPr>
          <p:nvPr/>
        </p:nvSpPr>
        <p:spPr bwMode="auto">
          <a:xfrm>
            <a:off x="1428750" y="5572125"/>
            <a:ext cx="7286625" cy="830263"/>
          </a:xfrm>
          <a:prstGeom prst="rect">
            <a:avLst/>
          </a:prstGeom>
          <a:noFill/>
          <a:ln w="9525">
            <a:noFill/>
            <a:miter lim="800000"/>
            <a:headEnd/>
            <a:tailEnd/>
          </a:ln>
        </p:spPr>
        <p:txBody>
          <a:bodyPr anchor="ctr">
            <a:spAutoFit/>
          </a:bodyPr>
          <a:lstStyle/>
          <a:p>
            <a:pPr algn="l"/>
            <a:r>
              <a:rPr lang="en-US" sz="2400" b="1">
                <a:solidFill>
                  <a:schemeClr val="bg1"/>
                </a:solidFill>
                <a:latin typeface="Times New Roman" pitchFamily="18" charset="0"/>
                <a:cs typeface="Times New Roman" pitchFamily="18" charset="0"/>
              </a:rPr>
              <a:t>8.2% had university partner; 56.5% had some university involvement</a:t>
            </a:r>
            <a:endParaRPr lang="en-US"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ppt_x</p:attrName>
                                        </p:attrNameLst>
                                      </p:cBhvr>
                                      <p:tavLst>
                                        <p:tav tm="0">
                                          <p:val>
                                            <p:strVal val="#ppt_x-.2"/>
                                          </p:val>
                                        </p:tav>
                                        <p:tav tm="100000">
                                          <p:val>
                                            <p:strVal val="#ppt_x"/>
                                          </p:val>
                                        </p:tav>
                                      </p:tavLst>
                                    </p:anim>
                                    <p:anim calcmode="lin" valueType="num">
                                      <p:cBhvr>
                                        <p:cTn id="8" dur="1000" fill="hold"/>
                                        <p:tgtEl>
                                          <p:spTgt spid="266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26"/>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26627"/>
                                        </p:tgtEl>
                                        <p:attrNameLst>
                                          <p:attrName>style.visibility</p:attrName>
                                        </p:attrNameLst>
                                      </p:cBhvr>
                                      <p:to>
                                        <p:strVal val="visible"/>
                                      </p:to>
                                    </p:set>
                                    <p:animEffect transition="in" filter="fade">
                                      <p:cBhvr>
                                        <p:cTn id="14" dur="770" decel="100000"/>
                                        <p:tgtEl>
                                          <p:spTgt spid="26627"/>
                                        </p:tgtEl>
                                      </p:cBhvr>
                                    </p:animEffect>
                                    <p:animScale>
                                      <p:cBhvr>
                                        <p:cTn id="15" dur="770" decel="100000"/>
                                        <p:tgtEl>
                                          <p:spTgt spid="26627"/>
                                        </p:tgtEl>
                                      </p:cBhvr>
                                      <p:from x="10000" y="10000"/>
                                      <p:to x="200000" y="450000"/>
                                    </p:animScale>
                                    <p:animScale>
                                      <p:cBhvr>
                                        <p:cTn id="16" dur="1230" accel="100000" fill="hold">
                                          <p:stCondLst>
                                            <p:cond delay="770"/>
                                          </p:stCondLst>
                                        </p:cTn>
                                        <p:tgtEl>
                                          <p:spTgt spid="26627"/>
                                        </p:tgtEl>
                                      </p:cBhvr>
                                      <p:from x="200000" y="450000"/>
                                      <p:to x="100000" y="100000"/>
                                    </p:animScale>
                                    <p:set>
                                      <p:cBhvr>
                                        <p:cTn id="17" dur="770" fill="hold"/>
                                        <p:tgtEl>
                                          <p:spTgt spid="26627"/>
                                        </p:tgtEl>
                                        <p:attrNameLst>
                                          <p:attrName>ppt_x</p:attrName>
                                        </p:attrNameLst>
                                      </p:cBhvr>
                                      <p:to>
                                        <p:strVal val="(0.5)"/>
                                      </p:to>
                                    </p:set>
                                    <p:anim from="(0.5)" to="(#ppt_x)" calcmode="lin" valueType="num">
                                      <p:cBhvr>
                                        <p:cTn id="18" dur="1230" accel="100000" fill="hold">
                                          <p:stCondLst>
                                            <p:cond delay="770"/>
                                          </p:stCondLst>
                                        </p:cTn>
                                        <p:tgtEl>
                                          <p:spTgt spid="26627"/>
                                        </p:tgtEl>
                                        <p:attrNameLst>
                                          <p:attrName>ppt_x</p:attrName>
                                        </p:attrNameLst>
                                      </p:cBhvr>
                                    </p:anim>
                                    <p:set>
                                      <p:cBhvr>
                                        <p:cTn id="19" dur="770" fill="hold"/>
                                        <p:tgtEl>
                                          <p:spTgt spid="26627"/>
                                        </p:tgtEl>
                                        <p:attrNameLst>
                                          <p:attrName>ppt_y</p:attrName>
                                        </p:attrNameLst>
                                      </p:cBhvr>
                                      <p:to>
                                        <p:strVal val="(#ppt_y+0.4)"/>
                                      </p:to>
                                    </p:set>
                                    <p:anim from="(#ppt_y+0.4)" to="(#ppt_y)" calcmode="lin" valueType="num">
                                      <p:cBhvr>
                                        <p:cTn id="20" dur="1230" accel="100000" fill="hold">
                                          <p:stCondLst>
                                            <p:cond delay="770"/>
                                          </p:stCondLst>
                                        </p:cTn>
                                        <p:tgtEl>
                                          <p:spTgt spid="26627"/>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nodeType="clickEffect">
                                  <p:stCondLst>
                                    <p:cond delay="0"/>
                                  </p:stCondLst>
                                  <p:iterate type="lt">
                                    <p:tmPct val="10000"/>
                                  </p:iterate>
                                  <p:childTnLst>
                                    <p:set>
                                      <p:cBhvr>
                                        <p:cTn id="24" dur="1" fill="hold">
                                          <p:stCondLst>
                                            <p:cond delay="0"/>
                                          </p:stCondLst>
                                        </p:cTn>
                                        <p:tgtEl>
                                          <p:spTgt spid="26628">
                                            <p:txEl>
                                              <p:pRg st="0" end="0"/>
                                            </p:txEl>
                                          </p:spTgt>
                                        </p:tgtEl>
                                        <p:attrNameLst>
                                          <p:attrName>style.visibility</p:attrName>
                                        </p:attrNameLst>
                                      </p:cBhvr>
                                      <p:to>
                                        <p:strVal val="visible"/>
                                      </p:to>
                                    </p:set>
                                    <p:anim by="(-#ppt_w*2)" calcmode="lin" valueType="num">
                                      <p:cBhvr rctx="PPT">
                                        <p:cTn id="25" dur="500" autoRev="1" fill="hold">
                                          <p:stCondLst>
                                            <p:cond delay="0"/>
                                          </p:stCondLst>
                                        </p:cTn>
                                        <p:tgtEl>
                                          <p:spTgt spid="26628">
                                            <p:txEl>
                                              <p:pRg st="0" end="0"/>
                                            </p:txEl>
                                          </p:spTgt>
                                        </p:tgtEl>
                                        <p:attrNameLst>
                                          <p:attrName>ppt_w</p:attrName>
                                        </p:attrNameLst>
                                      </p:cBhvr>
                                    </p:anim>
                                    <p:anim by="(#ppt_w*0.50)" calcmode="lin" valueType="num">
                                      <p:cBhvr>
                                        <p:cTn id="26" dur="500" decel="50000" autoRev="1" fill="hold">
                                          <p:stCondLst>
                                            <p:cond delay="0"/>
                                          </p:stCondLst>
                                        </p:cTn>
                                        <p:tgtEl>
                                          <p:spTgt spid="26628">
                                            <p:txEl>
                                              <p:pRg st="0" end="0"/>
                                            </p:txEl>
                                          </p:spTgt>
                                        </p:tgtEl>
                                        <p:attrNameLst>
                                          <p:attrName>ppt_x</p:attrName>
                                        </p:attrNameLst>
                                      </p:cBhvr>
                                    </p:anim>
                                    <p:anim from="(-#ppt_h/2)" to="(#ppt_y)" calcmode="lin" valueType="num">
                                      <p:cBhvr>
                                        <p:cTn id="27" dur="1000" fill="hold">
                                          <p:stCondLst>
                                            <p:cond delay="0"/>
                                          </p:stCondLst>
                                        </p:cTn>
                                        <p:tgtEl>
                                          <p:spTgt spid="26628">
                                            <p:txEl>
                                              <p:pRg st="0" end="0"/>
                                            </p:txEl>
                                          </p:spTgt>
                                        </p:tgtEl>
                                        <p:attrNameLst>
                                          <p:attrName>ppt_y</p:attrName>
                                        </p:attrNameLst>
                                      </p:cBhvr>
                                    </p:anim>
                                    <p:animRot by="21600000">
                                      <p:cBhvr>
                                        <p:cTn id="28" dur="1000" fill="hold">
                                          <p:stCondLst>
                                            <p:cond delay="0"/>
                                          </p:stCondLst>
                                        </p:cTn>
                                        <p:tgtEl>
                                          <p:spTgt spid="26628">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وان 1"/>
          <p:cNvSpPr>
            <a:spLocks noGrp="1"/>
          </p:cNvSpPr>
          <p:nvPr>
            <p:ph type="title"/>
          </p:nvPr>
        </p:nvSpPr>
        <p:spPr>
          <a:xfrm>
            <a:off x="214313" y="1285875"/>
            <a:ext cx="8480425" cy="158750"/>
          </a:xfrm>
        </p:spPr>
        <p:txBody>
          <a:bodyPr/>
          <a:lstStyle/>
          <a:p>
            <a:r>
              <a:rPr lang="en-US" sz="4000" b="1" smtClean="0">
                <a:solidFill>
                  <a:srgbClr val="FFFF00"/>
                </a:solidFill>
              </a:rPr>
              <a:t>Research questions</a:t>
            </a:r>
            <a:br>
              <a:rPr lang="en-US" sz="4000" b="1" smtClean="0">
                <a:solidFill>
                  <a:srgbClr val="FFFF00"/>
                </a:solidFill>
              </a:rPr>
            </a:br>
            <a:endParaRPr lang="ar-JO" sz="4000" b="1" smtClean="0">
              <a:solidFill>
                <a:srgbClr val="FFFF00"/>
              </a:solidFill>
            </a:endParaRPr>
          </a:p>
        </p:txBody>
      </p:sp>
      <p:sp>
        <p:nvSpPr>
          <p:cNvPr id="3" name="عنصر نائب للمحتوى 2"/>
          <p:cNvSpPr>
            <a:spLocks noGrp="1"/>
          </p:cNvSpPr>
          <p:nvPr>
            <p:ph idx="1"/>
          </p:nvPr>
        </p:nvSpPr>
        <p:spPr>
          <a:xfrm>
            <a:off x="1212850" y="1647825"/>
            <a:ext cx="7466013" cy="4495800"/>
          </a:xfrm>
        </p:spPr>
        <p:txBody>
          <a:bodyPr rtlCol="0">
            <a:normAutofit lnSpcReduction="10000"/>
          </a:bodyPr>
          <a:lstStyle/>
          <a:p>
            <a:pPr fontAlgn="auto" hangingPunct="0">
              <a:spcAft>
                <a:spcPts val="0"/>
              </a:spcAft>
              <a:defRPr/>
            </a:pPr>
            <a:r>
              <a:rPr lang="en-US" b="1" dirty="0" smtClean="0"/>
              <a:t>Are there systematic differences in the research performance within -funded projects that have university partners and those that do not? </a:t>
            </a:r>
          </a:p>
          <a:p>
            <a:pPr fontAlgn="auto">
              <a:spcAft>
                <a:spcPts val="0"/>
              </a:spcAft>
              <a:buFont typeface="Arial" pitchFamily="34" charset="0"/>
              <a:buNone/>
              <a:defRPr/>
            </a:pPr>
            <a:endParaRPr lang="en-US" b="1" dirty="0" smtClean="0"/>
          </a:p>
          <a:p>
            <a:pPr fontAlgn="auto" hangingPunct="0">
              <a:spcAft>
                <a:spcPts val="0"/>
              </a:spcAft>
              <a:defRPr/>
            </a:pPr>
            <a:r>
              <a:rPr lang="en-US" b="1" dirty="0" smtClean="0"/>
              <a:t>Are there identifiable barriers that inhibit universities from partnering with industry? </a:t>
            </a:r>
          </a:p>
          <a:p>
            <a:pPr fontAlgn="auto">
              <a:spcAft>
                <a:spcPts val="0"/>
              </a:spcAft>
              <a:buFont typeface="Arial" pitchFamily="34" charset="0"/>
              <a:buNone/>
              <a:defRPr/>
            </a:pPr>
            <a:endParaRPr lang="en-US" b="1" dirty="0" smtClean="0"/>
          </a:p>
          <a:p>
            <a:pPr fontAlgn="auto" hangingPunct="0">
              <a:spcAft>
                <a:spcPts val="0"/>
              </a:spcAft>
              <a:defRPr/>
            </a:pPr>
            <a:r>
              <a:rPr lang="en-US" b="1" dirty="0" smtClean="0"/>
              <a:t>Are there identifiable barriers that inhibit industry from partnering with universities? </a:t>
            </a:r>
          </a:p>
          <a:p>
            <a:pPr fontAlgn="auto">
              <a:spcAft>
                <a:spcPts val="0"/>
              </a:spcAft>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 decel="50000" fill="hold">
                                          <p:stCondLst>
                                            <p:cond delay="0"/>
                                          </p:stCondLst>
                                        </p:cTn>
                                        <p:tgtEl>
                                          <p:spTgt spid="2765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765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7650"/>
                                        </p:tgtEl>
                                        <p:attrNameLst>
                                          <p:attrName>ppt_w</p:attrName>
                                        </p:attrNameLst>
                                      </p:cBhvr>
                                      <p:tavLst>
                                        <p:tav tm="0">
                                          <p:val>
                                            <p:strVal val="#ppt_w*.05"/>
                                          </p:val>
                                        </p:tav>
                                        <p:tav tm="100000">
                                          <p:val>
                                            <p:strVal val="#ppt_w"/>
                                          </p:val>
                                        </p:tav>
                                      </p:tavLst>
                                    </p:anim>
                                    <p:anim calcmode="lin" valueType="num">
                                      <p:cBhvr>
                                        <p:cTn id="10" dur="1000" fill="hold"/>
                                        <p:tgtEl>
                                          <p:spTgt spid="2765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765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765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765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7650"/>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88" y="1214438"/>
            <a:ext cx="8337550" cy="714375"/>
          </a:xfrm>
        </p:spPr>
        <p:txBody>
          <a:bodyPr rtlCol="0">
            <a:normAutofit fontScale="90000"/>
          </a:bodyPr>
          <a:lstStyle/>
          <a:p>
            <a:pPr fontAlgn="auto" hangingPunct="0">
              <a:spcAft>
                <a:spcPts val="0"/>
              </a:spcAft>
              <a:defRPr/>
            </a:pPr>
            <a:r>
              <a:rPr lang="en-US" b="1" dirty="0" smtClean="0">
                <a:solidFill>
                  <a:srgbClr val="FFFF00"/>
                </a:solidFill>
              </a:rPr>
              <a:t>Differences in research performance within projects with and without university partners</a:t>
            </a:r>
            <a:r>
              <a:rPr lang="en-US" b="1" dirty="0" smtClean="0"/>
              <a:t>?</a:t>
            </a:r>
            <a:br>
              <a:rPr lang="en-US" b="1" dirty="0" smtClean="0"/>
            </a:br>
            <a:r>
              <a:rPr lang="en-US" b="1" dirty="0" smtClean="0"/>
              <a:t> </a:t>
            </a:r>
            <a:br>
              <a:rPr lang="en-US" b="1" dirty="0" smtClean="0"/>
            </a:br>
            <a:endParaRPr lang="ar-JO" b="1" dirty="0"/>
          </a:p>
        </p:txBody>
      </p:sp>
      <p:sp>
        <p:nvSpPr>
          <p:cNvPr id="3" name="عنصر نائب للمحتوى 2"/>
          <p:cNvSpPr>
            <a:spLocks noGrp="1"/>
          </p:cNvSpPr>
          <p:nvPr>
            <p:ph idx="1"/>
          </p:nvPr>
        </p:nvSpPr>
        <p:spPr>
          <a:xfrm>
            <a:off x="1285875" y="1928813"/>
            <a:ext cx="7715250" cy="4572000"/>
          </a:xfrm>
        </p:spPr>
        <p:txBody>
          <a:bodyPr rtlCol="0">
            <a:normAutofit lnSpcReduction="10000"/>
          </a:bodyPr>
          <a:lstStyle/>
          <a:p>
            <a:pPr fontAlgn="auto" hangingPunct="0">
              <a:spcAft>
                <a:spcPts val="0"/>
              </a:spcAft>
              <a:defRPr/>
            </a:pPr>
            <a:r>
              <a:rPr lang="en-US" b="1" dirty="0" smtClean="0"/>
              <a:t>Research Performance </a:t>
            </a:r>
            <a:r>
              <a:rPr lang="en-US" dirty="0" smtClean="0"/>
              <a:t>= f (budget, size, technology,   </a:t>
            </a:r>
            <a:r>
              <a:rPr lang="en-US" b="1" dirty="0" smtClean="0"/>
              <a:t>                                               </a:t>
            </a:r>
            <a:r>
              <a:rPr lang="en-US" dirty="0" smtClean="0"/>
              <a:t>University</a:t>
            </a:r>
            <a:r>
              <a:rPr lang="en-US" b="1" dirty="0" smtClean="0"/>
              <a:t> </a:t>
            </a:r>
            <a:r>
              <a:rPr lang="en-US" dirty="0" smtClean="0"/>
              <a:t>participation, controls)</a:t>
            </a:r>
          </a:p>
          <a:p>
            <a:pPr fontAlgn="auto" hangingPunct="0">
              <a:spcAft>
                <a:spcPts val="0"/>
              </a:spcAft>
              <a:defRPr/>
            </a:pPr>
            <a:r>
              <a:rPr lang="en-US" i="1" dirty="0" smtClean="0"/>
              <a:t>Where </a:t>
            </a:r>
            <a:r>
              <a:rPr lang="en-US" b="1" i="1" dirty="0" smtClean="0"/>
              <a:t>Research Performance</a:t>
            </a:r>
            <a:r>
              <a:rPr lang="en-US" i="1" dirty="0" smtClean="0"/>
              <a:t> is defined as</a:t>
            </a:r>
            <a:r>
              <a:rPr lang="en-US" dirty="0" smtClean="0"/>
              <a:t> :      </a:t>
            </a:r>
          </a:p>
          <a:p>
            <a:pPr lvl="1" fontAlgn="auto" hangingPunct="0">
              <a:spcAft>
                <a:spcPts val="0"/>
              </a:spcAft>
              <a:buFont typeface="Wingdings" pitchFamily="2" charset="2"/>
              <a:buChar char="ü"/>
              <a:defRPr/>
            </a:pPr>
            <a:r>
              <a:rPr lang="en-US" dirty="0" smtClean="0">
                <a:solidFill>
                  <a:schemeClr val="accent6">
                    <a:lumMod val="40000"/>
                    <a:lumOff val="60000"/>
                  </a:schemeClr>
                </a:solidFill>
              </a:rPr>
              <a:t>      </a:t>
            </a:r>
            <a:r>
              <a:rPr lang="en-US" i="1" dirty="0" smtClean="0">
                <a:solidFill>
                  <a:schemeClr val="accent6">
                    <a:lumMod val="40000"/>
                    <a:lumOff val="60000"/>
                  </a:schemeClr>
                </a:solidFill>
              </a:rPr>
              <a:t>Difficulties acquiring and assimilating basic knowledge - Projects reporting greater likelihood of experiencing difficulties have university involvement. </a:t>
            </a:r>
          </a:p>
          <a:p>
            <a:pPr lvl="1" fontAlgn="auto" hangingPunct="0">
              <a:spcAft>
                <a:spcPts val="0"/>
              </a:spcAft>
              <a:buFont typeface="Wingdings" pitchFamily="2" charset="2"/>
              <a:buChar char="ü"/>
              <a:defRPr/>
            </a:pPr>
            <a:r>
              <a:rPr lang="en-US" i="1" dirty="0" smtClean="0">
                <a:solidFill>
                  <a:schemeClr val="accent6">
                    <a:lumMod val="40000"/>
                    <a:lumOff val="60000"/>
                  </a:schemeClr>
                </a:solidFill>
              </a:rPr>
              <a:t>     Unexpected research problems - Truly unexpected. </a:t>
            </a:r>
          </a:p>
          <a:p>
            <a:pPr fontAlgn="auto" hangingPunct="0">
              <a:spcAft>
                <a:spcPts val="0"/>
              </a:spcAft>
              <a:buFont typeface="Wingdings" pitchFamily="2" charset="2"/>
              <a:buChar char="ü"/>
              <a:defRPr/>
            </a:pPr>
            <a:endParaRPr lang="en-US" dirty="0" smtClean="0"/>
          </a:p>
          <a:p>
            <a:pPr fontAlgn="auto">
              <a:spcAft>
                <a:spcPts val="0"/>
              </a:spcAft>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3"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diamond(in)">
                                      <p:cBhvr>
                                        <p:cTn id="42" dur="20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diamond(in)">
                                      <p:cBhvr>
                                        <p:cTn id="4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2850" y="1647825"/>
            <a:ext cx="7466013" cy="4567238"/>
          </a:xfrm>
        </p:spPr>
        <p:txBody>
          <a:bodyPr rtlCol="0">
            <a:normAutofit fontScale="77500" lnSpcReduction="20000"/>
          </a:bodyPr>
          <a:lstStyle/>
          <a:p>
            <a:pPr fontAlgn="auto">
              <a:spcAft>
                <a:spcPts val="0"/>
              </a:spcAft>
              <a:buFont typeface="Wingdings" pitchFamily="2" charset="2"/>
              <a:buChar char="ü"/>
              <a:defRPr/>
            </a:pPr>
            <a:r>
              <a:rPr lang="en-US" sz="3300" b="1" dirty="0" smtClean="0">
                <a:solidFill>
                  <a:schemeClr val="accent6">
                    <a:lumMod val="40000"/>
                    <a:lumOff val="60000"/>
                  </a:schemeClr>
                </a:solidFill>
              </a:rPr>
              <a:t>Productive use of research time and financial resources - </a:t>
            </a:r>
            <a:r>
              <a:rPr lang="en-US" sz="3300" b="1" i="1" dirty="0" smtClean="0">
                <a:solidFill>
                  <a:schemeClr val="accent6">
                    <a:lumMod val="40000"/>
                    <a:lumOff val="60000"/>
                  </a:schemeClr>
                </a:solidFill>
              </a:rPr>
              <a:t>Technology</a:t>
            </a:r>
            <a:r>
              <a:rPr lang="en-US" sz="3300" b="1" dirty="0" smtClean="0">
                <a:solidFill>
                  <a:schemeClr val="accent6">
                    <a:lumMod val="40000"/>
                    <a:lumOff val="60000"/>
                  </a:schemeClr>
                </a:solidFill>
              </a:rPr>
              <a:t> </a:t>
            </a:r>
            <a:r>
              <a:rPr lang="en-US" sz="3300" b="1" i="1" dirty="0" smtClean="0">
                <a:solidFill>
                  <a:schemeClr val="accent6">
                    <a:lumMod val="40000"/>
                    <a:lumOff val="60000"/>
                  </a:schemeClr>
                </a:solidFill>
              </a:rPr>
              <a:t>specific – personnel problems in frontier technology; equipment problems fewer in info technology; more unproductive time/cost in electronics.</a:t>
            </a:r>
          </a:p>
          <a:p>
            <a:pPr fontAlgn="auto">
              <a:spcAft>
                <a:spcPts val="0"/>
              </a:spcAft>
              <a:buFont typeface="Arial" pitchFamily="34" charset="0"/>
              <a:buNone/>
              <a:defRPr/>
            </a:pPr>
            <a:r>
              <a:rPr lang="en-US" sz="3300" b="1" i="1" dirty="0" smtClean="0">
                <a:solidFill>
                  <a:schemeClr val="accent6">
                    <a:lumMod val="40000"/>
                    <a:lumOff val="60000"/>
                  </a:schemeClr>
                </a:solidFill>
              </a:rPr>
              <a:t> </a:t>
            </a:r>
            <a:endParaRPr lang="en-US" sz="3300" b="1" dirty="0" smtClean="0">
              <a:solidFill>
                <a:schemeClr val="accent6">
                  <a:lumMod val="40000"/>
                  <a:lumOff val="60000"/>
                </a:schemeClr>
              </a:solidFill>
            </a:endParaRPr>
          </a:p>
          <a:p>
            <a:pPr fontAlgn="auto">
              <a:spcAft>
                <a:spcPts val="0"/>
              </a:spcAft>
              <a:buFont typeface="Wingdings" pitchFamily="2" charset="2"/>
              <a:buChar char="ü"/>
              <a:defRPr/>
            </a:pPr>
            <a:r>
              <a:rPr lang="en-US" sz="3300" b="1" dirty="0" smtClean="0">
                <a:solidFill>
                  <a:schemeClr val="accent6">
                    <a:lumMod val="40000"/>
                    <a:lumOff val="60000"/>
                  </a:schemeClr>
                </a:solidFill>
              </a:rPr>
              <a:t>New applications of technology - </a:t>
            </a:r>
            <a:r>
              <a:rPr lang="en-US" sz="3300" b="1" i="1" dirty="0" smtClean="0">
                <a:solidFill>
                  <a:schemeClr val="accent6">
                    <a:lumMod val="40000"/>
                    <a:lumOff val="60000"/>
                  </a:schemeClr>
                </a:solidFill>
              </a:rPr>
              <a:t>Nothing can predict this.</a:t>
            </a:r>
            <a:r>
              <a:rPr lang="en-US" sz="3300" b="1" dirty="0" smtClean="0">
                <a:solidFill>
                  <a:schemeClr val="accent6">
                    <a:lumMod val="40000"/>
                    <a:lumOff val="60000"/>
                  </a:schemeClr>
                </a:solidFill>
              </a:rPr>
              <a:t> </a:t>
            </a:r>
          </a:p>
          <a:p>
            <a:pPr fontAlgn="auto">
              <a:spcAft>
                <a:spcPts val="0"/>
              </a:spcAft>
              <a:buFont typeface="Arial" pitchFamily="34" charset="0"/>
              <a:buNone/>
              <a:defRPr/>
            </a:pPr>
            <a:endParaRPr lang="en-US" sz="3300" b="1" dirty="0" smtClean="0">
              <a:solidFill>
                <a:schemeClr val="accent6">
                  <a:lumMod val="40000"/>
                  <a:lumOff val="60000"/>
                </a:schemeClr>
              </a:solidFill>
            </a:endParaRPr>
          </a:p>
          <a:p>
            <a:pPr fontAlgn="auto">
              <a:spcAft>
                <a:spcPts val="0"/>
              </a:spcAft>
              <a:buFont typeface="Wingdings" pitchFamily="2" charset="2"/>
              <a:buChar char="ü"/>
              <a:defRPr/>
            </a:pPr>
            <a:r>
              <a:rPr lang="en-US" sz="3300" b="1" dirty="0" smtClean="0">
                <a:solidFill>
                  <a:schemeClr val="accent6">
                    <a:lumMod val="40000"/>
                    <a:lumOff val="60000"/>
                  </a:schemeClr>
                </a:solidFill>
              </a:rPr>
              <a:t>Sooner-than-expected commercialization of the technology - </a:t>
            </a:r>
            <a:r>
              <a:rPr lang="en-US" sz="3300" b="1" i="1" dirty="0" smtClean="0">
                <a:solidFill>
                  <a:schemeClr val="accent6">
                    <a:lumMod val="40000"/>
                    <a:lumOff val="60000"/>
                  </a:schemeClr>
                </a:solidFill>
              </a:rPr>
              <a:t>Projects less</a:t>
            </a:r>
            <a:r>
              <a:rPr lang="en-US" sz="3300" b="1" dirty="0" smtClean="0">
                <a:solidFill>
                  <a:schemeClr val="accent6">
                    <a:lumMod val="40000"/>
                    <a:lumOff val="60000"/>
                  </a:schemeClr>
                </a:solidFill>
              </a:rPr>
              <a:t> </a:t>
            </a:r>
            <a:r>
              <a:rPr lang="en-US" sz="3300" b="1" i="1" dirty="0" smtClean="0">
                <a:solidFill>
                  <a:schemeClr val="accent6">
                    <a:lumMod val="40000"/>
                    <a:lumOff val="60000"/>
                  </a:schemeClr>
                </a:solidFill>
              </a:rPr>
              <a:t>likely to commercialize sooner than expected have university involvement. </a:t>
            </a:r>
            <a:endParaRPr lang="en-US" sz="3300" b="1" dirty="0" smtClean="0">
              <a:solidFill>
                <a:schemeClr val="accent6">
                  <a:lumMod val="40000"/>
                  <a:lumOff val="60000"/>
                </a:schemeClr>
              </a:solidFill>
            </a:endParaRPr>
          </a:p>
          <a:p>
            <a:pPr fontAlgn="auto">
              <a:spcAft>
                <a:spcPts val="0"/>
              </a:spcAft>
              <a:buFont typeface="Arial" pitchFamily="34" charset="0"/>
              <a:buNone/>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plus(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plus(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عنوان 1"/>
          <p:cNvSpPr>
            <a:spLocks noGrp="1"/>
          </p:cNvSpPr>
          <p:nvPr>
            <p:ph type="title"/>
          </p:nvPr>
        </p:nvSpPr>
        <p:spPr>
          <a:xfrm>
            <a:off x="142875" y="1285875"/>
            <a:ext cx="8786813" cy="142875"/>
          </a:xfrm>
        </p:spPr>
        <p:txBody>
          <a:bodyPr/>
          <a:lstStyle/>
          <a:p>
            <a:r>
              <a:rPr lang="en-US" b="1" smtClean="0"/>
              <a:t>Summary of research performance findings</a:t>
            </a:r>
            <a:br>
              <a:rPr lang="en-US" b="1" smtClean="0"/>
            </a:br>
            <a:endParaRPr lang="ar-JO" b="1" smtClean="0"/>
          </a:p>
        </p:txBody>
      </p:sp>
      <p:sp>
        <p:nvSpPr>
          <p:cNvPr id="3" name="عنصر نائب للمحتوى 2"/>
          <p:cNvSpPr>
            <a:spLocks noGrp="1"/>
          </p:cNvSpPr>
          <p:nvPr>
            <p:ph idx="1"/>
          </p:nvPr>
        </p:nvSpPr>
        <p:spPr>
          <a:xfrm>
            <a:off x="1285875" y="1647825"/>
            <a:ext cx="7572375" cy="4567238"/>
          </a:xfrm>
        </p:spPr>
        <p:txBody>
          <a:bodyPr>
            <a:normAutofit/>
          </a:bodyPr>
          <a:lstStyle/>
          <a:p>
            <a:pPr>
              <a:lnSpc>
                <a:spcPct val="90000"/>
              </a:lnSpc>
              <a:buFont typeface="Arial" pitchFamily="34" charset="0"/>
              <a:buNone/>
            </a:pPr>
            <a:r>
              <a:rPr lang="en-US" b="1" smtClean="0"/>
              <a:t>Universities are included (e.g., invited by industry) in those research projects that involve what we have called “new” science.</a:t>
            </a:r>
          </a:p>
          <a:p>
            <a:pPr>
              <a:lnSpc>
                <a:spcPct val="90000"/>
              </a:lnSpc>
              <a:buFont typeface="Arial" pitchFamily="34" charset="0"/>
              <a:buNone/>
            </a:pPr>
            <a:endParaRPr lang="en-US" b="1" smtClean="0"/>
          </a:p>
          <a:p>
            <a:pPr hangingPunct="0">
              <a:lnSpc>
                <a:spcPct val="90000"/>
              </a:lnSpc>
            </a:pPr>
            <a:r>
              <a:rPr lang="en-US" b="1" smtClean="0"/>
              <a:t>This type of project encounters more difficulty in assimilating knowledge.</a:t>
            </a:r>
          </a:p>
          <a:p>
            <a:pPr>
              <a:lnSpc>
                <a:spcPct val="90000"/>
              </a:lnSpc>
              <a:buFont typeface="Arial" pitchFamily="34" charset="0"/>
              <a:buNone/>
            </a:pPr>
            <a:r>
              <a:rPr lang="en-US" b="1" smtClean="0"/>
              <a:t> </a:t>
            </a:r>
          </a:p>
          <a:p>
            <a:pPr hangingPunct="0">
              <a:lnSpc>
                <a:spcPct val="90000"/>
              </a:lnSpc>
            </a:pPr>
            <a:r>
              <a:rPr lang="en-US" b="1" smtClean="0"/>
              <a:t> Such research will not commercialize sooner than expected.</a:t>
            </a:r>
          </a:p>
          <a:p>
            <a:pPr>
              <a:lnSpc>
                <a:spcPct val="90000"/>
              </a:lnSpc>
              <a:buFont typeface="Arial" pitchFamily="34" charset="0"/>
              <a:buNone/>
            </a:pPr>
            <a:endParaRPr lang="en-US" b="1" smtClean="0"/>
          </a:p>
          <a:p>
            <a:pPr>
              <a:lnSpc>
                <a:spcPct val="90000"/>
              </a:lnSpc>
            </a:pPr>
            <a:r>
              <a:rPr lang="en-US" b="1" smtClean="0"/>
              <a:t> Nor is it likely to terminate early</a:t>
            </a:r>
            <a:endParaRPr lang="ar-JO" b="1" smtClean="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22"/>
                                        </p:tgtEl>
                                        <p:attrNameLst>
                                          <p:attrName>style.visibility</p:attrName>
                                        </p:attrNameLst>
                                      </p:cBhvr>
                                      <p:to>
                                        <p:strVal val="visible"/>
                                      </p:to>
                                    </p:set>
                                    <p:anim calcmode="discrete" valueType="clr">
                                      <p:cBhvr override="childStyle">
                                        <p:cTn id="7" dur="80"/>
                                        <p:tgtEl>
                                          <p:spTgt spid="307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22"/>
                                        </p:tgtEl>
                                        <p:attrNameLst>
                                          <p:attrName>fillcolor</p:attrName>
                                        </p:attrNameLst>
                                      </p:cBhvr>
                                      <p:tavLst>
                                        <p:tav tm="0">
                                          <p:val>
                                            <p:clrVal>
                                              <a:schemeClr val="accent2"/>
                                            </p:clrVal>
                                          </p:val>
                                        </p:tav>
                                        <p:tav tm="50000">
                                          <p:val>
                                            <p:clrVal>
                                              <a:schemeClr val="hlink"/>
                                            </p:clrVal>
                                          </p:val>
                                        </p:tav>
                                      </p:tavLst>
                                    </p:anim>
                                    <p:set>
                                      <p:cBhvr>
                                        <p:cTn id="9" dur="80"/>
                                        <p:tgtEl>
                                          <p:spTgt spid="3072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edge">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edge">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edg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50" y="1143000"/>
            <a:ext cx="8408988" cy="785813"/>
          </a:xfrm>
        </p:spPr>
        <p:txBody>
          <a:bodyPr rtlCol="0">
            <a:normAutofit fontScale="90000"/>
          </a:bodyPr>
          <a:lstStyle/>
          <a:p>
            <a:pPr fontAlgn="auto" hangingPunct="0">
              <a:spcAft>
                <a:spcPts val="0"/>
              </a:spcAft>
              <a:defRPr/>
            </a:pPr>
            <a:r>
              <a:rPr lang="en-US" b="1" dirty="0" smtClean="0"/>
              <a:t>Identifiable barriers that inhibit universities from partnering with industry?</a:t>
            </a:r>
            <a:br>
              <a:rPr lang="en-US" b="1" dirty="0" smtClean="0"/>
            </a:br>
            <a:r>
              <a:rPr lang="en-US" b="1" dirty="0" smtClean="0"/>
              <a:t> </a:t>
            </a:r>
            <a:br>
              <a:rPr lang="en-US" b="1" dirty="0" smtClean="0"/>
            </a:br>
            <a:endParaRPr lang="ar-JO" b="1" dirty="0"/>
          </a:p>
        </p:txBody>
      </p:sp>
      <p:sp>
        <p:nvSpPr>
          <p:cNvPr id="3" name="عنصر نائب للمحتوى 2"/>
          <p:cNvSpPr>
            <a:spLocks noGrp="1"/>
          </p:cNvSpPr>
          <p:nvPr>
            <p:ph idx="1"/>
          </p:nvPr>
        </p:nvSpPr>
        <p:spPr>
          <a:xfrm>
            <a:off x="1212850" y="1785938"/>
            <a:ext cx="7466013" cy="4357687"/>
          </a:xfrm>
        </p:spPr>
        <p:txBody>
          <a:bodyPr rtlCol="0">
            <a:normAutofit fontScale="92500" lnSpcReduction="20000"/>
          </a:bodyPr>
          <a:lstStyle/>
          <a:p>
            <a:pPr marL="514350" indent="-514350" fontAlgn="auto">
              <a:spcAft>
                <a:spcPts val="0"/>
              </a:spcAft>
              <a:buFont typeface="+mj-lt"/>
              <a:buAutoNum type="arabicParenR"/>
              <a:defRPr/>
            </a:pPr>
            <a:r>
              <a:rPr lang="en-US" b="1" dirty="0" smtClean="0">
                <a:cs typeface="+mj-cs"/>
              </a:rPr>
              <a:t>Most significant barrier that inhibits research partnerships with industry—as a joint venture member or as a subcontractor—related to intellectual property concerns, specifically patenting rights. </a:t>
            </a:r>
          </a:p>
          <a:p>
            <a:pPr marL="514350" indent="-514350" fontAlgn="auto">
              <a:spcAft>
                <a:spcPts val="0"/>
              </a:spcAft>
              <a:buFont typeface="Arial" pitchFamily="34" charset="0"/>
              <a:buNone/>
              <a:defRPr/>
            </a:pPr>
            <a:endParaRPr lang="en-US" b="1" dirty="0" smtClean="0">
              <a:cs typeface="+mj-cs"/>
            </a:endParaRPr>
          </a:p>
          <a:p>
            <a:pPr marL="514350" indent="-514350" fontAlgn="auto">
              <a:spcAft>
                <a:spcPts val="0"/>
              </a:spcAft>
              <a:defRPr/>
            </a:pPr>
            <a:r>
              <a:rPr lang="en-US" b="1" dirty="0" smtClean="0">
                <a:cs typeface="+mj-cs"/>
              </a:rPr>
              <a:t>    Universities want to be able to patent whatever research results from their partnering relationship, but found industry extremely difficult to deal with on this issue; publication rights were, for the most part, an non-issue from the perspective of the university.</a:t>
            </a:r>
          </a:p>
          <a:p>
            <a:pPr marL="514350" indent="-514350" fontAlgn="auto">
              <a:spcAft>
                <a:spcPts val="0"/>
              </a:spcAft>
              <a:buFont typeface="Arial" pitchFamily="34" charset="0"/>
              <a:buNone/>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800" decel="100000"/>
                                        <p:tgtEl>
                                          <p:spTgt spid="3">
                                            <p:txEl>
                                              <p:pRg st="0" end="0"/>
                                            </p:txEl>
                                          </p:spTgt>
                                        </p:tgtEl>
                                      </p:cBhvr>
                                    </p:animEffect>
                                    <p:anim calcmode="lin" valueType="num">
                                      <p:cBhvr>
                                        <p:cTn id="1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
                                        <p:tgtEl>
                                          <p:spTgt spid="3">
                                            <p:txEl>
                                              <p:pRg st="2" end="2"/>
                                            </p:txEl>
                                          </p:spTgt>
                                        </p:tgtEl>
                                      </p:cBhvr>
                                    </p:animEffect>
                                    <p:anim calcmode="lin" valueType="num">
                                      <p:cBhvr>
                                        <p:cTn id="25"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500063" y="833438"/>
            <a:ext cx="7727950" cy="611187"/>
          </a:xfrm>
        </p:spPr>
        <p:txBody>
          <a:bodyPr>
            <a:normAutofit fontScale="90000"/>
          </a:bodyPr>
          <a:lstStyle/>
          <a:p>
            <a:r>
              <a:rPr lang="en-US" sz="4800" b="1" smtClean="0">
                <a:solidFill>
                  <a:schemeClr val="tx2"/>
                </a:solidFill>
              </a:rPr>
              <a:t>Outline</a:t>
            </a:r>
          </a:p>
        </p:txBody>
      </p:sp>
      <p:sp>
        <p:nvSpPr>
          <p:cNvPr id="5" name="Content Placeholder 4"/>
          <p:cNvSpPr>
            <a:spLocks noGrp="1"/>
          </p:cNvSpPr>
          <p:nvPr>
            <p:ph idx="1"/>
          </p:nvPr>
        </p:nvSpPr>
        <p:spPr>
          <a:xfrm>
            <a:off x="1428750" y="1785938"/>
            <a:ext cx="7286625" cy="4429125"/>
          </a:xfrm>
        </p:spPr>
        <p:txBody>
          <a:bodyPr rtlCol="0">
            <a:normAutofit fontScale="92500" lnSpcReduction="20000"/>
          </a:bodyPr>
          <a:lstStyle/>
          <a:p>
            <a:pPr fontAlgn="auto" hangingPunct="0">
              <a:spcAft>
                <a:spcPts val="0"/>
              </a:spcAft>
              <a:defRPr/>
            </a:pPr>
            <a:r>
              <a:rPr lang="en-US" sz="3200" b="1" dirty="0" smtClean="0">
                <a:cs typeface="+mj-cs"/>
              </a:rPr>
              <a:t>Introduction</a:t>
            </a:r>
          </a:p>
          <a:p>
            <a:pPr fontAlgn="auto" hangingPunct="0">
              <a:spcAft>
                <a:spcPts val="0"/>
              </a:spcAft>
              <a:buFont typeface="Arial" pitchFamily="34" charset="0"/>
              <a:buNone/>
              <a:defRPr/>
            </a:pPr>
            <a:r>
              <a:rPr lang="en-US" sz="3200" b="1" dirty="0" smtClean="0">
                <a:cs typeface="+mj-cs"/>
              </a:rPr>
              <a:t> </a:t>
            </a:r>
          </a:p>
          <a:p>
            <a:pPr fontAlgn="auto" hangingPunct="0">
              <a:spcAft>
                <a:spcPts val="0"/>
              </a:spcAft>
              <a:defRPr/>
            </a:pPr>
            <a:r>
              <a:rPr lang="en-US" sz="3200" b="1" dirty="0" smtClean="0">
                <a:cs typeface="+mj-cs"/>
              </a:rPr>
              <a:t>University-industry research partnering</a:t>
            </a:r>
          </a:p>
          <a:p>
            <a:pPr fontAlgn="auto" hangingPunct="0">
              <a:spcAft>
                <a:spcPts val="0"/>
              </a:spcAft>
              <a:buFont typeface="Arial" pitchFamily="34" charset="0"/>
              <a:buNone/>
              <a:defRPr/>
            </a:pPr>
            <a:r>
              <a:rPr lang="en-US" sz="3200" b="1" dirty="0" smtClean="0">
                <a:cs typeface="+mj-cs"/>
              </a:rPr>
              <a:t> </a:t>
            </a:r>
          </a:p>
          <a:p>
            <a:pPr fontAlgn="auto" hangingPunct="0">
              <a:spcAft>
                <a:spcPts val="0"/>
              </a:spcAft>
              <a:defRPr/>
            </a:pPr>
            <a:r>
              <a:rPr lang="en-US" sz="3200" b="1" dirty="0" smtClean="0">
                <a:cs typeface="+mj-cs"/>
              </a:rPr>
              <a:t>Why? – motivation of the two partners</a:t>
            </a:r>
          </a:p>
          <a:p>
            <a:pPr fontAlgn="auto" hangingPunct="0">
              <a:spcAft>
                <a:spcPts val="0"/>
              </a:spcAft>
              <a:buFont typeface="Arial" pitchFamily="34" charset="0"/>
              <a:buNone/>
              <a:defRPr/>
            </a:pPr>
            <a:r>
              <a:rPr lang="en-US" sz="3200" b="1" dirty="0" smtClean="0">
                <a:cs typeface="+mj-cs"/>
              </a:rPr>
              <a:t> </a:t>
            </a:r>
          </a:p>
          <a:p>
            <a:pPr fontAlgn="auto">
              <a:spcAft>
                <a:spcPts val="0"/>
              </a:spcAft>
              <a:defRPr/>
            </a:pPr>
            <a:r>
              <a:rPr lang="en-US" sz="3200" b="1" dirty="0" smtClean="0">
                <a:cs typeface="+mj-cs"/>
              </a:rPr>
              <a:t> Research questions and findings</a:t>
            </a:r>
          </a:p>
          <a:p>
            <a:pPr fontAlgn="auto">
              <a:spcAft>
                <a:spcPts val="0"/>
              </a:spcAft>
              <a:buFont typeface="Arial" pitchFamily="34" charset="0"/>
              <a:buNone/>
              <a:defRPr/>
            </a:pPr>
            <a:r>
              <a:rPr lang="en-US" sz="3200" b="1" dirty="0" smtClean="0">
                <a:cs typeface="+mj-cs"/>
              </a:rPr>
              <a:t> </a:t>
            </a:r>
          </a:p>
          <a:p>
            <a:pPr fontAlgn="auto">
              <a:spcAft>
                <a:spcPts val="0"/>
              </a:spcAft>
              <a:defRPr/>
            </a:pPr>
            <a:r>
              <a:rPr lang="en-US" sz="3200" b="1" dirty="0" smtClean="0">
                <a:cs typeface="+mj-cs"/>
              </a:rPr>
              <a:t> Conclusions and open questions </a:t>
            </a:r>
          </a:p>
          <a:p>
            <a:pPr fontAlgn="auto">
              <a:spcAft>
                <a:spcPts val="0"/>
              </a:spcAft>
              <a:defRPr/>
            </a:pPr>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5122"/>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amond(in)">
                                      <p:cBhvr>
                                        <p:cTn id="11" dur="20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diamond(in)">
                                      <p:cBhvr>
                                        <p:cTn id="16" dur="2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diamond(in)">
                                      <p:cBhvr>
                                        <p:cTn id="21" dur="2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diamond(in)">
                                      <p:cBhvr>
                                        <p:cTn id="26" dur="2000"/>
                                        <p:tgtEl>
                                          <p:spTgt spid="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diamond(in)">
                                      <p:cBhvr>
                                        <p:cTn id="31"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2850" y="1785938"/>
            <a:ext cx="7466013" cy="4572000"/>
          </a:xfrm>
        </p:spPr>
        <p:txBody>
          <a:bodyPr rtlCol="0">
            <a:normAutofit/>
          </a:bodyPr>
          <a:lstStyle/>
          <a:p>
            <a:pPr marL="514350" indent="-514350" fontAlgn="auto">
              <a:spcAft>
                <a:spcPts val="0"/>
              </a:spcAft>
              <a:buFont typeface="Arial" pitchFamily="34" charset="0"/>
              <a:buNone/>
              <a:defRPr/>
            </a:pPr>
            <a:r>
              <a:rPr lang="en-US" dirty="0" smtClean="0"/>
              <a:t>2)   </a:t>
            </a:r>
            <a:r>
              <a:rPr lang="en-US" b="1" dirty="0" smtClean="0">
                <a:cs typeface="+mj-cs"/>
              </a:rPr>
              <a:t>Small companies tended to subcontract with universities rather than include them as a research partner. Universities reported a higher false start rate with small companies primarily because they seemed less familiar with the university bureaucracy. (Less tolerant of?) </a:t>
            </a:r>
          </a:p>
          <a:p>
            <a:pPr marL="514350" indent="-514350" fontAlgn="auto">
              <a:spcAft>
                <a:spcPts val="0"/>
              </a:spcAft>
              <a:buFont typeface="+mj-lt"/>
              <a:buAutoNum type="arabicParenR"/>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50" y="1000125"/>
            <a:ext cx="8501063" cy="642938"/>
          </a:xfrm>
        </p:spPr>
        <p:txBody>
          <a:bodyPr rtlCol="0">
            <a:normAutofit fontScale="90000"/>
          </a:bodyPr>
          <a:lstStyle/>
          <a:p>
            <a:pPr fontAlgn="auto">
              <a:spcAft>
                <a:spcPts val="0"/>
              </a:spcAft>
              <a:defRPr/>
            </a:pPr>
            <a:r>
              <a:rPr lang="en-US" b="1" dirty="0" smtClean="0"/>
              <a:t>Identifiable barriers that inhibit industry from partnering with universities?</a:t>
            </a:r>
            <a:r>
              <a:rPr lang="en-US" dirty="0" smtClean="0"/>
              <a:t/>
            </a:r>
            <a:br>
              <a:rPr lang="en-US" dirty="0" smtClean="0"/>
            </a:br>
            <a:endParaRPr lang="ar-JO" dirty="0"/>
          </a:p>
        </p:txBody>
      </p:sp>
      <p:sp>
        <p:nvSpPr>
          <p:cNvPr id="3" name="عنصر نائب للمحتوى 2"/>
          <p:cNvSpPr>
            <a:spLocks noGrp="1"/>
          </p:cNvSpPr>
          <p:nvPr>
            <p:ph idx="1"/>
          </p:nvPr>
        </p:nvSpPr>
        <p:spPr>
          <a:xfrm>
            <a:off x="1212850" y="1647825"/>
            <a:ext cx="7466013" cy="4567238"/>
          </a:xfrm>
        </p:spPr>
        <p:txBody>
          <a:bodyPr rtlCol="0">
            <a:normAutofit/>
          </a:bodyPr>
          <a:lstStyle/>
          <a:p>
            <a:pPr fontAlgn="auto" hangingPunct="0">
              <a:spcAft>
                <a:spcPts val="0"/>
              </a:spcAft>
              <a:defRPr/>
            </a:pPr>
            <a:r>
              <a:rPr lang="en-US" b="1" dirty="0" smtClean="0">
                <a:cs typeface="+mj-cs"/>
              </a:rPr>
              <a:t>Often a stumbling block for collaborations because many universities want to publish results prior to protection, and sometimes will not grant exclusivity of results.”</a:t>
            </a:r>
          </a:p>
          <a:p>
            <a:pPr fontAlgn="auto" hangingPunct="0">
              <a:spcAft>
                <a:spcPts val="0"/>
              </a:spcAft>
              <a:buFont typeface="Arial" pitchFamily="34" charset="0"/>
              <a:buNone/>
              <a:defRPr/>
            </a:pPr>
            <a:endParaRPr lang="en-US" b="1" dirty="0" smtClean="0">
              <a:cs typeface="+mj-cs"/>
            </a:endParaRPr>
          </a:p>
          <a:p>
            <a:pPr fontAlgn="auto" hangingPunct="0">
              <a:spcAft>
                <a:spcPts val="0"/>
              </a:spcAft>
              <a:defRPr/>
            </a:pPr>
            <a:r>
              <a:rPr lang="en-US" b="1" dirty="0" smtClean="0">
                <a:cs typeface="+mj-cs"/>
              </a:rPr>
              <a:t>“Universities have an over-inflated view of their intellectual property value, and university licensing officers have an over-inflated view of the value they bring to the project.”</a:t>
            </a:r>
          </a:p>
          <a:p>
            <a:pPr fontAlgn="auto">
              <a:spcAft>
                <a:spcPts val="0"/>
              </a:spcAft>
              <a:buFont typeface="Arial" pitchFamily="34" charset="0"/>
              <a:buNone/>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00250" y="1857375"/>
            <a:ext cx="6000750" cy="2500313"/>
          </a:xfrm>
        </p:spPr>
        <p:txBody>
          <a:bodyPr rtlCol="0">
            <a:noAutofit/>
          </a:bodyPr>
          <a:lstStyle/>
          <a:p>
            <a:pPr algn="ctr" fontAlgn="auto">
              <a:spcAft>
                <a:spcPts val="0"/>
              </a:spcAft>
              <a:buFont typeface="Arial" pitchFamily="34" charset="0"/>
              <a:buNone/>
              <a:defRPr/>
            </a:pPr>
            <a:r>
              <a:rPr lang="en-US" sz="7200" b="1" dirty="0" smtClean="0">
                <a:solidFill>
                  <a:srgbClr val="D68B1C"/>
                </a:solidFill>
                <a:cs typeface="+mj-cs"/>
              </a:rPr>
              <a:t>Thank You For Your Attention</a:t>
            </a:r>
            <a:endParaRPr lang="ar-JO" sz="7200" b="1" dirty="0">
              <a:solidFill>
                <a:srgbClr val="D68B1C"/>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repeatCount="indefinite"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28625" y="1398588"/>
            <a:ext cx="8266113" cy="46037"/>
          </a:xfrm>
        </p:spPr>
        <p:txBody>
          <a:bodyPr>
            <a:normAutofit fontScale="90000"/>
          </a:bodyPr>
          <a:lstStyle/>
          <a:p>
            <a:r>
              <a:rPr lang="en-US" sz="4400" b="1" smtClean="0">
                <a:solidFill>
                  <a:schemeClr val="tx2"/>
                </a:solidFill>
              </a:rPr>
              <a:t>Introduction:</a:t>
            </a:r>
            <a:br>
              <a:rPr lang="en-US" sz="4400" b="1" smtClean="0">
                <a:solidFill>
                  <a:schemeClr val="tx2"/>
                </a:solidFill>
              </a:rPr>
            </a:br>
            <a:endParaRPr lang="en-US" sz="4400" b="1" smtClean="0">
              <a:solidFill>
                <a:schemeClr val="tx2"/>
              </a:solidFill>
            </a:endParaRPr>
          </a:p>
        </p:txBody>
      </p:sp>
      <p:sp>
        <p:nvSpPr>
          <p:cNvPr id="14" name="عنصر نائب للمحتوى 13"/>
          <p:cNvSpPr>
            <a:spLocks noGrp="1"/>
          </p:cNvSpPr>
          <p:nvPr>
            <p:ph idx="1"/>
          </p:nvPr>
        </p:nvSpPr>
        <p:spPr>
          <a:xfrm>
            <a:off x="1071563" y="1714500"/>
            <a:ext cx="7607300" cy="4786313"/>
          </a:xfrm>
        </p:spPr>
        <p:txBody>
          <a:bodyPr>
            <a:normAutofit/>
          </a:bodyPr>
          <a:lstStyle/>
          <a:p>
            <a:pPr>
              <a:lnSpc>
                <a:spcPct val="80000"/>
              </a:lnSpc>
            </a:pPr>
            <a:r>
              <a:rPr lang="en-US" sz="2600" b="1" dirty="0" smtClean="0"/>
              <a:t> The purpose of the roundtable was to increase awareness of government financial, industry requirements with respect to skill gaps so that universities and training providers could deliver relevant programs and government entities could support with required policies and regulations.</a:t>
            </a:r>
          </a:p>
          <a:p>
            <a:pPr>
              <a:lnSpc>
                <a:spcPct val="80000"/>
              </a:lnSpc>
              <a:buFont typeface="Arial" pitchFamily="34" charset="0"/>
              <a:buNone/>
            </a:pPr>
            <a:endParaRPr lang="en-US" sz="2600" b="1" dirty="0" smtClean="0"/>
          </a:p>
          <a:p>
            <a:pPr>
              <a:lnSpc>
                <a:spcPct val="80000"/>
              </a:lnSpc>
            </a:pPr>
            <a:r>
              <a:rPr lang="en-US" sz="2600" b="1" dirty="0" smtClean="0"/>
              <a:t>The key findings of a Workforce Planning Study, which has identified some of the major themes and skills gaps within the fast-growing Industry finance sector, Industry Economy was launched in 2015 and is based on three pillars steps, these steps may worth to be mentioned: -</a:t>
            </a:r>
            <a:endParaRPr lang="ar-JO" sz="2600" b="1" dirty="0" smtClean="0"/>
          </a:p>
        </p:txBody>
      </p:sp>
      <p:pic>
        <p:nvPicPr>
          <p:cNvPr id="6148" name="Picture 2" descr="E:\cloud\drive\websites\ppttemplate\ppt\logo-ppttemplate.png">
            <a:hlinkClick r:id="rId2"/>
          </p:cNvPr>
          <p:cNvPicPr>
            <a:picLocks noChangeAspect="1" noChangeArrowheads="1"/>
          </p:cNvPicPr>
          <p:nvPr/>
        </p:nvPicPr>
        <p:blipFill>
          <a:blip r:embed="rId3" cstate="print"/>
          <a:srcRect/>
          <a:stretch>
            <a:fillRect/>
          </a:stretch>
        </p:blipFill>
        <p:spPr bwMode="auto">
          <a:xfrm>
            <a:off x="-22225" y="6526213"/>
            <a:ext cx="1160463" cy="249237"/>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46"/>
                                        </p:tgtEl>
                                        <p:attrNameLst>
                                          <p:attrName>style.visibility</p:attrName>
                                        </p:attrNameLst>
                                      </p:cBhvr>
                                      <p:to>
                                        <p:strVal val="visible"/>
                                      </p:to>
                                    </p:set>
                                    <p:anim calcmode="discrete" valueType="clr">
                                      <p:cBhvr override="childStyle">
                                        <p:cTn id="7" dur="80"/>
                                        <p:tgtEl>
                                          <p:spTgt spid="61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6"/>
                                        </p:tgtEl>
                                        <p:attrNameLst>
                                          <p:attrName>fillcolor</p:attrName>
                                        </p:attrNameLst>
                                      </p:cBhvr>
                                      <p:tavLst>
                                        <p:tav tm="0">
                                          <p:val>
                                            <p:clrVal>
                                              <a:schemeClr val="accent2"/>
                                            </p:clrVal>
                                          </p:val>
                                        </p:tav>
                                        <p:tav tm="50000">
                                          <p:val>
                                            <p:clrVal>
                                              <a:schemeClr val="hlink"/>
                                            </p:clrVal>
                                          </p:val>
                                        </p:tav>
                                      </p:tavLst>
                                    </p:anim>
                                    <p:set>
                                      <p:cBhvr>
                                        <p:cTn id="9" dur="80"/>
                                        <p:tgtEl>
                                          <p:spTgt spid="614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plus(in)">
                                      <p:cBhvr>
                                        <p:cTn id="14" dur="20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Effect transition="in" filter="plus(in)">
                                      <p:cBhvr>
                                        <p:cTn id="19" dur="20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وان 1"/>
          <p:cNvSpPr>
            <a:spLocks noGrp="1"/>
          </p:cNvSpPr>
          <p:nvPr>
            <p:ph type="title"/>
          </p:nvPr>
        </p:nvSpPr>
        <p:spPr>
          <a:xfrm>
            <a:off x="357188" y="1357313"/>
            <a:ext cx="8337550" cy="87312"/>
          </a:xfrm>
        </p:spPr>
        <p:txBody>
          <a:bodyPr>
            <a:normAutofit fontScale="90000"/>
          </a:bodyPr>
          <a:lstStyle/>
          <a:p>
            <a:r>
              <a:rPr lang="en-US" sz="4000" b="1" smtClean="0">
                <a:solidFill>
                  <a:srgbClr val="540000"/>
                </a:solidFill>
              </a:rPr>
              <a:t>First steps:</a:t>
            </a:r>
            <a:r>
              <a:rPr lang="en-US" sz="4000" smtClean="0">
                <a:solidFill>
                  <a:srgbClr val="540000"/>
                </a:solidFill>
              </a:rPr>
              <a:t/>
            </a:r>
            <a:br>
              <a:rPr lang="en-US" sz="4000" smtClean="0">
                <a:solidFill>
                  <a:srgbClr val="540000"/>
                </a:solidFill>
              </a:rPr>
            </a:br>
            <a:endParaRPr lang="ar-JO" sz="4000" smtClean="0">
              <a:solidFill>
                <a:srgbClr val="540000"/>
              </a:solidFill>
            </a:endParaRPr>
          </a:p>
        </p:txBody>
      </p:sp>
      <p:sp>
        <p:nvSpPr>
          <p:cNvPr id="3" name="عنصر نائب للمحتوى 2"/>
          <p:cNvSpPr>
            <a:spLocks noGrp="1"/>
          </p:cNvSpPr>
          <p:nvPr>
            <p:ph idx="1"/>
          </p:nvPr>
        </p:nvSpPr>
        <p:spPr>
          <a:xfrm>
            <a:off x="1214438" y="1557338"/>
            <a:ext cx="7929562" cy="4714875"/>
          </a:xfrm>
        </p:spPr>
        <p:txBody>
          <a:bodyPr rtlCol="0">
            <a:normAutofit lnSpcReduction="10000"/>
          </a:bodyPr>
          <a:lstStyle/>
          <a:p>
            <a:pPr fontAlgn="auto">
              <a:spcAft>
                <a:spcPts val="0"/>
              </a:spcAft>
              <a:defRPr/>
            </a:pPr>
            <a:r>
              <a:rPr lang="en-US" sz="2400" b="1" dirty="0" smtClean="0">
                <a:cs typeface="+mj-cs"/>
              </a:rPr>
              <a:t>The hub of Industry Finance, then the industry needs assistance from Professional Industry Finance experts .</a:t>
            </a:r>
          </a:p>
          <a:p>
            <a:pPr fontAlgn="auto">
              <a:spcAft>
                <a:spcPts val="0"/>
              </a:spcAft>
              <a:buFont typeface="Arial" pitchFamily="34" charset="0"/>
              <a:buNone/>
              <a:defRPr/>
            </a:pPr>
            <a:endParaRPr lang="en-US" sz="2400" b="1" dirty="0" smtClean="0">
              <a:cs typeface="+mj-cs"/>
            </a:endParaRPr>
          </a:p>
          <a:p>
            <a:pPr fontAlgn="auto">
              <a:spcAft>
                <a:spcPts val="0"/>
              </a:spcAft>
              <a:defRPr/>
            </a:pPr>
            <a:r>
              <a:rPr lang="en-US" sz="2400" b="1" dirty="0" smtClean="0">
                <a:cs typeface="+mj-cs"/>
              </a:rPr>
              <a:t> Industry Finance is a growing market. It is growing fast .</a:t>
            </a:r>
          </a:p>
          <a:p>
            <a:pPr fontAlgn="auto">
              <a:spcAft>
                <a:spcPts val="0"/>
              </a:spcAft>
              <a:buFont typeface="Arial" pitchFamily="34" charset="0"/>
              <a:buNone/>
              <a:defRPr/>
            </a:pPr>
            <a:endParaRPr lang="en-US" sz="2400" b="1" dirty="0" smtClean="0">
              <a:cs typeface="+mj-cs"/>
            </a:endParaRPr>
          </a:p>
          <a:p>
            <a:pPr fontAlgn="auto">
              <a:spcAft>
                <a:spcPts val="0"/>
              </a:spcAft>
              <a:defRPr/>
            </a:pPr>
            <a:r>
              <a:rPr lang="en-US" sz="2400" b="1" dirty="0" smtClean="0">
                <a:cs typeface="+mj-cs"/>
              </a:rPr>
              <a:t>The Industry side needs to lead the shift towards an Industry Economy 􀍴  They should instruct academic institutions on the various courses and Skills/qualifications they require from graduates. </a:t>
            </a:r>
          </a:p>
          <a:p>
            <a:pPr fontAlgn="auto">
              <a:spcAft>
                <a:spcPts val="0"/>
              </a:spcAft>
              <a:buFont typeface="Arial" pitchFamily="34" charset="0"/>
              <a:buNone/>
              <a:defRPr/>
            </a:pPr>
            <a:endParaRPr lang="en-US" sz="2400" b="1" dirty="0" smtClean="0">
              <a:cs typeface="+mj-cs"/>
            </a:endParaRPr>
          </a:p>
          <a:p>
            <a:pPr fontAlgn="auto">
              <a:spcAft>
                <a:spcPts val="0"/>
              </a:spcAft>
              <a:defRPr/>
            </a:pPr>
            <a:r>
              <a:rPr lang="en-US" sz="2400" b="1" dirty="0" smtClean="0">
                <a:cs typeface="+mj-cs"/>
              </a:rPr>
              <a:t>In order to build on a globally recognized Industry Economy  .</a:t>
            </a:r>
          </a:p>
          <a:p>
            <a:pPr fontAlgn="auto">
              <a:spcAft>
                <a:spcPts val="0"/>
              </a:spcAft>
              <a:buFont typeface="Arial" pitchFamily="34" charset="0"/>
              <a:buNone/>
              <a:defRPr/>
            </a:pPr>
            <a:endParaRPr lang="en-US" sz="2000" b="1" dirty="0" smtClean="0"/>
          </a:p>
          <a:p>
            <a:pPr fontAlgn="auto">
              <a:spcAft>
                <a:spcPts val="0"/>
              </a:spcAft>
              <a:buFont typeface="Arial" pitchFamily="34" charset="0"/>
              <a:buNone/>
              <a:defRPr/>
            </a:pPr>
            <a:endParaRPr lang="en-US" sz="2000" dirty="0" smtClean="0"/>
          </a:p>
          <a:p>
            <a:pPr fontAlgn="auto">
              <a:spcAft>
                <a:spcPts val="0"/>
              </a:spcAft>
              <a:defRPr/>
            </a:pPr>
            <a:endParaRPr lang="en-US" sz="2000" dirty="0" smtClean="0"/>
          </a:p>
          <a:p>
            <a:pPr fontAlgn="auto">
              <a:spcAft>
                <a:spcPts val="0"/>
              </a:spcAft>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170"/>
                                        </p:tgtEl>
                                        <p:attrNameLst>
                                          <p:attrName>style.visibility</p:attrName>
                                        </p:attrNameLst>
                                      </p:cBhvr>
                                      <p:to>
                                        <p:strVal val="visible"/>
                                      </p:to>
                                    </p:set>
                                    <p:anim by="(-#ppt_w*2)" calcmode="lin" valueType="num">
                                      <p:cBhvr rctx="PPT">
                                        <p:cTn id="7" dur="500" autoRev="1" fill="hold">
                                          <p:stCondLst>
                                            <p:cond delay="0"/>
                                          </p:stCondLst>
                                        </p:cTn>
                                        <p:tgtEl>
                                          <p:spTgt spid="7170"/>
                                        </p:tgtEl>
                                        <p:attrNameLst>
                                          <p:attrName>ppt_w</p:attrName>
                                        </p:attrNameLst>
                                      </p:cBhvr>
                                    </p:anim>
                                    <p:anim by="(#ppt_w*0.50)" calcmode="lin" valueType="num">
                                      <p:cBhvr>
                                        <p:cTn id="8" dur="500" decel="50000" autoRev="1" fill="hold">
                                          <p:stCondLst>
                                            <p:cond delay="0"/>
                                          </p:stCondLst>
                                        </p:cTn>
                                        <p:tgtEl>
                                          <p:spTgt spid="7170"/>
                                        </p:tgtEl>
                                        <p:attrNameLst>
                                          <p:attrName>ppt_x</p:attrName>
                                        </p:attrNameLst>
                                      </p:cBhvr>
                                    </p:anim>
                                    <p:anim from="(-#ppt_h/2)" to="(#ppt_y)" calcmode="lin" valueType="num">
                                      <p:cBhvr>
                                        <p:cTn id="9" dur="1000" fill="hold">
                                          <p:stCondLst>
                                            <p:cond delay="0"/>
                                          </p:stCondLst>
                                        </p:cTn>
                                        <p:tgtEl>
                                          <p:spTgt spid="7170"/>
                                        </p:tgtEl>
                                        <p:attrNameLst>
                                          <p:attrName>ppt_y</p:attrName>
                                        </p:attrNameLst>
                                      </p:cBhvr>
                                    </p:anim>
                                    <p:animRot by="21600000">
                                      <p:cBhvr>
                                        <p:cTn id="10" dur="1000" fill="hold">
                                          <p:stCondLst>
                                            <p:cond delay="0"/>
                                          </p:stCondLst>
                                        </p:cTn>
                                        <p:tgtEl>
                                          <p:spTgt spid="717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nodeType="clickEffect">
                                  <p:stCondLst>
                                    <p:cond delay="0"/>
                                  </p:stCondLst>
                                  <p:iterate type="lt">
                                    <p:tmPct val="10000"/>
                                  </p:iterate>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nodeType="clickEffect">
                                  <p:stCondLst>
                                    <p:cond delay="0"/>
                                  </p:stCondLst>
                                  <p:iterate type="lt">
                                    <p:tmPct val="10000"/>
                                  </p:iterate>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1647825"/>
            <a:ext cx="8001000" cy="4710113"/>
          </a:xfrm>
        </p:spPr>
        <p:txBody>
          <a:bodyPr rtlCol="0">
            <a:normAutofit fontScale="77500" lnSpcReduction="20000"/>
          </a:bodyPr>
          <a:lstStyle/>
          <a:p>
            <a:pPr fontAlgn="auto">
              <a:spcAft>
                <a:spcPts val="0"/>
              </a:spcAft>
              <a:buFont typeface="Arial" pitchFamily="34" charset="0"/>
              <a:buNone/>
              <a:defRPr/>
            </a:pPr>
            <a:r>
              <a:rPr lang="en-US" sz="2100" b="1" dirty="0" smtClean="0">
                <a:cs typeface="+mj-cs"/>
              </a:rPr>
              <a:t>They cannot work in silos. Government, industry and academics need absolute transparency in order to work together. A large talent pool exists which should be tapped into. The triple partnership of regulators, academics and employers is crucial to the success of this hub.</a:t>
            </a:r>
          </a:p>
          <a:p>
            <a:pPr fontAlgn="auto">
              <a:spcAft>
                <a:spcPts val="0"/>
              </a:spcAft>
              <a:buFont typeface="Arial" pitchFamily="34" charset="0"/>
              <a:buNone/>
              <a:defRPr/>
            </a:pPr>
            <a:endParaRPr lang="en-US" sz="2100" b="1" dirty="0" smtClean="0">
              <a:cs typeface="+mj-cs"/>
            </a:endParaRPr>
          </a:p>
          <a:p>
            <a:pPr fontAlgn="auto">
              <a:spcAft>
                <a:spcPts val="0"/>
              </a:spcAft>
              <a:defRPr/>
            </a:pPr>
            <a:r>
              <a:rPr lang="en-US" sz="2100" b="1" dirty="0" smtClean="0">
                <a:cs typeface="+mj-cs"/>
              </a:rPr>
              <a:t> Having an Industry ethos is important for a company, not just offering   Industry products, the way a company conducts business and its  Practices needs to keep in mind Industry values and traditions .</a:t>
            </a:r>
          </a:p>
          <a:p>
            <a:pPr fontAlgn="auto">
              <a:spcAft>
                <a:spcPts val="0"/>
              </a:spcAft>
              <a:buFont typeface="Arial" pitchFamily="34" charset="0"/>
              <a:buNone/>
              <a:defRPr/>
            </a:pPr>
            <a:endParaRPr lang="en-US" sz="2100" b="1" dirty="0" smtClean="0">
              <a:cs typeface="+mj-cs"/>
            </a:endParaRPr>
          </a:p>
          <a:p>
            <a:pPr fontAlgn="auto">
              <a:spcAft>
                <a:spcPts val="0"/>
              </a:spcAft>
              <a:defRPr/>
            </a:pPr>
            <a:r>
              <a:rPr lang="en-US" sz="2100" b="1" dirty="0" smtClean="0">
                <a:cs typeface="+mj-cs"/>
              </a:rPr>
              <a:t>Universities and companies need to invest in research in industry  Finance which will help grows the industry and talent pool.</a:t>
            </a:r>
          </a:p>
          <a:p>
            <a:pPr fontAlgn="auto">
              <a:spcAft>
                <a:spcPts val="0"/>
              </a:spcAft>
              <a:buFont typeface="Arial" pitchFamily="34" charset="0"/>
              <a:buNone/>
              <a:defRPr/>
            </a:pPr>
            <a:endParaRPr lang="en-US" sz="2100" b="1" dirty="0" smtClean="0">
              <a:cs typeface="+mj-cs"/>
            </a:endParaRPr>
          </a:p>
          <a:p>
            <a:pPr fontAlgn="auto">
              <a:spcAft>
                <a:spcPts val="0"/>
              </a:spcAft>
              <a:defRPr/>
            </a:pPr>
            <a:r>
              <a:rPr lang="en-US" sz="2100" b="1" dirty="0" smtClean="0">
                <a:cs typeface="+mj-cs"/>
              </a:rPr>
              <a:t> Industry Finance should be taught to students from grass root levels.</a:t>
            </a:r>
          </a:p>
          <a:p>
            <a:pPr fontAlgn="auto">
              <a:spcAft>
                <a:spcPts val="0"/>
              </a:spcAft>
              <a:defRPr/>
            </a:pPr>
            <a:endParaRPr lang="en-US" sz="2100" b="1" dirty="0" smtClean="0">
              <a:cs typeface="+mj-cs"/>
            </a:endParaRPr>
          </a:p>
          <a:p>
            <a:pPr fontAlgn="auto">
              <a:spcAft>
                <a:spcPts val="0"/>
              </a:spcAft>
              <a:defRPr/>
            </a:pPr>
            <a:r>
              <a:rPr lang="en-US" sz="2100" b="1" dirty="0" smtClean="0">
                <a:cs typeface="+mj-cs"/>
              </a:rPr>
              <a:t>Universities will respond to market needs if they are made aware of  them. Informing the academic sector of market needs should be the </a:t>
            </a:r>
            <a:endParaRPr lang="en-US" sz="2100" dirty="0" smtClean="0">
              <a:cs typeface="+mj-cs"/>
            </a:endParaRPr>
          </a:p>
          <a:p>
            <a:pPr fontAlgn="auto">
              <a:spcAft>
                <a:spcPts val="0"/>
              </a:spcAft>
              <a:buFont typeface="Arial" pitchFamily="34" charset="0"/>
              <a:buNone/>
              <a:defRPr/>
            </a:pPr>
            <a:r>
              <a:rPr lang="en-US" sz="2100" b="1" dirty="0" smtClean="0">
                <a:cs typeface="+mj-cs"/>
              </a:rPr>
              <a:t>     Responsibility of Industry .</a:t>
            </a:r>
          </a:p>
          <a:p>
            <a:pPr fontAlgn="auto">
              <a:spcAft>
                <a:spcPts val="0"/>
              </a:spcAft>
              <a:buFont typeface="Arial" pitchFamily="34" charset="0"/>
              <a:buNone/>
              <a:defRPr/>
            </a:pPr>
            <a:endParaRPr lang="en-US" sz="2100" b="1" dirty="0" smtClean="0">
              <a:cs typeface="+mj-cs"/>
            </a:endParaRPr>
          </a:p>
          <a:p>
            <a:pPr fontAlgn="auto">
              <a:spcAft>
                <a:spcPts val="0"/>
              </a:spcAft>
              <a:defRPr/>
            </a:pPr>
            <a:r>
              <a:rPr lang="en-US" sz="2100" b="1" dirty="0" smtClean="0">
                <a:cs typeface="+mj-cs"/>
              </a:rPr>
              <a:t>Accreditation and certification are very important when institutions   are promoting Industry Finance courses or services.</a:t>
            </a:r>
            <a:endParaRPr lang="en-US" sz="2100" dirty="0" smtClean="0">
              <a:cs typeface="+mj-cs"/>
            </a:endParaRPr>
          </a:p>
          <a:p>
            <a:pPr fontAlgn="auto">
              <a:spcAft>
                <a:spcPts val="0"/>
              </a:spcAft>
              <a:buFont typeface="Arial" pitchFamily="34" charset="0"/>
              <a:buNone/>
              <a:defRPr/>
            </a:pPr>
            <a:endParaRPr lang="en-US" sz="1800" b="1" dirty="0" smtClean="0"/>
          </a:p>
          <a:p>
            <a:pPr fontAlgn="auto">
              <a:spcAft>
                <a:spcPts val="0"/>
              </a:spcAft>
              <a:buFont typeface="Arial" pitchFamily="34" charset="0"/>
              <a:buNone/>
              <a:defRPr/>
            </a:pPr>
            <a:endParaRPr lang="en-US" sz="1800" b="1" dirty="0" smtClean="0"/>
          </a:p>
          <a:p>
            <a:pPr fontAlgn="auto">
              <a:spcAft>
                <a:spcPts val="0"/>
              </a:spcAft>
              <a:buFont typeface="Arial" pitchFamily="34" charset="0"/>
              <a:buNone/>
              <a:defRPr/>
            </a:pPr>
            <a:endParaRPr lang="en-US" sz="1800" b="1" dirty="0" smtClean="0"/>
          </a:p>
          <a:p>
            <a:pPr fontAlgn="auto">
              <a:spcAft>
                <a:spcPts val="0"/>
              </a:spcAft>
              <a:defRPr/>
            </a:pPr>
            <a:endParaRPr lang="en-US" sz="1800" b="1" dirty="0" smtClean="0"/>
          </a:p>
          <a:p>
            <a:pPr fontAlgn="auto">
              <a:spcAft>
                <a:spcPts val="0"/>
              </a:spcAft>
              <a:buFont typeface="Arial" pitchFamily="34" charset="0"/>
              <a:buNone/>
              <a:defRPr/>
            </a:pPr>
            <a:endParaRPr lang="en-US" sz="1800" b="1" dirty="0" smtClean="0"/>
          </a:p>
          <a:p>
            <a:pPr fontAlgn="auto">
              <a:spcAft>
                <a:spcPts val="0"/>
              </a:spcAft>
              <a:buFont typeface="Arial" pitchFamily="34" charset="0"/>
              <a:buNone/>
              <a:defRPr/>
            </a:pPr>
            <a:endParaRPr lang="ar-JO"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4)">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4)">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4)">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heel(4)">
                                      <p:cBhvr>
                                        <p:cTn id="27" dur="2000"/>
                                        <p:tgtEl>
                                          <p:spTgt spid="3">
                                            <p:txEl>
                                              <p:pRg st="8" end="8"/>
                                            </p:txEl>
                                          </p:spTgt>
                                        </p:tgtEl>
                                      </p:cBhvr>
                                    </p:animEffect>
                                  </p:childTnLst>
                                </p:cTn>
                              </p:par>
                              <p:par>
                                <p:cTn id="28" presetID="21" presetClass="entr" presetSubtype="4"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wheel(4)">
                                      <p:cBhvr>
                                        <p:cTn id="30" dur="20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wheel(4)">
                                      <p:cBhvr>
                                        <p:cTn id="35"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5875" y="1785938"/>
            <a:ext cx="7392988" cy="4714875"/>
          </a:xfrm>
        </p:spPr>
        <p:txBody>
          <a:bodyPr rtlCol="0">
            <a:normAutofit fontScale="92500" lnSpcReduction="20000"/>
          </a:bodyPr>
          <a:lstStyle/>
          <a:p>
            <a:pPr fontAlgn="auto">
              <a:spcAft>
                <a:spcPts val="0"/>
              </a:spcAft>
              <a:defRPr/>
            </a:pPr>
            <a:r>
              <a:rPr lang="en-US" sz="2400" b="1" dirty="0" smtClean="0">
                <a:cs typeface="+mj-cs"/>
              </a:rPr>
              <a:t>Internship programs need to be offered by banks, Universities need to  develop better career guidance programs.</a:t>
            </a:r>
          </a:p>
          <a:p>
            <a:pPr fontAlgn="auto">
              <a:spcAft>
                <a:spcPts val="0"/>
              </a:spcAft>
              <a:buFont typeface="Arial" pitchFamily="34" charset="0"/>
              <a:buNone/>
              <a:defRPr/>
            </a:pPr>
            <a:endParaRPr lang="en-US" sz="2400" b="1" dirty="0" smtClean="0">
              <a:cs typeface="+mj-cs"/>
            </a:endParaRPr>
          </a:p>
          <a:p>
            <a:pPr fontAlgn="auto">
              <a:spcAft>
                <a:spcPts val="0"/>
              </a:spcAft>
              <a:defRPr/>
            </a:pPr>
            <a:r>
              <a:rPr lang="en-US" sz="2400" b="1" dirty="0" smtClean="0">
                <a:cs typeface="+mj-cs"/>
              </a:rPr>
              <a:t>Government has to play a very big role in developing the Industry  Economy  in order to meet its vision .</a:t>
            </a:r>
          </a:p>
          <a:p>
            <a:pPr fontAlgn="auto">
              <a:spcAft>
                <a:spcPts val="0"/>
              </a:spcAft>
              <a:buFont typeface="Arial" pitchFamily="34" charset="0"/>
              <a:buNone/>
              <a:defRPr/>
            </a:pPr>
            <a:endParaRPr lang="en-US" sz="2400" b="1" dirty="0" smtClean="0">
              <a:cs typeface="+mj-cs"/>
            </a:endParaRPr>
          </a:p>
          <a:p>
            <a:pPr fontAlgn="auto">
              <a:spcAft>
                <a:spcPts val="0"/>
              </a:spcAft>
              <a:defRPr/>
            </a:pPr>
            <a:r>
              <a:rPr lang="en-US" sz="2400" b="1" dirty="0" smtClean="0">
                <a:cs typeface="+mj-cs"/>
              </a:rPr>
              <a:t>The baseline level for academic qualifications is very high: recruiters will look for experience, internships, written papers and additional  areas that make a graduate stand out.</a:t>
            </a:r>
          </a:p>
          <a:p>
            <a:pPr fontAlgn="auto">
              <a:spcAft>
                <a:spcPts val="0"/>
              </a:spcAft>
              <a:buFont typeface="Arial" pitchFamily="34" charset="0"/>
              <a:buNone/>
              <a:defRPr/>
            </a:pPr>
            <a:endParaRPr lang="en-US" sz="2400" b="1" dirty="0" smtClean="0">
              <a:cs typeface="+mj-cs"/>
            </a:endParaRPr>
          </a:p>
          <a:p>
            <a:pPr fontAlgn="auto">
              <a:spcAft>
                <a:spcPts val="0"/>
              </a:spcAft>
              <a:defRPr/>
            </a:pPr>
            <a:r>
              <a:rPr lang="en-US" sz="2400" b="1" dirty="0" smtClean="0">
                <a:cs typeface="+mj-cs"/>
              </a:rPr>
              <a:t>Is vocational education the answer for a quick response to the needs  of the Industry Economy? Do we need quicker diploma programs  over degrees?</a:t>
            </a:r>
            <a:endParaRPr lang="en-US" sz="2400" dirty="0" smtClean="0">
              <a:cs typeface="+mj-cs"/>
            </a:endParaRPr>
          </a:p>
          <a:p>
            <a:pPr fontAlgn="auto">
              <a:spcAft>
                <a:spcPts val="0"/>
              </a:spcAft>
              <a:defRPr/>
            </a:pPr>
            <a:endParaRPr lang="en-US" sz="2400" dirty="0" smtClean="0"/>
          </a:p>
          <a:p>
            <a:pPr fontAlgn="auto">
              <a:spcAft>
                <a:spcPts val="0"/>
              </a:spcAft>
              <a:defRPr/>
            </a:pPr>
            <a:endParaRPr lang="en-US" dirty="0" smtClean="0"/>
          </a:p>
          <a:p>
            <a:pPr fontAlgn="auto">
              <a:spcAft>
                <a:spcPts val="0"/>
              </a:spcAft>
              <a:defRPr/>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وان 1"/>
          <p:cNvSpPr>
            <a:spLocks noGrp="1"/>
          </p:cNvSpPr>
          <p:nvPr>
            <p:ph type="title"/>
          </p:nvPr>
        </p:nvSpPr>
        <p:spPr>
          <a:xfrm>
            <a:off x="357188" y="1285875"/>
            <a:ext cx="8337550" cy="158750"/>
          </a:xfrm>
        </p:spPr>
        <p:txBody>
          <a:bodyPr>
            <a:normAutofit fontScale="90000"/>
          </a:bodyPr>
          <a:lstStyle/>
          <a:p>
            <a:r>
              <a:rPr lang="en-US" sz="4000" b="1" smtClean="0">
                <a:solidFill>
                  <a:srgbClr val="540000"/>
                </a:solidFill>
              </a:rPr>
              <a:t>Second Steps</a:t>
            </a:r>
            <a:r>
              <a:rPr lang="en-US" sz="4000" smtClean="0">
                <a:solidFill>
                  <a:srgbClr val="540000"/>
                </a:solidFill>
              </a:rPr>
              <a:t/>
            </a:r>
            <a:br>
              <a:rPr lang="en-US" sz="4000" smtClean="0">
                <a:solidFill>
                  <a:srgbClr val="540000"/>
                </a:solidFill>
              </a:rPr>
            </a:br>
            <a:endParaRPr lang="ar-JO" sz="4000" smtClean="0">
              <a:solidFill>
                <a:srgbClr val="540000"/>
              </a:solidFill>
            </a:endParaRPr>
          </a:p>
        </p:txBody>
      </p:sp>
      <p:sp>
        <p:nvSpPr>
          <p:cNvPr id="3" name="عنصر نائب للمحتوى 2"/>
          <p:cNvSpPr>
            <a:spLocks noGrp="1"/>
          </p:cNvSpPr>
          <p:nvPr>
            <p:ph idx="1"/>
          </p:nvPr>
        </p:nvSpPr>
        <p:spPr>
          <a:xfrm>
            <a:off x="1143000" y="1647825"/>
            <a:ext cx="7750175" cy="5210175"/>
          </a:xfrm>
        </p:spPr>
        <p:txBody>
          <a:bodyPr rtlCol="0">
            <a:normAutofit fontScale="47500" lnSpcReduction="20000"/>
          </a:bodyPr>
          <a:lstStyle/>
          <a:p>
            <a:pPr fontAlgn="auto">
              <a:spcAft>
                <a:spcPts val="0"/>
              </a:spcAft>
              <a:defRPr/>
            </a:pPr>
            <a:r>
              <a:rPr lang="en-US" sz="4300" b="1" dirty="0" smtClean="0">
                <a:cs typeface="+mj-cs"/>
              </a:rPr>
              <a:t>There needs to be more frequent networking events and opportunities for government, industry and academic sectors, in order  to have greater transparency with key stakeholders in the Industry  Economy.</a:t>
            </a:r>
          </a:p>
          <a:p>
            <a:pPr fontAlgn="auto">
              <a:spcAft>
                <a:spcPts val="0"/>
              </a:spcAft>
              <a:buFont typeface="Arial" pitchFamily="34" charset="0"/>
              <a:buNone/>
              <a:defRPr/>
            </a:pPr>
            <a:endParaRPr lang="en-US" sz="4200" b="1" dirty="0" smtClean="0">
              <a:cs typeface="+mj-cs"/>
            </a:endParaRPr>
          </a:p>
          <a:p>
            <a:pPr fontAlgn="auto">
              <a:spcAft>
                <a:spcPts val="0"/>
              </a:spcAft>
              <a:defRPr/>
            </a:pPr>
            <a:r>
              <a:rPr lang="en-US" sz="4200" b="1" dirty="0" smtClean="0">
                <a:cs typeface="+mj-cs"/>
              </a:rPr>
              <a:t>Using the Government investing in research and other areas within </a:t>
            </a:r>
          </a:p>
          <a:p>
            <a:pPr fontAlgn="auto">
              <a:spcAft>
                <a:spcPts val="0"/>
              </a:spcAft>
              <a:buFont typeface="Arial" pitchFamily="34" charset="0"/>
              <a:buNone/>
              <a:defRPr/>
            </a:pPr>
            <a:r>
              <a:rPr lang="en-US" sz="4200" b="1" dirty="0" smtClean="0">
                <a:cs typeface="+mj-cs"/>
              </a:rPr>
              <a:t>    the Industry Economy, it may help develop the infrastructure at a </a:t>
            </a:r>
          </a:p>
          <a:p>
            <a:pPr fontAlgn="auto">
              <a:spcAft>
                <a:spcPts val="0"/>
              </a:spcAft>
              <a:buFont typeface="Arial" pitchFamily="34" charset="0"/>
              <a:buNone/>
              <a:defRPr/>
            </a:pPr>
            <a:r>
              <a:rPr lang="en-US" sz="4200" b="1" dirty="0" smtClean="0">
                <a:cs typeface="+mj-cs"/>
              </a:rPr>
              <a:t>      quicker rate.</a:t>
            </a:r>
          </a:p>
          <a:p>
            <a:pPr fontAlgn="auto">
              <a:spcAft>
                <a:spcPts val="0"/>
              </a:spcAft>
              <a:buFont typeface="Arial" pitchFamily="34" charset="0"/>
              <a:buNone/>
              <a:defRPr/>
            </a:pPr>
            <a:endParaRPr lang="en-US" sz="4200" b="1" dirty="0" smtClean="0">
              <a:cs typeface="+mj-cs"/>
            </a:endParaRPr>
          </a:p>
          <a:p>
            <a:pPr fontAlgn="auto">
              <a:spcAft>
                <a:spcPts val="0"/>
              </a:spcAft>
              <a:defRPr/>
            </a:pPr>
            <a:r>
              <a:rPr lang="en-US" sz="4200" b="1" dirty="0" smtClean="0">
                <a:cs typeface="+mj-cs"/>
              </a:rPr>
              <a:t>Industry, especially financial institutions, should look to offer more </a:t>
            </a:r>
          </a:p>
          <a:p>
            <a:pPr fontAlgn="auto">
              <a:spcAft>
                <a:spcPts val="0"/>
              </a:spcAft>
              <a:buFont typeface="Arial" pitchFamily="34" charset="0"/>
              <a:buNone/>
              <a:defRPr/>
            </a:pPr>
            <a:r>
              <a:rPr lang="en-US" sz="4200" b="1" dirty="0" smtClean="0">
                <a:cs typeface="+mj-cs"/>
              </a:rPr>
              <a:t>     internship opportunities to graduates to ensure better development </a:t>
            </a:r>
          </a:p>
          <a:p>
            <a:pPr fontAlgn="auto">
              <a:spcAft>
                <a:spcPts val="0"/>
              </a:spcAft>
              <a:buFont typeface="Arial" pitchFamily="34" charset="0"/>
              <a:buNone/>
              <a:defRPr/>
            </a:pPr>
            <a:r>
              <a:rPr lang="en-US" sz="4200" b="1" dirty="0" smtClean="0">
                <a:cs typeface="+mj-cs"/>
              </a:rPr>
              <a:t>    of human capital.</a:t>
            </a:r>
          </a:p>
          <a:p>
            <a:pPr fontAlgn="auto">
              <a:spcAft>
                <a:spcPts val="0"/>
              </a:spcAft>
              <a:buFont typeface="Arial" pitchFamily="34" charset="0"/>
              <a:buNone/>
              <a:defRPr/>
            </a:pPr>
            <a:endParaRPr lang="en-US" sz="2000" b="1" dirty="0" smtClean="0"/>
          </a:p>
          <a:p>
            <a:pPr fontAlgn="auto">
              <a:spcAft>
                <a:spcPts val="0"/>
              </a:spcAft>
              <a:buFont typeface="Arial" pitchFamily="34" charset="0"/>
              <a:buNone/>
              <a:defRPr/>
            </a:pPr>
            <a:endParaRPr lang="en-US" sz="2000" b="1" dirty="0" smtClean="0"/>
          </a:p>
          <a:p>
            <a:pPr fontAlgn="auto">
              <a:spcAft>
                <a:spcPts val="0"/>
              </a:spcAft>
              <a:buFont typeface="Arial" pitchFamily="34" charset="0"/>
              <a:buNone/>
              <a:defRPr/>
            </a:pPr>
            <a:endParaRPr lang="en-US" sz="2000" b="1" dirty="0" smtClean="0"/>
          </a:p>
          <a:p>
            <a:pPr fontAlgn="auto">
              <a:spcAft>
                <a:spcPts val="0"/>
              </a:spcAft>
              <a:buFont typeface="Arial" pitchFamily="34" charset="0"/>
              <a:buNone/>
              <a:defRPr/>
            </a:pPr>
            <a:r>
              <a:rPr lang="en-US" sz="2000" b="1" dirty="0" smtClean="0"/>
              <a:t>  </a:t>
            </a:r>
            <a:endParaRPr lang="en-US" sz="2000" dirty="0" smtClean="0"/>
          </a:p>
          <a:p>
            <a:pPr fontAlgn="auto">
              <a:spcAft>
                <a:spcPts val="0"/>
              </a:spcAft>
              <a:buFont typeface="Arial" pitchFamily="34" charset="0"/>
              <a:buNone/>
              <a:defRPr/>
            </a:pPr>
            <a:endParaRPr lang="en-US" sz="2000" b="1" dirty="0" smtClean="0"/>
          </a:p>
          <a:p>
            <a:pPr fontAlgn="auto">
              <a:spcAft>
                <a:spcPts val="0"/>
              </a:spcAft>
              <a:buFont typeface="Arial" pitchFamily="34" charset="0"/>
              <a:buNone/>
              <a:defRPr/>
            </a:pPr>
            <a:endParaRPr lang="en-US" sz="2000" dirty="0" smtClean="0"/>
          </a:p>
          <a:p>
            <a:pPr fontAlgn="auto">
              <a:spcAft>
                <a:spcPts val="0"/>
              </a:spcAft>
              <a:buFont typeface="Arial" pitchFamily="34" charset="0"/>
              <a:buNone/>
              <a:defRPr/>
            </a:pPr>
            <a:endParaRPr lang="en-US" sz="2000" b="1" dirty="0" smtClean="0"/>
          </a:p>
          <a:p>
            <a:pPr fontAlgn="auto">
              <a:spcAft>
                <a:spcPts val="0"/>
              </a:spcAft>
              <a:buFont typeface="Arial" pitchFamily="34" charset="0"/>
              <a:buNone/>
              <a:defRPr/>
            </a:pPr>
            <a:endParaRPr lang="en-US" sz="2000" dirty="0" smtClean="0"/>
          </a:p>
          <a:p>
            <a:pPr fontAlgn="auto">
              <a:spcAft>
                <a:spcPts val="0"/>
              </a:spcAft>
              <a:defRPr/>
            </a:pPr>
            <a:endParaRPr lang="en-US" sz="2000" dirty="0" smtClean="0"/>
          </a:p>
          <a:p>
            <a:pPr fontAlgn="auto">
              <a:spcAft>
                <a:spcPts val="0"/>
              </a:spcAft>
              <a:defRPr/>
            </a:pPr>
            <a:endParaRPr lang="ar-JO"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1"/>
                                          </p:val>
                                        </p:tav>
                                        <p:tav tm="100000">
                                          <p:val>
                                            <p:strVal val="#ppt_x"/>
                                          </p:val>
                                        </p:tav>
                                      </p:tavLst>
                                    </p:anim>
                                    <p:anim calcmode="lin" valueType="num">
                                      <p:cBhvr>
                                        <p:cTn id="9" dur="10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80">
                                          <p:stCondLst>
                                            <p:cond delay="0"/>
                                          </p:stCondLst>
                                        </p:cTn>
                                        <p:tgtEl>
                                          <p:spTgt spid="3">
                                            <p:txEl>
                                              <p:pRg st="2" end="2"/>
                                            </p:txEl>
                                          </p:spTgt>
                                        </p:tgtEl>
                                      </p:cBhvr>
                                    </p:animEffect>
                                    <p:anim calcmode="lin" valueType="num">
                                      <p:cBhvr>
                                        <p:cTn id="3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2" end="2"/>
                                            </p:txEl>
                                          </p:spTgt>
                                        </p:tgtEl>
                                      </p:cBhvr>
                                      <p:to x="100000" y="60000"/>
                                    </p:animScale>
                                    <p:animScale>
                                      <p:cBhvr>
                                        <p:cTn id="39" dur="166" decel="50000">
                                          <p:stCondLst>
                                            <p:cond delay="676"/>
                                          </p:stCondLst>
                                        </p:cTn>
                                        <p:tgtEl>
                                          <p:spTgt spid="3">
                                            <p:txEl>
                                              <p:pRg st="2" end="2"/>
                                            </p:txEl>
                                          </p:spTgt>
                                        </p:tgtEl>
                                      </p:cBhvr>
                                      <p:to x="100000" y="100000"/>
                                    </p:animScale>
                                    <p:animScale>
                                      <p:cBhvr>
                                        <p:cTn id="40" dur="26">
                                          <p:stCondLst>
                                            <p:cond delay="1312"/>
                                          </p:stCondLst>
                                        </p:cTn>
                                        <p:tgtEl>
                                          <p:spTgt spid="3">
                                            <p:txEl>
                                              <p:pRg st="2" end="2"/>
                                            </p:txEl>
                                          </p:spTgt>
                                        </p:tgtEl>
                                      </p:cBhvr>
                                      <p:to x="100000" y="80000"/>
                                    </p:animScale>
                                    <p:animScale>
                                      <p:cBhvr>
                                        <p:cTn id="41" dur="166" decel="50000">
                                          <p:stCondLst>
                                            <p:cond delay="1338"/>
                                          </p:stCondLst>
                                        </p:cTn>
                                        <p:tgtEl>
                                          <p:spTgt spid="3">
                                            <p:txEl>
                                              <p:pRg st="2" end="2"/>
                                            </p:txEl>
                                          </p:spTgt>
                                        </p:tgtEl>
                                      </p:cBhvr>
                                      <p:to x="100000" y="100000"/>
                                    </p:animScale>
                                    <p:animScale>
                                      <p:cBhvr>
                                        <p:cTn id="42" dur="26">
                                          <p:stCondLst>
                                            <p:cond delay="1642"/>
                                          </p:stCondLst>
                                        </p:cTn>
                                        <p:tgtEl>
                                          <p:spTgt spid="3">
                                            <p:txEl>
                                              <p:pRg st="2" end="2"/>
                                            </p:txEl>
                                          </p:spTgt>
                                        </p:tgtEl>
                                      </p:cBhvr>
                                      <p:to x="100000" y="90000"/>
                                    </p:animScale>
                                    <p:animScale>
                                      <p:cBhvr>
                                        <p:cTn id="43" dur="166" decel="50000">
                                          <p:stCondLst>
                                            <p:cond delay="1668"/>
                                          </p:stCondLst>
                                        </p:cTn>
                                        <p:tgtEl>
                                          <p:spTgt spid="3">
                                            <p:txEl>
                                              <p:pRg st="2" end="2"/>
                                            </p:txEl>
                                          </p:spTgt>
                                        </p:tgtEl>
                                      </p:cBhvr>
                                      <p:to x="100000" y="100000"/>
                                    </p:animScale>
                                    <p:animScale>
                                      <p:cBhvr>
                                        <p:cTn id="44" dur="26">
                                          <p:stCondLst>
                                            <p:cond delay="1808"/>
                                          </p:stCondLst>
                                        </p:cTn>
                                        <p:tgtEl>
                                          <p:spTgt spid="3">
                                            <p:txEl>
                                              <p:pRg st="2" end="2"/>
                                            </p:txEl>
                                          </p:spTgt>
                                        </p:tgtEl>
                                      </p:cBhvr>
                                      <p:to x="100000" y="95000"/>
                                    </p:animScale>
                                    <p:animScale>
                                      <p:cBhvr>
                                        <p:cTn id="45" dur="166" decel="50000">
                                          <p:stCondLst>
                                            <p:cond delay="1834"/>
                                          </p:stCondLst>
                                        </p:cTn>
                                        <p:tgtEl>
                                          <p:spTgt spid="3">
                                            <p:txEl>
                                              <p:pRg st="2" end="2"/>
                                            </p:txEl>
                                          </p:spTgt>
                                        </p:tgtEl>
                                      </p:cBhvr>
                                      <p:to x="100000" y="100000"/>
                                    </p:animScale>
                                  </p:childTnLst>
                                </p:cTn>
                              </p:par>
                              <p:par>
                                <p:cTn id="46" presetID="26" presetClass="entr" presetSubtype="0" fill="hold" nodeType="with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wipe(down)">
                                      <p:cBhvr>
                                        <p:cTn id="48" dur="580">
                                          <p:stCondLst>
                                            <p:cond delay="0"/>
                                          </p:stCondLst>
                                        </p:cTn>
                                        <p:tgtEl>
                                          <p:spTgt spid="3">
                                            <p:txEl>
                                              <p:pRg st="3" end="3"/>
                                            </p:txEl>
                                          </p:spTgt>
                                        </p:tgtEl>
                                      </p:cBhvr>
                                    </p:animEffect>
                                    <p:anim calcmode="lin" valueType="num">
                                      <p:cBhvr>
                                        <p:cTn id="4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3" end="3"/>
                                            </p:txEl>
                                          </p:spTgt>
                                        </p:tgtEl>
                                      </p:cBhvr>
                                      <p:to x="100000" y="60000"/>
                                    </p:animScale>
                                    <p:animScale>
                                      <p:cBhvr>
                                        <p:cTn id="55" dur="166" decel="50000">
                                          <p:stCondLst>
                                            <p:cond delay="676"/>
                                          </p:stCondLst>
                                        </p:cTn>
                                        <p:tgtEl>
                                          <p:spTgt spid="3">
                                            <p:txEl>
                                              <p:pRg st="3" end="3"/>
                                            </p:txEl>
                                          </p:spTgt>
                                        </p:tgtEl>
                                      </p:cBhvr>
                                      <p:to x="100000" y="100000"/>
                                    </p:animScale>
                                    <p:animScale>
                                      <p:cBhvr>
                                        <p:cTn id="56" dur="26">
                                          <p:stCondLst>
                                            <p:cond delay="1312"/>
                                          </p:stCondLst>
                                        </p:cTn>
                                        <p:tgtEl>
                                          <p:spTgt spid="3">
                                            <p:txEl>
                                              <p:pRg st="3" end="3"/>
                                            </p:txEl>
                                          </p:spTgt>
                                        </p:tgtEl>
                                      </p:cBhvr>
                                      <p:to x="100000" y="80000"/>
                                    </p:animScale>
                                    <p:animScale>
                                      <p:cBhvr>
                                        <p:cTn id="57" dur="166" decel="50000">
                                          <p:stCondLst>
                                            <p:cond delay="1338"/>
                                          </p:stCondLst>
                                        </p:cTn>
                                        <p:tgtEl>
                                          <p:spTgt spid="3">
                                            <p:txEl>
                                              <p:pRg st="3" end="3"/>
                                            </p:txEl>
                                          </p:spTgt>
                                        </p:tgtEl>
                                      </p:cBhvr>
                                      <p:to x="100000" y="100000"/>
                                    </p:animScale>
                                    <p:animScale>
                                      <p:cBhvr>
                                        <p:cTn id="58" dur="26">
                                          <p:stCondLst>
                                            <p:cond delay="1642"/>
                                          </p:stCondLst>
                                        </p:cTn>
                                        <p:tgtEl>
                                          <p:spTgt spid="3">
                                            <p:txEl>
                                              <p:pRg st="3" end="3"/>
                                            </p:txEl>
                                          </p:spTgt>
                                        </p:tgtEl>
                                      </p:cBhvr>
                                      <p:to x="100000" y="90000"/>
                                    </p:animScale>
                                    <p:animScale>
                                      <p:cBhvr>
                                        <p:cTn id="59" dur="166" decel="50000">
                                          <p:stCondLst>
                                            <p:cond delay="1668"/>
                                          </p:stCondLst>
                                        </p:cTn>
                                        <p:tgtEl>
                                          <p:spTgt spid="3">
                                            <p:txEl>
                                              <p:pRg st="3" end="3"/>
                                            </p:txEl>
                                          </p:spTgt>
                                        </p:tgtEl>
                                      </p:cBhvr>
                                      <p:to x="100000" y="100000"/>
                                    </p:animScale>
                                    <p:animScale>
                                      <p:cBhvr>
                                        <p:cTn id="60" dur="26">
                                          <p:stCondLst>
                                            <p:cond delay="1808"/>
                                          </p:stCondLst>
                                        </p:cTn>
                                        <p:tgtEl>
                                          <p:spTgt spid="3">
                                            <p:txEl>
                                              <p:pRg st="3" end="3"/>
                                            </p:txEl>
                                          </p:spTgt>
                                        </p:tgtEl>
                                      </p:cBhvr>
                                      <p:to x="100000" y="95000"/>
                                    </p:animScale>
                                    <p:animScale>
                                      <p:cBhvr>
                                        <p:cTn id="61" dur="166" decel="50000">
                                          <p:stCondLst>
                                            <p:cond delay="1834"/>
                                          </p:stCondLst>
                                        </p:cTn>
                                        <p:tgtEl>
                                          <p:spTgt spid="3">
                                            <p:txEl>
                                              <p:pRg st="3" end="3"/>
                                            </p:txEl>
                                          </p:spTgt>
                                        </p:tgtEl>
                                      </p:cBhvr>
                                      <p:to x="100000" y="100000"/>
                                    </p:animScale>
                                  </p:childTnLst>
                                </p:cTn>
                              </p:par>
                              <p:par>
                                <p:cTn id="62" presetID="26" presetClass="entr" presetSubtype="0" fill="hold" nodeType="with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Effect transition="in" filter="wipe(down)">
                                      <p:cBhvr>
                                        <p:cTn id="64" dur="580">
                                          <p:stCondLst>
                                            <p:cond delay="0"/>
                                          </p:stCondLst>
                                        </p:cTn>
                                        <p:tgtEl>
                                          <p:spTgt spid="3">
                                            <p:txEl>
                                              <p:pRg st="4" end="4"/>
                                            </p:txEl>
                                          </p:spTgt>
                                        </p:tgtEl>
                                      </p:cBhvr>
                                    </p:animEffect>
                                    <p:anim calcmode="lin" valueType="num">
                                      <p:cBhvr>
                                        <p:cTn id="6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3">
                                            <p:txEl>
                                              <p:pRg st="4" end="4"/>
                                            </p:txEl>
                                          </p:spTgt>
                                        </p:tgtEl>
                                      </p:cBhvr>
                                      <p:to x="100000" y="60000"/>
                                    </p:animScale>
                                    <p:animScale>
                                      <p:cBhvr>
                                        <p:cTn id="71" dur="166" decel="50000">
                                          <p:stCondLst>
                                            <p:cond delay="676"/>
                                          </p:stCondLst>
                                        </p:cTn>
                                        <p:tgtEl>
                                          <p:spTgt spid="3">
                                            <p:txEl>
                                              <p:pRg st="4" end="4"/>
                                            </p:txEl>
                                          </p:spTgt>
                                        </p:tgtEl>
                                      </p:cBhvr>
                                      <p:to x="100000" y="100000"/>
                                    </p:animScale>
                                    <p:animScale>
                                      <p:cBhvr>
                                        <p:cTn id="72" dur="26">
                                          <p:stCondLst>
                                            <p:cond delay="1312"/>
                                          </p:stCondLst>
                                        </p:cTn>
                                        <p:tgtEl>
                                          <p:spTgt spid="3">
                                            <p:txEl>
                                              <p:pRg st="4" end="4"/>
                                            </p:txEl>
                                          </p:spTgt>
                                        </p:tgtEl>
                                      </p:cBhvr>
                                      <p:to x="100000" y="80000"/>
                                    </p:animScale>
                                    <p:animScale>
                                      <p:cBhvr>
                                        <p:cTn id="73" dur="166" decel="50000">
                                          <p:stCondLst>
                                            <p:cond delay="1338"/>
                                          </p:stCondLst>
                                        </p:cTn>
                                        <p:tgtEl>
                                          <p:spTgt spid="3">
                                            <p:txEl>
                                              <p:pRg st="4" end="4"/>
                                            </p:txEl>
                                          </p:spTgt>
                                        </p:tgtEl>
                                      </p:cBhvr>
                                      <p:to x="100000" y="100000"/>
                                    </p:animScale>
                                    <p:animScale>
                                      <p:cBhvr>
                                        <p:cTn id="74" dur="26">
                                          <p:stCondLst>
                                            <p:cond delay="1642"/>
                                          </p:stCondLst>
                                        </p:cTn>
                                        <p:tgtEl>
                                          <p:spTgt spid="3">
                                            <p:txEl>
                                              <p:pRg st="4" end="4"/>
                                            </p:txEl>
                                          </p:spTgt>
                                        </p:tgtEl>
                                      </p:cBhvr>
                                      <p:to x="100000" y="90000"/>
                                    </p:animScale>
                                    <p:animScale>
                                      <p:cBhvr>
                                        <p:cTn id="75" dur="166" decel="50000">
                                          <p:stCondLst>
                                            <p:cond delay="1668"/>
                                          </p:stCondLst>
                                        </p:cTn>
                                        <p:tgtEl>
                                          <p:spTgt spid="3">
                                            <p:txEl>
                                              <p:pRg st="4" end="4"/>
                                            </p:txEl>
                                          </p:spTgt>
                                        </p:tgtEl>
                                      </p:cBhvr>
                                      <p:to x="100000" y="100000"/>
                                    </p:animScale>
                                    <p:animScale>
                                      <p:cBhvr>
                                        <p:cTn id="76" dur="26">
                                          <p:stCondLst>
                                            <p:cond delay="1808"/>
                                          </p:stCondLst>
                                        </p:cTn>
                                        <p:tgtEl>
                                          <p:spTgt spid="3">
                                            <p:txEl>
                                              <p:pRg st="4" end="4"/>
                                            </p:txEl>
                                          </p:spTgt>
                                        </p:tgtEl>
                                      </p:cBhvr>
                                      <p:to x="100000" y="95000"/>
                                    </p:animScale>
                                    <p:animScale>
                                      <p:cBhvr>
                                        <p:cTn id="77" dur="166" decel="50000">
                                          <p:stCondLst>
                                            <p:cond delay="1834"/>
                                          </p:stCondLst>
                                        </p:cTn>
                                        <p:tgtEl>
                                          <p:spTgt spid="3">
                                            <p:txEl>
                                              <p:pRg st="4" end="4"/>
                                            </p:txEl>
                                          </p:spTgt>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nodeType="clickEffect">
                                  <p:stCondLst>
                                    <p:cond delay="0"/>
                                  </p:stCondLst>
                                  <p:childTnLst>
                                    <p:set>
                                      <p:cBhvr>
                                        <p:cTn id="81" dur="1" fill="hold">
                                          <p:stCondLst>
                                            <p:cond delay="0"/>
                                          </p:stCondLst>
                                        </p:cTn>
                                        <p:tgtEl>
                                          <p:spTgt spid="3">
                                            <p:txEl>
                                              <p:pRg st="6" end="6"/>
                                            </p:txEl>
                                          </p:spTgt>
                                        </p:tgtEl>
                                        <p:attrNameLst>
                                          <p:attrName>style.visibility</p:attrName>
                                        </p:attrNameLst>
                                      </p:cBhvr>
                                      <p:to>
                                        <p:strVal val="visible"/>
                                      </p:to>
                                    </p:set>
                                    <p:animEffect transition="in" filter="wipe(down)">
                                      <p:cBhvr>
                                        <p:cTn id="82" dur="580">
                                          <p:stCondLst>
                                            <p:cond delay="0"/>
                                          </p:stCondLst>
                                        </p:cTn>
                                        <p:tgtEl>
                                          <p:spTgt spid="3">
                                            <p:txEl>
                                              <p:pRg st="6" end="6"/>
                                            </p:txEl>
                                          </p:spTgt>
                                        </p:tgtEl>
                                      </p:cBhvr>
                                    </p:animEffect>
                                    <p:anim calcmode="lin" valueType="num">
                                      <p:cBhvr>
                                        <p:cTn id="8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3">
                                            <p:txEl>
                                              <p:pRg st="6" end="6"/>
                                            </p:txEl>
                                          </p:spTgt>
                                        </p:tgtEl>
                                      </p:cBhvr>
                                      <p:to x="100000" y="60000"/>
                                    </p:animScale>
                                    <p:animScale>
                                      <p:cBhvr>
                                        <p:cTn id="89" dur="166" decel="50000">
                                          <p:stCondLst>
                                            <p:cond delay="676"/>
                                          </p:stCondLst>
                                        </p:cTn>
                                        <p:tgtEl>
                                          <p:spTgt spid="3">
                                            <p:txEl>
                                              <p:pRg st="6" end="6"/>
                                            </p:txEl>
                                          </p:spTgt>
                                        </p:tgtEl>
                                      </p:cBhvr>
                                      <p:to x="100000" y="100000"/>
                                    </p:animScale>
                                    <p:animScale>
                                      <p:cBhvr>
                                        <p:cTn id="90" dur="26">
                                          <p:stCondLst>
                                            <p:cond delay="1312"/>
                                          </p:stCondLst>
                                        </p:cTn>
                                        <p:tgtEl>
                                          <p:spTgt spid="3">
                                            <p:txEl>
                                              <p:pRg st="6" end="6"/>
                                            </p:txEl>
                                          </p:spTgt>
                                        </p:tgtEl>
                                      </p:cBhvr>
                                      <p:to x="100000" y="80000"/>
                                    </p:animScale>
                                    <p:animScale>
                                      <p:cBhvr>
                                        <p:cTn id="91" dur="166" decel="50000">
                                          <p:stCondLst>
                                            <p:cond delay="1338"/>
                                          </p:stCondLst>
                                        </p:cTn>
                                        <p:tgtEl>
                                          <p:spTgt spid="3">
                                            <p:txEl>
                                              <p:pRg st="6" end="6"/>
                                            </p:txEl>
                                          </p:spTgt>
                                        </p:tgtEl>
                                      </p:cBhvr>
                                      <p:to x="100000" y="100000"/>
                                    </p:animScale>
                                    <p:animScale>
                                      <p:cBhvr>
                                        <p:cTn id="92" dur="26">
                                          <p:stCondLst>
                                            <p:cond delay="1642"/>
                                          </p:stCondLst>
                                        </p:cTn>
                                        <p:tgtEl>
                                          <p:spTgt spid="3">
                                            <p:txEl>
                                              <p:pRg st="6" end="6"/>
                                            </p:txEl>
                                          </p:spTgt>
                                        </p:tgtEl>
                                      </p:cBhvr>
                                      <p:to x="100000" y="90000"/>
                                    </p:animScale>
                                    <p:animScale>
                                      <p:cBhvr>
                                        <p:cTn id="93" dur="166" decel="50000">
                                          <p:stCondLst>
                                            <p:cond delay="1668"/>
                                          </p:stCondLst>
                                        </p:cTn>
                                        <p:tgtEl>
                                          <p:spTgt spid="3">
                                            <p:txEl>
                                              <p:pRg st="6" end="6"/>
                                            </p:txEl>
                                          </p:spTgt>
                                        </p:tgtEl>
                                      </p:cBhvr>
                                      <p:to x="100000" y="100000"/>
                                    </p:animScale>
                                    <p:animScale>
                                      <p:cBhvr>
                                        <p:cTn id="94" dur="26">
                                          <p:stCondLst>
                                            <p:cond delay="1808"/>
                                          </p:stCondLst>
                                        </p:cTn>
                                        <p:tgtEl>
                                          <p:spTgt spid="3">
                                            <p:txEl>
                                              <p:pRg st="6" end="6"/>
                                            </p:txEl>
                                          </p:spTgt>
                                        </p:tgtEl>
                                      </p:cBhvr>
                                      <p:to x="100000" y="95000"/>
                                    </p:animScale>
                                    <p:animScale>
                                      <p:cBhvr>
                                        <p:cTn id="95" dur="166" decel="50000">
                                          <p:stCondLst>
                                            <p:cond delay="1834"/>
                                          </p:stCondLst>
                                        </p:cTn>
                                        <p:tgtEl>
                                          <p:spTgt spid="3">
                                            <p:txEl>
                                              <p:pRg st="6" end="6"/>
                                            </p:txEl>
                                          </p:spTgt>
                                        </p:tgtEl>
                                      </p:cBhvr>
                                      <p:to x="100000" y="100000"/>
                                    </p:animScale>
                                  </p:childTnLst>
                                </p:cTn>
                              </p:par>
                              <p:par>
                                <p:cTn id="96" presetID="26" presetClass="entr" presetSubtype="0" fill="hold" nodeType="withEffect">
                                  <p:stCondLst>
                                    <p:cond delay="0"/>
                                  </p:stCondLst>
                                  <p:childTnLst>
                                    <p:set>
                                      <p:cBhvr>
                                        <p:cTn id="97" dur="1" fill="hold">
                                          <p:stCondLst>
                                            <p:cond delay="0"/>
                                          </p:stCondLst>
                                        </p:cTn>
                                        <p:tgtEl>
                                          <p:spTgt spid="3">
                                            <p:txEl>
                                              <p:pRg st="7" end="7"/>
                                            </p:txEl>
                                          </p:spTgt>
                                        </p:tgtEl>
                                        <p:attrNameLst>
                                          <p:attrName>style.visibility</p:attrName>
                                        </p:attrNameLst>
                                      </p:cBhvr>
                                      <p:to>
                                        <p:strVal val="visible"/>
                                      </p:to>
                                    </p:set>
                                    <p:animEffect transition="in" filter="wipe(down)">
                                      <p:cBhvr>
                                        <p:cTn id="98" dur="580">
                                          <p:stCondLst>
                                            <p:cond delay="0"/>
                                          </p:stCondLst>
                                        </p:cTn>
                                        <p:tgtEl>
                                          <p:spTgt spid="3">
                                            <p:txEl>
                                              <p:pRg st="7" end="7"/>
                                            </p:txEl>
                                          </p:spTgt>
                                        </p:tgtEl>
                                      </p:cBhvr>
                                    </p:animEffect>
                                    <p:anim calcmode="lin" valueType="num">
                                      <p:cBhvr>
                                        <p:cTn id="99"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04" dur="26">
                                          <p:stCondLst>
                                            <p:cond delay="650"/>
                                          </p:stCondLst>
                                        </p:cTn>
                                        <p:tgtEl>
                                          <p:spTgt spid="3">
                                            <p:txEl>
                                              <p:pRg st="7" end="7"/>
                                            </p:txEl>
                                          </p:spTgt>
                                        </p:tgtEl>
                                      </p:cBhvr>
                                      <p:to x="100000" y="60000"/>
                                    </p:animScale>
                                    <p:animScale>
                                      <p:cBhvr>
                                        <p:cTn id="105" dur="166" decel="50000">
                                          <p:stCondLst>
                                            <p:cond delay="676"/>
                                          </p:stCondLst>
                                        </p:cTn>
                                        <p:tgtEl>
                                          <p:spTgt spid="3">
                                            <p:txEl>
                                              <p:pRg st="7" end="7"/>
                                            </p:txEl>
                                          </p:spTgt>
                                        </p:tgtEl>
                                      </p:cBhvr>
                                      <p:to x="100000" y="100000"/>
                                    </p:animScale>
                                    <p:animScale>
                                      <p:cBhvr>
                                        <p:cTn id="106" dur="26">
                                          <p:stCondLst>
                                            <p:cond delay="1312"/>
                                          </p:stCondLst>
                                        </p:cTn>
                                        <p:tgtEl>
                                          <p:spTgt spid="3">
                                            <p:txEl>
                                              <p:pRg st="7" end="7"/>
                                            </p:txEl>
                                          </p:spTgt>
                                        </p:tgtEl>
                                      </p:cBhvr>
                                      <p:to x="100000" y="80000"/>
                                    </p:animScale>
                                    <p:animScale>
                                      <p:cBhvr>
                                        <p:cTn id="107" dur="166" decel="50000">
                                          <p:stCondLst>
                                            <p:cond delay="1338"/>
                                          </p:stCondLst>
                                        </p:cTn>
                                        <p:tgtEl>
                                          <p:spTgt spid="3">
                                            <p:txEl>
                                              <p:pRg st="7" end="7"/>
                                            </p:txEl>
                                          </p:spTgt>
                                        </p:tgtEl>
                                      </p:cBhvr>
                                      <p:to x="100000" y="100000"/>
                                    </p:animScale>
                                    <p:animScale>
                                      <p:cBhvr>
                                        <p:cTn id="108" dur="26">
                                          <p:stCondLst>
                                            <p:cond delay="1642"/>
                                          </p:stCondLst>
                                        </p:cTn>
                                        <p:tgtEl>
                                          <p:spTgt spid="3">
                                            <p:txEl>
                                              <p:pRg st="7" end="7"/>
                                            </p:txEl>
                                          </p:spTgt>
                                        </p:tgtEl>
                                      </p:cBhvr>
                                      <p:to x="100000" y="90000"/>
                                    </p:animScale>
                                    <p:animScale>
                                      <p:cBhvr>
                                        <p:cTn id="109" dur="166" decel="50000">
                                          <p:stCondLst>
                                            <p:cond delay="1668"/>
                                          </p:stCondLst>
                                        </p:cTn>
                                        <p:tgtEl>
                                          <p:spTgt spid="3">
                                            <p:txEl>
                                              <p:pRg st="7" end="7"/>
                                            </p:txEl>
                                          </p:spTgt>
                                        </p:tgtEl>
                                      </p:cBhvr>
                                      <p:to x="100000" y="100000"/>
                                    </p:animScale>
                                    <p:animScale>
                                      <p:cBhvr>
                                        <p:cTn id="110" dur="26">
                                          <p:stCondLst>
                                            <p:cond delay="1808"/>
                                          </p:stCondLst>
                                        </p:cTn>
                                        <p:tgtEl>
                                          <p:spTgt spid="3">
                                            <p:txEl>
                                              <p:pRg st="7" end="7"/>
                                            </p:txEl>
                                          </p:spTgt>
                                        </p:tgtEl>
                                      </p:cBhvr>
                                      <p:to x="100000" y="95000"/>
                                    </p:animScale>
                                    <p:animScale>
                                      <p:cBhvr>
                                        <p:cTn id="111" dur="166" decel="50000">
                                          <p:stCondLst>
                                            <p:cond delay="1834"/>
                                          </p:stCondLst>
                                        </p:cTn>
                                        <p:tgtEl>
                                          <p:spTgt spid="3">
                                            <p:txEl>
                                              <p:pRg st="7" end="7"/>
                                            </p:txEl>
                                          </p:spTgt>
                                        </p:tgtEl>
                                      </p:cBhvr>
                                      <p:to x="100000" y="100000"/>
                                    </p:animScale>
                                  </p:childTnLst>
                                </p:cTn>
                              </p:par>
                              <p:par>
                                <p:cTn id="112" presetID="26" presetClass="entr" presetSubtype="0" fill="hold" nodeType="withEffect">
                                  <p:stCondLst>
                                    <p:cond delay="0"/>
                                  </p:stCondLst>
                                  <p:childTnLst>
                                    <p:set>
                                      <p:cBhvr>
                                        <p:cTn id="113" dur="1" fill="hold">
                                          <p:stCondLst>
                                            <p:cond delay="0"/>
                                          </p:stCondLst>
                                        </p:cTn>
                                        <p:tgtEl>
                                          <p:spTgt spid="3">
                                            <p:txEl>
                                              <p:pRg st="8" end="8"/>
                                            </p:txEl>
                                          </p:spTgt>
                                        </p:tgtEl>
                                        <p:attrNameLst>
                                          <p:attrName>style.visibility</p:attrName>
                                        </p:attrNameLst>
                                      </p:cBhvr>
                                      <p:to>
                                        <p:strVal val="visible"/>
                                      </p:to>
                                    </p:set>
                                    <p:animEffect transition="in" filter="wipe(down)">
                                      <p:cBhvr>
                                        <p:cTn id="114" dur="580">
                                          <p:stCondLst>
                                            <p:cond delay="0"/>
                                          </p:stCondLst>
                                        </p:cTn>
                                        <p:tgtEl>
                                          <p:spTgt spid="3">
                                            <p:txEl>
                                              <p:pRg st="8" end="8"/>
                                            </p:txEl>
                                          </p:spTgt>
                                        </p:tgtEl>
                                      </p:cBhvr>
                                    </p:animEffect>
                                    <p:anim calcmode="lin" valueType="num">
                                      <p:cBhvr>
                                        <p:cTn id="115"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20" dur="26">
                                          <p:stCondLst>
                                            <p:cond delay="650"/>
                                          </p:stCondLst>
                                        </p:cTn>
                                        <p:tgtEl>
                                          <p:spTgt spid="3">
                                            <p:txEl>
                                              <p:pRg st="8" end="8"/>
                                            </p:txEl>
                                          </p:spTgt>
                                        </p:tgtEl>
                                      </p:cBhvr>
                                      <p:to x="100000" y="60000"/>
                                    </p:animScale>
                                    <p:animScale>
                                      <p:cBhvr>
                                        <p:cTn id="121" dur="166" decel="50000">
                                          <p:stCondLst>
                                            <p:cond delay="676"/>
                                          </p:stCondLst>
                                        </p:cTn>
                                        <p:tgtEl>
                                          <p:spTgt spid="3">
                                            <p:txEl>
                                              <p:pRg st="8" end="8"/>
                                            </p:txEl>
                                          </p:spTgt>
                                        </p:tgtEl>
                                      </p:cBhvr>
                                      <p:to x="100000" y="100000"/>
                                    </p:animScale>
                                    <p:animScale>
                                      <p:cBhvr>
                                        <p:cTn id="122" dur="26">
                                          <p:stCondLst>
                                            <p:cond delay="1312"/>
                                          </p:stCondLst>
                                        </p:cTn>
                                        <p:tgtEl>
                                          <p:spTgt spid="3">
                                            <p:txEl>
                                              <p:pRg st="8" end="8"/>
                                            </p:txEl>
                                          </p:spTgt>
                                        </p:tgtEl>
                                      </p:cBhvr>
                                      <p:to x="100000" y="80000"/>
                                    </p:animScale>
                                    <p:animScale>
                                      <p:cBhvr>
                                        <p:cTn id="123" dur="166" decel="50000">
                                          <p:stCondLst>
                                            <p:cond delay="1338"/>
                                          </p:stCondLst>
                                        </p:cTn>
                                        <p:tgtEl>
                                          <p:spTgt spid="3">
                                            <p:txEl>
                                              <p:pRg st="8" end="8"/>
                                            </p:txEl>
                                          </p:spTgt>
                                        </p:tgtEl>
                                      </p:cBhvr>
                                      <p:to x="100000" y="100000"/>
                                    </p:animScale>
                                    <p:animScale>
                                      <p:cBhvr>
                                        <p:cTn id="124" dur="26">
                                          <p:stCondLst>
                                            <p:cond delay="1642"/>
                                          </p:stCondLst>
                                        </p:cTn>
                                        <p:tgtEl>
                                          <p:spTgt spid="3">
                                            <p:txEl>
                                              <p:pRg st="8" end="8"/>
                                            </p:txEl>
                                          </p:spTgt>
                                        </p:tgtEl>
                                      </p:cBhvr>
                                      <p:to x="100000" y="90000"/>
                                    </p:animScale>
                                    <p:animScale>
                                      <p:cBhvr>
                                        <p:cTn id="125" dur="166" decel="50000">
                                          <p:stCondLst>
                                            <p:cond delay="1668"/>
                                          </p:stCondLst>
                                        </p:cTn>
                                        <p:tgtEl>
                                          <p:spTgt spid="3">
                                            <p:txEl>
                                              <p:pRg st="8" end="8"/>
                                            </p:txEl>
                                          </p:spTgt>
                                        </p:tgtEl>
                                      </p:cBhvr>
                                      <p:to x="100000" y="100000"/>
                                    </p:animScale>
                                    <p:animScale>
                                      <p:cBhvr>
                                        <p:cTn id="126" dur="26">
                                          <p:stCondLst>
                                            <p:cond delay="1808"/>
                                          </p:stCondLst>
                                        </p:cTn>
                                        <p:tgtEl>
                                          <p:spTgt spid="3">
                                            <p:txEl>
                                              <p:pRg st="8" end="8"/>
                                            </p:txEl>
                                          </p:spTgt>
                                        </p:tgtEl>
                                      </p:cBhvr>
                                      <p:to x="100000" y="95000"/>
                                    </p:animScale>
                                    <p:animScale>
                                      <p:cBhvr>
                                        <p:cTn id="127"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2850" y="1647825"/>
            <a:ext cx="7466013" cy="3919538"/>
          </a:xfrm>
        </p:spPr>
        <p:txBody>
          <a:bodyPr rtlCol="0">
            <a:normAutofit fontScale="85000" lnSpcReduction="20000"/>
          </a:bodyPr>
          <a:lstStyle/>
          <a:p>
            <a:pPr fontAlgn="auto">
              <a:spcAft>
                <a:spcPts val="0"/>
              </a:spcAft>
              <a:defRPr/>
            </a:pPr>
            <a:r>
              <a:rPr lang="en-US" b="1" dirty="0" smtClean="0"/>
              <a:t>Universities should plan to offer more degrees in Industry Finance 􀍴 whether these are dedicated degrees or streams within existing  degrees.</a:t>
            </a:r>
          </a:p>
          <a:p>
            <a:pPr fontAlgn="auto">
              <a:spcAft>
                <a:spcPts val="0"/>
              </a:spcAft>
              <a:buFont typeface="Arial" pitchFamily="34" charset="0"/>
              <a:buNone/>
              <a:defRPr/>
            </a:pPr>
            <a:endParaRPr lang="en-US" dirty="0" smtClean="0"/>
          </a:p>
          <a:p>
            <a:pPr fontAlgn="auto">
              <a:spcAft>
                <a:spcPts val="0"/>
              </a:spcAft>
              <a:defRPr/>
            </a:pPr>
            <a:r>
              <a:rPr lang="en-US" b="1" dirty="0" smtClean="0"/>
              <a:t>A committee should be initiated which includes academia, banks and  the government, in order to create a fund to support the Industry  Finance sector.</a:t>
            </a:r>
          </a:p>
          <a:p>
            <a:pPr fontAlgn="auto">
              <a:spcAft>
                <a:spcPts val="0"/>
              </a:spcAft>
              <a:buFont typeface="Arial" pitchFamily="34" charset="0"/>
              <a:buNone/>
              <a:defRPr/>
            </a:pPr>
            <a:endParaRPr lang="en-US" b="1" dirty="0" smtClean="0"/>
          </a:p>
          <a:p>
            <a:pPr fontAlgn="auto">
              <a:spcAft>
                <a:spcPts val="0"/>
              </a:spcAft>
              <a:defRPr/>
            </a:pPr>
            <a:r>
              <a:rPr lang="en-US" b="1" dirty="0" smtClean="0"/>
              <a:t>In order for University to realize Industry, government and academic  institutions need to work closer together and plan to develop trained  professionals within the Industry Finance sector.</a:t>
            </a:r>
            <a:endParaRPr lang="en-US" dirty="0" smtClean="0"/>
          </a:p>
          <a:p>
            <a:pPr fontAlgn="auto">
              <a:spcAft>
                <a:spcPts val="0"/>
              </a:spcAft>
              <a:defRPr/>
            </a:pPr>
            <a:endParaRPr lang="en-US" sz="2000" dirty="0" smtClean="0"/>
          </a:p>
          <a:p>
            <a:pPr fontAlgn="auto">
              <a:spcAft>
                <a:spcPts val="0"/>
              </a:spcAft>
              <a:defRPr/>
            </a:pPr>
            <a:endParaRPr lang="ar-JO"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70" decel="100000"/>
                                        <p:tgtEl>
                                          <p:spTgt spid="3">
                                            <p:txEl>
                                              <p:pRg st="2" end="2"/>
                                            </p:txEl>
                                          </p:spTgt>
                                        </p:tgtEl>
                                      </p:cBhvr>
                                    </p:animEffect>
                                    <p:animScale>
                                      <p:cBhvr>
                                        <p:cTn id="19" dur="770" decel="100000"/>
                                        <p:tgtEl>
                                          <p:spTgt spid="3">
                                            <p:txEl>
                                              <p:pRg st="2" end="2"/>
                                            </p:txEl>
                                          </p:spTgt>
                                        </p:tgtEl>
                                      </p:cBhvr>
                                      <p:from x="10000" y="10000"/>
                                      <p:to x="200000" y="450000"/>
                                    </p:animScale>
                                    <p:animScale>
                                      <p:cBhvr>
                                        <p:cTn id="20" dur="1230" accel="100000" fill="hold">
                                          <p:stCondLst>
                                            <p:cond delay="770"/>
                                          </p:stCondLst>
                                        </p:cTn>
                                        <p:tgtEl>
                                          <p:spTgt spid="3">
                                            <p:txEl>
                                              <p:pRg st="2" end="2"/>
                                            </p:txEl>
                                          </p:spTgt>
                                        </p:tgtEl>
                                      </p:cBhvr>
                                      <p:from x="200000" y="450000"/>
                                      <p:to x="100000" y="100000"/>
                                    </p:animScale>
                                    <p:set>
                                      <p:cBhvr>
                                        <p:cTn id="21" dur="770" fill="hold"/>
                                        <p:tgtEl>
                                          <p:spTgt spid="3">
                                            <p:txEl>
                                              <p:pRg st="2" end="2"/>
                                            </p:txEl>
                                          </p:spTgt>
                                        </p:tgtEl>
                                        <p:attrNameLst>
                                          <p:attrName>ppt_x</p:attrName>
                                        </p:attrNameLst>
                                      </p:cBhvr>
                                      <p:to>
                                        <p:strVal val="(0.5)"/>
                                      </p:to>
                                    </p:set>
                                    <p:anim from="(0.5)" to="(#ppt_x)" calcmode="lin" valueType="num">
                                      <p:cBhvr>
                                        <p:cTn id="22" dur="1230" accel="100000" fill="hold">
                                          <p:stCondLst>
                                            <p:cond delay="770"/>
                                          </p:stCondLst>
                                        </p:cTn>
                                        <p:tgtEl>
                                          <p:spTgt spid="3">
                                            <p:txEl>
                                              <p:pRg st="2" end="2"/>
                                            </p:txEl>
                                          </p:spTgt>
                                        </p:tgtEl>
                                        <p:attrNameLst>
                                          <p:attrName>ppt_x</p:attrName>
                                        </p:attrNameLst>
                                      </p:cBhvr>
                                    </p:anim>
                                    <p:set>
                                      <p:cBhvr>
                                        <p:cTn id="23" dur="770" fill="hold"/>
                                        <p:tgtEl>
                                          <p:spTgt spid="3">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2" end="2"/>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770" decel="100000"/>
                                        <p:tgtEl>
                                          <p:spTgt spid="3">
                                            <p:txEl>
                                              <p:pRg st="4" end="4"/>
                                            </p:txEl>
                                          </p:spTgt>
                                        </p:tgtEl>
                                      </p:cBhvr>
                                    </p:animEffect>
                                    <p:animScale>
                                      <p:cBhvr>
                                        <p:cTn id="30" dur="770" decel="100000"/>
                                        <p:tgtEl>
                                          <p:spTgt spid="3">
                                            <p:txEl>
                                              <p:pRg st="4" end="4"/>
                                            </p:txEl>
                                          </p:spTgt>
                                        </p:tgtEl>
                                      </p:cBhvr>
                                      <p:from x="10000" y="10000"/>
                                      <p:to x="200000" y="450000"/>
                                    </p:animScale>
                                    <p:animScale>
                                      <p:cBhvr>
                                        <p:cTn id="31" dur="1230" accel="100000" fill="hold">
                                          <p:stCondLst>
                                            <p:cond delay="770"/>
                                          </p:stCondLst>
                                        </p:cTn>
                                        <p:tgtEl>
                                          <p:spTgt spid="3">
                                            <p:txEl>
                                              <p:pRg st="4" end="4"/>
                                            </p:txEl>
                                          </p:spTgt>
                                        </p:tgtEl>
                                      </p:cBhvr>
                                      <p:from x="200000" y="450000"/>
                                      <p:to x="100000" y="100000"/>
                                    </p:animScale>
                                    <p:set>
                                      <p:cBhvr>
                                        <p:cTn id="32" dur="770" fill="hold"/>
                                        <p:tgtEl>
                                          <p:spTgt spid="3">
                                            <p:txEl>
                                              <p:pRg st="4" end="4"/>
                                            </p:txEl>
                                          </p:spTgt>
                                        </p:tgtEl>
                                        <p:attrNameLst>
                                          <p:attrName>ppt_x</p:attrName>
                                        </p:attrNameLst>
                                      </p:cBhvr>
                                      <p:to>
                                        <p:strVal val="(0.5)"/>
                                      </p:to>
                                    </p:set>
                                    <p:anim from="(0.5)" to="(#ppt_x)" calcmode="lin" valueType="num">
                                      <p:cBhvr>
                                        <p:cTn id="33" dur="1230" accel="100000" fill="hold">
                                          <p:stCondLst>
                                            <p:cond delay="770"/>
                                          </p:stCondLst>
                                        </p:cTn>
                                        <p:tgtEl>
                                          <p:spTgt spid="3">
                                            <p:txEl>
                                              <p:pRg st="4" end="4"/>
                                            </p:txEl>
                                          </p:spTgt>
                                        </p:tgtEl>
                                        <p:attrNameLst>
                                          <p:attrName>ppt_x</p:attrName>
                                        </p:attrNameLst>
                                      </p:cBhvr>
                                    </p:anim>
                                    <p:set>
                                      <p:cBhvr>
                                        <p:cTn id="34" dur="770" fill="hold"/>
                                        <p:tgtEl>
                                          <p:spTgt spid="3">
                                            <p:txEl>
                                              <p:pRg st="4" end="4"/>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8AA8F9-2D54-4D35-824F-CBFFD3DD8A9F}"/>
</file>

<file path=customXml/itemProps2.xml><?xml version="1.0" encoding="utf-8"?>
<ds:datastoreItem xmlns:ds="http://schemas.openxmlformats.org/officeDocument/2006/customXml" ds:itemID="{2FA09715-9D56-4FC4-A4EF-AF50B94BDC1B}"/>
</file>

<file path=customXml/itemProps3.xml><?xml version="1.0" encoding="utf-8"?>
<ds:datastoreItem xmlns:ds="http://schemas.openxmlformats.org/officeDocument/2006/customXml" ds:itemID="{548D8FCD-64AC-42C0-9020-C9414816E8B8}"/>
</file>

<file path=docProps/app.xml><?xml version="1.0" encoding="utf-8"?>
<Properties xmlns="http://schemas.openxmlformats.org/officeDocument/2006/extended-properties" xmlns:vt="http://schemas.openxmlformats.org/officeDocument/2006/docPropsVTypes">
  <Template>Flow</Template>
  <TotalTime>0</TotalTime>
  <Words>1758</Words>
  <Application>Microsoft Office PowerPoint</Application>
  <PresentationFormat>On-screen Show (4:3)</PresentationFormat>
  <Paragraphs>193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University-Industry Research Partnerships </vt:lpstr>
      <vt:lpstr>By   Professor Salloom A. Al-Juboori   B.Sc Mechanical Engineering Design (Baghdad University/ Iraq), M.Sc and PhD Applied Engineering Mechanics, (Leeds University/ U.K.)  </vt:lpstr>
      <vt:lpstr>Outline</vt:lpstr>
      <vt:lpstr>Introduction: </vt:lpstr>
      <vt:lpstr>First steps: </vt:lpstr>
      <vt:lpstr>Slide 6</vt:lpstr>
      <vt:lpstr>Slide 7</vt:lpstr>
      <vt:lpstr>Second Steps </vt:lpstr>
      <vt:lpstr>Slide 9</vt:lpstr>
      <vt:lpstr>Third Steps: </vt:lpstr>
      <vt:lpstr>Slide 11</vt:lpstr>
      <vt:lpstr>Quotes  from University-industry research partnering In Advanced Industrial Countries: </vt:lpstr>
      <vt:lpstr>Variety of partnership types </vt:lpstr>
      <vt:lpstr>Trends in university funding in the United States </vt:lpstr>
      <vt:lpstr>U.S. Research Joint Ventures </vt:lpstr>
      <vt:lpstr>Slide 16</vt:lpstr>
      <vt:lpstr>Benefits to Industry </vt:lpstr>
      <vt:lpstr>Benefits to Faculty </vt:lpstr>
      <vt:lpstr>Evaluating the benefits </vt:lpstr>
      <vt:lpstr>Why has partnering Should be increased? </vt:lpstr>
      <vt:lpstr>Why Has Partnering Should Be Increased? </vt:lpstr>
      <vt:lpstr>Motivation for our study </vt:lpstr>
      <vt:lpstr>Causes of Early Termination of Projects :  </vt:lpstr>
      <vt:lpstr>Type of university involvement in U.S </vt:lpstr>
      <vt:lpstr>Research questions </vt:lpstr>
      <vt:lpstr>Differences in research performance within projects with and without university partners?   </vt:lpstr>
      <vt:lpstr>Slide 27</vt:lpstr>
      <vt:lpstr>Summary of research performance findings </vt:lpstr>
      <vt:lpstr>Identifiable barriers that inhibit universities from partnering with industry?   </vt:lpstr>
      <vt:lpstr>Slide 30</vt:lpstr>
      <vt:lpstr>Identifiable barriers that inhibit industry from partnering with universities? </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University-Industry Research Partnerships</dc:title>
  <dc:creator/>
  <cp:lastModifiedBy/>
  <cp:revision>8</cp:revision>
  <dcterms:created xsi:type="dcterms:W3CDTF">2014-01-31T06:59:51Z</dcterms:created>
  <dcterms:modified xsi:type="dcterms:W3CDTF">2018-08-01T18:11:46Z</dcterms:modified>
</cp:coreProperties>
</file>